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3"/>
  </p:handoutMasterIdLst>
  <p:sldIdLst>
    <p:sldId id="263"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0" d="100"/>
          <a:sy n="110" d="100"/>
        </p:scale>
        <p:origin x="1416" y="11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handoutMasters/handoutMaster1.xml" Type="http://schemas.openxmlformats.org/officeDocument/2006/relationships/handout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handoutMasters/_rels/handoutMaster1.xml.rels><?xml version="1.0" encoding="UTF-8" standalone="yes"?><Relationships xmlns="http://schemas.openxmlformats.org/package/2006/relationships"><Relationship Id="rId1" Target="../theme/theme2.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5029"/>
          </a:xfrm>
          <a:prstGeom prst="rect">
            <a:avLst/>
          </a:prstGeom>
        </p:spPr>
        <p:txBody>
          <a:bodyPr vert="horz" lIns="90645" tIns="45323" rIns="90645" bIns="4532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5" y="1"/>
            <a:ext cx="2918831" cy="495029"/>
          </a:xfrm>
          <a:prstGeom prst="rect">
            <a:avLst/>
          </a:prstGeom>
        </p:spPr>
        <p:txBody>
          <a:bodyPr vert="horz" lIns="90645" tIns="45323" rIns="90645" bIns="45323" rtlCol="0"/>
          <a:lstStyle>
            <a:lvl1pPr algn="r">
              <a:defRPr sz="1200"/>
            </a:lvl1pPr>
          </a:lstStyle>
          <a:p>
            <a:fld id="{313FC8A1-8FA1-4986-B9A0-5FD0374D3D13}" type="datetimeFigureOut">
              <a:rPr kumimoji="1" lang="ja-JP" altLang="en-US" smtClean="0"/>
              <a:t>2024/12/17</a:t>
            </a:fld>
            <a:endParaRPr kumimoji="1" lang="ja-JP" altLang="en-US"/>
          </a:p>
        </p:txBody>
      </p:sp>
      <p:sp>
        <p:nvSpPr>
          <p:cNvPr id="4" name="フッター プレースホルダー 3"/>
          <p:cNvSpPr>
            <a:spLocks noGrp="1"/>
          </p:cNvSpPr>
          <p:nvPr>
            <p:ph type="ftr" sz="quarter" idx="2"/>
          </p:nvPr>
        </p:nvSpPr>
        <p:spPr>
          <a:xfrm>
            <a:off x="1" y="9371286"/>
            <a:ext cx="2918831" cy="495028"/>
          </a:xfrm>
          <a:prstGeom prst="rect">
            <a:avLst/>
          </a:prstGeom>
        </p:spPr>
        <p:txBody>
          <a:bodyPr vert="horz" lIns="90645" tIns="45323" rIns="90645" bIns="4532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5" y="9371286"/>
            <a:ext cx="2918831" cy="495028"/>
          </a:xfrm>
          <a:prstGeom prst="rect">
            <a:avLst/>
          </a:prstGeom>
        </p:spPr>
        <p:txBody>
          <a:bodyPr vert="horz" lIns="90645" tIns="45323" rIns="90645" bIns="45323" rtlCol="0" anchor="b"/>
          <a:lstStyle>
            <a:lvl1pPr algn="r">
              <a:defRPr sz="1200"/>
            </a:lvl1pPr>
          </a:lstStyle>
          <a:p>
            <a:fld id="{8A88A405-1781-4828-AD83-BF104B4F5EF2}" type="slidenum">
              <a:rPr kumimoji="1" lang="ja-JP" altLang="en-US" smtClean="0"/>
              <a:t>‹#›</a:t>
            </a:fld>
            <a:endParaRPr kumimoji="1" lang="ja-JP" altLang="en-US"/>
          </a:p>
        </p:txBody>
      </p:sp>
    </p:spTree>
    <p:extLst>
      <p:ext uri="{BB962C8B-B14F-4D97-AF65-F5344CB8AC3E}">
        <p14:creationId xmlns:p14="http://schemas.microsoft.com/office/powerpoint/2010/main" val="38798031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A7D1146-F629-438D-89FE-7285B20173CE}" type="datetimeFigureOut">
              <a:rPr kumimoji="1" lang="ja-JP" altLang="en-US" smtClean="0"/>
              <a:t>2024/12/17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1813555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7D1146-F629-438D-89FE-7285B20173CE}" type="datetimeFigureOut">
              <a:rPr kumimoji="1" lang="ja-JP" altLang="en-US" smtClean="0"/>
              <a:t>2024/12/17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478124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7D1146-F629-438D-89FE-7285B20173CE}" type="datetimeFigureOut">
              <a:rPr kumimoji="1" lang="ja-JP" altLang="en-US" smtClean="0"/>
              <a:t>2024/12/17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1597724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7D1146-F629-438D-89FE-7285B20173CE}" type="datetimeFigureOut">
              <a:rPr kumimoji="1" lang="ja-JP" altLang="en-US" smtClean="0"/>
              <a:t>2024/12/17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2934759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7D1146-F629-438D-89FE-7285B20173CE}" type="datetimeFigureOut">
              <a:rPr kumimoji="1" lang="ja-JP" altLang="en-US" smtClean="0"/>
              <a:t>2024/12/17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3357743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A7D1146-F629-438D-89FE-7285B20173CE}" type="datetimeFigureOut">
              <a:rPr kumimoji="1" lang="ja-JP" altLang="en-US" smtClean="0"/>
              <a:t>2024/12/17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2600836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A7D1146-F629-438D-89FE-7285B20173CE}" type="datetimeFigureOut">
              <a:rPr kumimoji="1" lang="ja-JP" altLang="en-US" smtClean="0"/>
              <a:t>2024/12/17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3221891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A7D1146-F629-438D-89FE-7285B20173CE}" type="datetimeFigureOut">
              <a:rPr kumimoji="1" lang="ja-JP" altLang="en-US" smtClean="0"/>
              <a:t>2024/12/17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3014542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D1146-F629-438D-89FE-7285B20173CE}" type="datetimeFigureOut">
              <a:rPr kumimoji="1" lang="ja-JP" altLang="en-US" smtClean="0"/>
              <a:t>2024/12/17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391365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7D1146-F629-438D-89FE-7285B20173CE}" type="datetimeFigureOut">
              <a:rPr kumimoji="1" lang="ja-JP" altLang="en-US" smtClean="0"/>
              <a:t>2024/12/17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1403990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7D1146-F629-438D-89FE-7285B20173CE}" type="datetimeFigureOut">
              <a:rPr kumimoji="1" lang="ja-JP" altLang="en-US" smtClean="0"/>
              <a:t>2024/12/17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101364619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D1146-F629-438D-89FE-7285B20173CE}" type="datetimeFigureOut">
              <a:rPr kumimoji="1" lang="ja-JP" altLang="en-US" smtClean="0"/>
              <a:t>2024/12/17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9BF47F-BE77-4925-81EF-E4BD33ABE34C}" type="slidenum">
              <a:rPr kumimoji="1" lang="ja-JP" altLang="en-US" smtClean="0"/>
              <a:t>‹#›</a:t>
            </a:fld>
            <a:endParaRPr kumimoji="1" lang="ja-JP" altLang="en-US"/>
          </a:p>
        </p:txBody>
      </p:sp>
    </p:spTree>
    <p:extLst>
      <p:ext uri="{BB962C8B-B14F-4D97-AF65-F5344CB8AC3E}">
        <p14:creationId xmlns:p14="http://schemas.microsoft.com/office/powerpoint/2010/main" val="7602768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 Id="rId3" Target="../media/image2.jpeg" Type="http://schemas.openxmlformats.org/officeDocument/2006/relationships/image"/><Relationship Id="rId4" Target="../media/image3.png" Type="http://schemas.openxmlformats.org/officeDocument/2006/relationships/image"/><Relationship Id="rId5" Target="../media/image4.jpeg" Type="http://schemas.openxmlformats.org/officeDocument/2006/relationships/image"/><Relationship Id="rId6" Target="../media/image5.jpeg" Type="http://schemas.openxmlformats.org/officeDocument/2006/relationships/image"/><Relationship Id="rId7" Target="../media/image6.jpeg" Type="http://schemas.openxmlformats.org/officeDocument/2006/relationships/image"/><Relationship Id="rId8" Target="../media/image7.jpg" Type="http://schemas.openxmlformats.org/officeDocument/2006/relationships/image"/><Relationship Id="rId9" Target="../media/image8.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06125" y="591085"/>
            <a:ext cx="4772392" cy="728824"/>
          </a:xfrm>
          <a:ln>
            <a:solidFill>
              <a:schemeClr val="tx1"/>
            </a:solidFill>
          </a:ln>
        </p:spPr>
        <p:txBody>
          <a:bodyPr anchor="ctr">
            <a:normAutofit/>
          </a:bodyPr>
          <a:lstStyle/>
          <a:p>
            <a:pPr algn="l"/>
            <a:r>
              <a:rPr lang="ja-JP" altLang="en-US" sz="1600" dirty="0">
                <a:latin typeface="ＭＳ ゴシック" panose="020B0609070205080204" pitchFamily="49" charset="-128"/>
                <a:ea typeface="ＭＳ ゴシック" panose="020B0609070205080204" pitchFamily="49" charset="-128"/>
              </a:rPr>
              <a:t>会社名　　　株式会社多摩計装</a:t>
            </a:r>
            <a:endParaRPr lang="en-US" altLang="ja-JP" sz="1600" dirty="0">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5014547" y="3866605"/>
            <a:ext cx="4772392" cy="28569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600" dirty="0">
                <a:solidFill>
                  <a:schemeClr val="accent5"/>
                </a:solidFill>
                <a:latin typeface="ＭＳ ゴシック" panose="020B0609070205080204" pitchFamily="49" charset="-128"/>
                <a:ea typeface="ＭＳ ゴシック" panose="020B0609070205080204" pitchFamily="49" charset="-128"/>
              </a:rPr>
              <a:t>応募者へのメッセージ</a:t>
            </a:r>
            <a:endParaRPr kumimoji="1" lang="en-US" altLang="ja-JP" sz="1600" dirty="0">
              <a:solidFill>
                <a:schemeClr val="accent5"/>
              </a:solidFill>
              <a:latin typeface="ＭＳ ゴシック" panose="020B0609070205080204" pitchFamily="49" charset="-128"/>
              <a:ea typeface="ＭＳ ゴシック" panose="020B0609070205080204" pitchFamily="49" charset="-128"/>
            </a:endParaRPr>
          </a:p>
          <a:p>
            <a:endParaRPr kumimoji="1" lang="en-US" altLang="ja-JP" sz="800" dirty="0">
              <a:solidFill>
                <a:schemeClr val="accent5"/>
              </a:solidFill>
              <a:latin typeface="ＭＳ ゴシック" panose="020B0609070205080204" pitchFamily="49" charset="-128"/>
              <a:ea typeface="ＭＳ ゴシック" panose="020B0609070205080204" pitchFamily="49" charset="-128"/>
            </a:endParaRPr>
          </a:p>
          <a:p>
            <a:r>
              <a:rPr kumimoji="1" lang="ja-JP" altLang="en-US" sz="1700" b="1" u="sng" dirty="0">
                <a:solidFill>
                  <a:schemeClr val="tx1"/>
                </a:solidFill>
                <a:latin typeface="ＭＳ ゴシック" panose="020B0609070205080204" pitchFamily="49" charset="-128"/>
                <a:ea typeface="ＭＳ ゴシック" panose="020B0609070205080204" pitchFamily="49" charset="-128"/>
              </a:rPr>
              <a:t>やりがいのある仕事を一緒に始めませんか？</a:t>
            </a:r>
            <a:endParaRPr kumimoji="1" lang="en-US" altLang="ja-JP" sz="1700" b="1" u="sng"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800" b="1" dirty="0">
              <a:solidFill>
                <a:schemeClr val="tx1"/>
              </a:solidFill>
              <a:latin typeface="ＭＳ ゴシック" panose="020B0609070205080204" pitchFamily="49" charset="-128"/>
              <a:ea typeface="ＭＳ ゴシック" panose="020B0609070205080204" pitchFamily="49" charset="-128"/>
            </a:endParaRPr>
          </a:p>
          <a:p>
            <a:r>
              <a:rPr kumimoji="1" lang="en-US" altLang="ja-JP" sz="1600" dirty="0">
                <a:solidFill>
                  <a:schemeClr val="tx1"/>
                </a:solidFill>
                <a:latin typeface="ＭＳ ゴシック" panose="020B0609070205080204" pitchFamily="49" charset="-128"/>
                <a:ea typeface="ＭＳ ゴシック" panose="020B0609070205080204" pitchFamily="49" charset="-128"/>
              </a:rPr>
              <a:t>20</a:t>
            </a:r>
            <a:r>
              <a:rPr kumimoji="1" lang="ja-JP" altLang="en-US" sz="1600" dirty="0">
                <a:solidFill>
                  <a:schemeClr val="tx1"/>
                </a:solidFill>
                <a:latin typeface="ＭＳ ゴシック" panose="020B0609070205080204" pitchFamily="49" charset="-128"/>
                <a:ea typeface="ＭＳ ゴシック" panose="020B0609070205080204" pitchFamily="49" charset="-128"/>
              </a:rPr>
              <a:t>代が多く活躍している活気あふれる会社！</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600" dirty="0">
                <a:solidFill>
                  <a:schemeClr val="tx1"/>
                </a:solidFill>
                <a:latin typeface="ＭＳ ゴシック" panose="020B0609070205080204" pitchFamily="49" charset="-128"/>
                <a:ea typeface="ＭＳ ゴシック" panose="020B0609070205080204" pitchFamily="49" charset="-128"/>
              </a:rPr>
              <a:t>優しい先輩が一から指導するので知識ゼロでも大丈夫です。</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8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600" dirty="0">
                <a:solidFill>
                  <a:schemeClr val="tx1"/>
                </a:solidFill>
                <a:latin typeface="ＭＳ ゴシック" panose="020B0609070205080204" pitchFamily="49" charset="-128"/>
                <a:ea typeface="ＭＳ ゴシック" panose="020B0609070205080204" pitchFamily="49" charset="-128"/>
              </a:rPr>
              <a:t>時間単位でも利用可能な</a:t>
            </a:r>
            <a:r>
              <a:rPr kumimoji="1" lang="ja-JP" altLang="en-US" sz="1600" dirty="0">
                <a:solidFill>
                  <a:srgbClr val="FF0000"/>
                </a:solidFill>
                <a:latin typeface="ＭＳ ゴシック" panose="020B0609070205080204" pitchFamily="49" charset="-128"/>
                <a:ea typeface="ＭＳ ゴシック" panose="020B0609070205080204" pitchFamily="49" charset="-128"/>
              </a:rPr>
              <a:t>有給休暇は取得率７割超</a:t>
            </a:r>
            <a:r>
              <a:rPr kumimoji="1" lang="ja-JP" altLang="en-US" sz="1600" dirty="0">
                <a:solidFill>
                  <a:schemeClr val="tx1"/>
                </a:solidFill>
                <a:latin typeface="ＭＳ ゴシック" panose="020B0609070205080204" pitchFamily="49" charset="-128"/>
                <a:ea typeface="ＭＳ ゴシック" panose="020B0609070205080204" pitchFamily="49" charset="-128"/>
              </a:rPr>
              <a:t>。遠方者には</a:t>
            </a:r>
            <a:r>
              <a:rPr kumimoji="1" lang="ja-JP" altLang="en-US" sz="1600" dirty="0">
                <a:solidFill>
                  <a:srgbClr val="FF0000"/>
                </a:solidFill>
                <a:latin typeface="ＭＳ ゴシック" panose="020B0609070205080204" pitchFamily="49" charset="-128"/>
                <a:ea typeface="ＭＳ ゴシック" panose="020B0609070205080204" pitchFamily="49" charset="-128"/>
              </a:rPr>
              <a:t>借上げ社宅</a:t>
            </a:r>
            <a:r>
              <a:rPr kumimoji="1" lang="ja-JP" altLang="en-US" sz="1600" dirty="0">
                <a:solidFill>
                  <a:schemeClr val="tx1"/>
                </a:solidFill>
                <a:latin typeface="ＭＳ ゴシック" panose="020B0609070205080204" pitchFamily="49" charset="-128"/>
                <a:ea typeface="ＭＳ ゴシック" panose="020B0609070205080204" pitchFamily="49" charset="-128"/>
              </a:rPr>
              <a:t>あります。（バス・トイレ付ワンルーム）</a:t>
            </a:r>
          </a:p>
          <a:p>
            <a:r>
              <a:rPr kumimoji="1" lang="ja-JP" altLang="en-US" sz="1600" dirty="0">
                <a:solidFill>
                  <a:schemeClr val="tx1"/>
                </a:solidFill>
                <a:latin typeface="ＭＳ ゴシック" panose="020B0609070205080204" pitchFamily="49" charset="-128"/>
                <a:ea typeface="ＭＳ ゴシック" panose="020B0609070205080204" pitchFamily="49" charset="-128"/>
              </a:rPr>
              <a:t>社内旅行やイベントは</a:t>
            </a:r>
            <a:r>
              <a:rPr kumimoji="1" lang="ja-JP" altLang="en-US" sz="1600" dirty="0">
                <a:solidFill>
                  <a:srgbClr val="FF0000"/>
                </a:solidFill>
                <a:latin typeface="ＭＳ ゴシック" panose="020B0609070205080204" pitchFamily="49" charset="-128"/>
                <a:ea typeface="ＭＳ ゴシック" panose="020B0609070205080204" pitchFamily="49" charset="-128"/>
              </a:rPr>
              <a:t>無料＆自由参加</a:t>
            </a:r>
            <a:r>
              <a:rPr kumimoji="1" lang="ja-JP" altLang="en-US" sz="1600" dirty="0">
                <a:solidFill>
                  <a:schemeClr val="tx1"/>
                </a:solidFill>
                <a:latin typeface="ＭＳ ゴシック" panose="020B0609070205080204" pitchFamily="49" charset="-128"/>
                <a:ea typeface="ＭＳ ゴシック" panose="020B0609070205080204" pitchFamily="49" charset="-128"/>
              </a:rPr>
              <a:t>です！</a:t>
            </a:r>
          </a:p>
        </p:txBody>
      </p:sp>
      <p:sp>
        <p:nvSpPr>
          <p:cNvPr id="9" name="正方形/長方形 8"/>
          <p:cNvSpPr/>
          <p:nvPr/>
        </p:nvSpPr>
        <p:spPr>
          <a:xfrm>
            <a:off x="106125" y="3866605"/>
            <a:ext cx="4772392" cy="28569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600" dirty="0">
                <a:solidFill>
                  <a:schemeClr val="accent5"/>
                </a:solidFill>
                <a:latin typeface="ＭＳ ゴシック" panose="020B0609070205080204" pitchFamily="49" charset="-128"/>
                <a:ea typeface="ＭＳ ゴシック" panose="020B0609070205080204" pitchFamily="49" charset="-128"/>
              </a:rPr>
              <a:t>企業紹介</a:t>
            </a:r>
            <a:endParaRPr kumimoji="1" lang="en-US" altLang="ja-JP" sz="1600" dirty="0">
              <a:solidFill>
                <a:schemeClr val="accent5"/>
              </a:solidFill>
              <a:latin typeface="ＭＳ ゴシック" panose="020B0609070205080204" pitchFamily="49" charset="-128"/>
              <a:ea typeface="ＭＳ ゴシック" panose="020B0609070205080204" pitchFamily="49" charset="-128"/>
            </a:endParaRPr>
          </a:p>
          <a:p>
            <a:pPr algn="l"/>
            <a:endParaRPr kumimoji="1" lang="en-US" altLang="ja-JP" sz="800" dirty="0">
              <a:solidFill>
                <a:schemeClr val="accent5"/>
              </a:solidFill>
              <a:latin typeface="ＭＳ ゴシック" panose="020B0609070205080204" pitchFamily="49" charset="-128"/>
              <a:ea typeface="ＭＳ ゴシック" panose="020B0609070205080204" pitchFamily="49" charset="-128"/>
            </a:endParaRPr>
          </a:p>
          <a:p>
            <a:pPr algn="l"/>
            <a:r>
              <a:rPr kumimoji="1" lang="ja-JP" altLang="en-US"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800" dirty="0">
                <a:solidFill>
                  <a:schemeClr val="tx1"/>
                </a:solidFill>
                <a:latin typeface="ＭＳ ゴシック" panose="020B0609070205080204" pitchFamily="49" charset="-128"/>
                <a:ea typeface="ＭＳ ゴシック" panose="020B0609070205080204" pitchFamily="49" charset="-128"/>
              </a:rPr>
              <a:t>創業５６年の安定経営</a:t>
            </a:r>
            <a:r>
              <a:rPr kumimoji="1" lang="ja-JP" altLang="en-US" sz="16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600" dirty="0">
                <a:solidFill>
                  <a:schemeClr val="tx1"/>
                </a:solidFill>
                <a:latin typeface="ＭＳ ゴシック" panose="020B0609070205080204" pitchFamily="49" charset="-128"/>
                <a:ea typeface="ＭＳ ゴシック" panose="020B0609070205080204" pitchFamily="49" charset="-128"/>
              </a:rPr>
              <a:t>自動制御機器の施工から保守までを担い、ビルの快適環境を実現します！</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gn="l"/>
            <a:endParaRPr kumimoji="1" lang="ja-JP" altLang="en-US" sz="1600"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600" dirty="0">
                <a:solidFill>
                  <a:schemeClr val="tx1"/>
                </a:solidFill>
                <a:latin typeface="ＭＳ ゴシック" panose="020B0609070205080204" pitchFamily="49" charset="-128"/>
                <a:ea typeface="ＭＳ ゴシック" panose="020B0609070205080204" pitchFamily="49" charset="-128"/>
              </a:rPr>
              <a:t>　オフィスビルや商業施設、ホテル、病院など大規模な施設には、温度や湿度などを快適に保つための自動制御システムが導入されています。多摩計装は、ビルオートメーションとも呼ばれるこのシステムの設計・施工・保守を手掛けています</a:t>
            </a:r>
            <a:r>
              <a:rPr kumimoji="1" lang="ja-JP" altLang="en-US" sz="1600" dirty="0">
                <a:solidFill>
                  <a:schemeClr val="accent5"/>
                </a:solidFill>
                <a:latin typeface="ＭＳ ゴシック" panose="020B0609070205080204" pitchFamily="49" charset="-128"/>
                <a:ea typeface="ＭＳ ゴシック" panose="020B0609070205080204" pitchFamily="49" charset="-128"/>
              </a:rPr>
              <a:t>。</a:t>
            </a:r>
            <a:endParaRPr kumimoji="1" lang="en-US" altLang="ja-JP" sz="1600" dirty="0">
              <a:solidFill>
                <a:schemeClr val="accent5"/>
              </a:solidFill>
              <a:latin typeface="ＭＳ ゴシック" panose="020B0609070205080204" pitchFamily="49" charset="-128"/>
              <a:ea typeface="ＭＳ ゴシック" panose="020B0609070205080204" pitchFamily="49" charset="-128"/>
            </a:endParaRPr>
          </a:p>
        </p:txBody>
      </p:sp>
      <p:sp>
        <p:nvSpPr>
          <p:cNvPr id="10" name="サブタイトル 2"/>
          <p:cNvSpPr txBox="1">
            <a:spLocks/>
          </p:cNvSpPr>
          <p:nvPr/>
        </p:nvSpPr>
        <p:spPr>
          <a:xfrm>
            <a:off x="5014547" y="600869"/>
            <a:ext cx="4760527" cy="732848"/>
          </a:xfrm>
          <a:prstGeom prst="rect">
            <a:avLst/>
          </a:prstGeom>
          <a:noFill/>
          <a:ln>
            <a:solidFill>
              <a:schemeClr val="tx1"/>
            </a:solidFill>
          </a:ln>
        </p:spPr>
        <p:txBody>
          <a:bodyPr vert="horz" lIns="91440" tIns="45720" rIns="91440" bIns="45720" rtlCol="0" anchor="ctr">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500" dirty="0">
                <a:latin typeface="ＭＳ ゴシック" panose="020B0609070205080204" pitchFamily="49" charset="-128"/>
                <a:ea typeface="ＭＳ ゴシック" panose="020B0609070205080204" pitchFamily="49" charset="-128"/>
              </a:rPr>
              <a:t>求人番号　〇メンテナンス　</a:t>
            </a:r>
            <a:r>
              <a:rPr lang="en-US" altLang="ja-JP" sz="1500" dirty="0">
                <a:latin typeface="ＭＳ ゴシック" panose="020B0609070205080204" pitchFamily="49" charset="-128"/>
                <a:ea typeface="ＭＳ ゴシック" panose="020B0609070205080204" pitchFamily="49" charset="-128"/>
              </a:rPr>
              <a:t>13160-227449</a:t>
            </a:r>
          </a:p>
          <a:p>
            <a:pPr algn="l"/>
            <a:r>
              <a:rPr lang="ja-JP" altLang="en-US" sz="1500" dirty="0">
                <a:latin typeface="ＭＳ ゴシック" panose="020B0609070205080204" pitchFamily="49" charset="-128"/>
                <a:ea typeface="ＭＳ ゴシック" panose="020B0609070205080204" pitchFamily="49" charset="-128"/>
              </a:rPr>
              <a:t>　　　　　〇調整　</a:t>
            </a:r>
            <a:r>
              <a:rPr lang="en-US" altLang="ja-JP" sz="1500" dirty="0">
                <a:latin typeface="ＭＳ ゴシック" panose="020B0609070205080204" pitchFamily="49" charset="-128"/>
                <a:ea typeface="ＭＳ ゴシック" panose="020B0609070205080204" pitchFamily="49" charset="-128"/>
              </a:rPr>
              <a:t>13160-228749</a:t>
            </a:r>
            <a:r>
              <a:rPr lang="ja-JP" altLang="en-US" sz="1500" dirty="0">
                <a:latin typeface="ＭＳ ゴシック" panose="020B0609070205080204" pitchFamily="49" charset="-128"/>
                <a:ea typeface="ＭＳ ゴシック" panose="020B0609070205080204" pitchFamily="49" charset="-128"/>
              </a:rPr>
              <a:t>　</a:t>
            </a:r>
            <a:endParaRPr lang="en-US" altLang="ja-JP" sz="1500" dirty="0">
              <a:latin typeface="ＭＳ ゴシック" panose="020B0609070205080204" pitchFamily="49" charset="-128"/>
              <a:ea typeface="ＭＳ ゴシック" panose="020B0609070205080204" pitchFamily="49" charset="-128"/>
            </a:endParaRPr>
          </a:p>
          <a:p>
            <a:pPr algn="l"/>
            <a:r>
              <a:rPr lang="ja-JP" altLang="en-US" sz="1500" dirty="0">
                <a:latin typeface="ＭＳ ゴシック" panose="020B0609070205080204" pitchFamily="49" charset="-128"/>
                <a:ea typeface="ＭＳ ゴシック" panose="020B0609070205080204" pitchFamily="49" charset="-128"/>
              </a:rPr>
              <a:t>　　　　　〇施工スタッフ（計装工事・電気工事）</a:t>
            </a:r>
            <a:r>
              <a:rPr lang="en-US" altLang="ja-JP" sz="1500" dirty="0">
                <a:latin typeface="ＭＳ ゴシック" panose="020B0609070205080204" pitchFamily="49" charset="-128"/>
                <a:ea typeface="ＭＳ ゴシック" panose="020B0609070205080204" pitchFamily="49" charset="-128"/>
              </a:rPr>
              <a:t>13160-226549</a:t>
            </a:r>
            <a:r>
              <a:rPr lang="ja-JP" altLang="en-US" sz="1500" dirty="0">
                <a:latin typeface="ＭＳ ゴシック" panose="020B0609070205080204" pitchFamily="49" charset="-128"/>
                <a:ea typeface="ＭＳ ゴシック" panose="020B0609070205080204" pitchFamily="49" charset="-128"/>
              </a:rPr>
              <a:t>　　</a:t>
            </a:r>
            <a:endParaRPr lang="en-US" altLang="ja-JP" sz="1500" dirty="0">
              <a:latin typeface="ＭＳ ゴシック" panose="020B0609070205080204" pitchFamily="49" charset="-128"/>
              <a:ea typeface="ＭＳ ゴシック" panose="020B0609070205080204" pitchFamily="49" charset="-128"/>
            </a:endParaRPr>
          </a:p>
        </p:txBody>
      </p:sp>
      <p:sp>
        <p:nvSpPr>
          <p:cNvPr id="4" name="正方形/長方形 3"/>
          <p:cNvSpPr/>
          <p:nvPr/>
        </p:nvSpPr>
        <p:spPr>
          <a:xfrm>
            <a:off x="106125" y="1378720"/>
            <a:ext cx="4772392" cy="24275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latin typeface="ＭＳ ゴシック" panose="020B0609070205080204" pitchFamily="49" charset="-128"/>
              <a:ea typeface="ＭＳ ゴシック" panose="020B0609070205080204" pitchFamily="49" charset="-128"/>
            </a:endParaRPr>
          </a:p>
        </p:txBody>
      </p:sp>
      <p:sp>
        <p:nvSpPr>
          <p:cNvPr id="20" name="正方形/長方形 19"/>
          <p:cNvSpPr/>
          <p:nvPr/>
        </p:nvSpPr>
        <p:spPr>
          <a:xfrm>
            <a:off x="5014547" y="1378719"/>
            <a:ext cx="4772392" cy="24275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p>
        </p:txBody>
      </p:sp>
      <p:sp>
        <p:nvSpPr>
          <p:cNvPr id="2" name="テキスト ボックス 1"/>
          <p:cNvSpPr txBox="1"/>
          <p:nvPr/>
        </p:nvSpPr>
        <p:spPr>
          <a:xfrm>
            <a:off x="313509" y="130628"/>
            <a:ext cx="9248502" cy="400110"/>
          </a:xfrm>
          <a:prstGeom prst="rect">
            <a:avLst/>
          </a:prstGeom>
          <a:noFill/>
          <a:ln>
            <a:noFill/>
          </a:ln>
        </p:spPr>
        <p:txBody>
          <a:bodyPr wrap="square" rtlCol="0">
            <a:spAutoFit/>
          </a:bodyPr>
          <a:lstStyle/>
          <a:p>
            <a:pPr algn="ctr"/>
            <a:r>
              <a:rPr kumimoji="1" lang="ja-JP" altLang="en-US" sz="2000" b="1" dirty="0"/>
              <a:t>「高校生のためのＷＥＢ企業説明会」メッセージＰＲシート</a:t>
            </a:r>
          </a:p>
        </p:txBody>
      </p:sp>
      <p:pic>
        <p:nvPicPr>
          <p:cNvPr id="11" name="図 10" descr="スーツを着ている人たち&#10;&#10;自動的に生成された説明">
            <a:extLst>
              <a:ext uri="{FF2B5EF4-FFF2-40B4-BE49-F238E27FC236}">
                <a16:creationId xmlns:a16="http://schemas.microsoft.com/office/drawing/2014/main" id="{EA36FCF4-FD4E-FCE1-058B-D735AF1F61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656" y="1420424"/>
            <a:ext cx="3535589" cy="2336132"/>
          </a:xfrm>
          <a:prstGeom prst="rect">
            <a:avLst/>
          </a:prstGeom>
        </p:spPr>
      </p:pic>
      <p:pic>
        <p:nvPicPr>
          <p:cNvPr id="13" name="図 12" descr="人, 民衆, グループ, 水 が含まれている画像&#10;&#10;自動的に生成された説明">
            <a:extLst>
              <a:ext uri="{FF2B5EF4-FFF2-40B4-BE49-F238E27FC236}">
                <a16:creationId xmlns:a16="http://schemas.microsoft.com/office/drawing/2014/main" id="{CE839406-C074-4942-D91A-910E3BDAC0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87510" y="2125226"/>
            <a:ext cx="2442136" cy="1681033"/>
          </a:xfrm>
          <a:prstGeom prst="rect">
            <a:avLst/>
          </a:prstGeom>
        </p:spPr>
      </p:pic>
      <p:pic>
        <p:nvPicPr>
          <p:cNvPr id="15" name="図 14" descr="QR コード&#10;&#10;自動的に生成された説明">
            <a:extLst>
              <a:ext uri="{FF2B5EF4-FFF2-40B4-BE49-F238E27FC236}">
                <a16:creationId xmlns:a16="http://schemas.microsoft.com/office/drawing/2014/main" id="{1DE9FCCC-E868-2F16-EF75-4F97E38B8C0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1730" y="1629458"/>
            <a:ext cx="1107976" cy="1107976"/>
          </a:xfrm>
          <a:prstGeom prst="rect">
            <a:avLst/>
          </a:prstGeom>
        </p:spPr>
      </p:pic>
      <p:pic>
        <p:nvPicPr>
          <p:cNvPr id="17" name="図 16" descr="ダイアグラム, テキスト, 概略図&#10;&#10;自動的に生成された説明">
            <a:extLst>
              <a:ext uri="{FF2B5EF4-FFF2-40B4-BE49-F238E27FC236}">
                <a16:creationId xmlns:a16="http://schemas.microsoft.com/office/drawing/2014/main" id="{E0607633-A7FB-C11B-5CAF-40C45C47FF7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85537" y="2690714"/>
            <a:ext cx="785855" cy="321020"/>
          </a:xfrm>
          <a:prstGeom prst="rect">
            <a:avLst/>
          </a:prstGeom>
        </p:spPr>
      </p:pic>
      <p:pic>
        <p:nvPicPr>
          <p:cNvPr id="19" name="図 18" descr="軍服を着て帽子を被っている男性&#10;&#10;低い精度で自動的に生成された説明">
            <a:extLst>
              <a:ext uri="{FF2B5EF4-FFF2-40B4-BE49-F238E27FC236}">
                <a16:creationId xmlns:a16="http://schemas.microsoft.com/office/drawing/2014/main" id="{52C952C9-CE1C-24C1-2DBC-AC93791EDE1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46642" y="3025483"/>
            <a:ext cx="1060931" cy="703117"/>
          </a:xfrm>
          <a:prstGeom prst="rect">
            <a:avLst/>
          </a:prstGeom>
        </p:spPr>
      </p:pic>
      <p:pic>
        <p:nvPicPr>
          <p:cNvPr id="22" name="図 21" descr="草, 屋外, 芝刈り機, 輸送 が含まれている画像&#10;&#10;自動的に生成された説明">
            <a:extLst>
              <a:ext uri="{FF2B5EF4-FFF2-40B4-BE49-F238E27FC236}">
                <a16:creationId xmlns:a16="http://schemas.microsoft.com/office/drawing/2014/main" id="{507E60A3-52F3-08F8-E8F9-6370EDF4323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83682" y="1432779"/>
            <a:ext cx="1395232" cy="795519"/>
          </a:xfrm>
          <a:prstGeom prst="rect">
            <a:avLst/>
          </a:prstGeom>
        </p:spPr>
      </p:pic>
      <p:sp>
        <p:nvSpPr>
          <p:cNvPr id="5" name="テキスト ボックス 4">
            <a:extLst>
              <a:ext uri="{FF2B5EF4-FFF2-40B4-BE49-F238E27FC236}">
                <a16:creationId xmlns:a16="http://schemas.microsoft.com/office/drawing/2014/main" id="{EEB9684E-2A34-04ED-C593-182658BFD6A1}"/>
              </a:ext>
            </a:extLst>
          </p:cNvPr>
          <p:cNvSpPr txBox="1"/>
          <p:nvPr/>
        </p:nvSpPr>
        <p:spPr>
          <a:xfrm>
            <a:off x="7758112" y="1678798"/>
            <a:ext cx="1826865" cy="338554"/>
          </a:xfrm>
          <a:prstGeom prst="rect">
            <a:avLst/>
          </a:prstGeom>
          <a:noFill/>
        </p:spPr>
        <p:txBody>
          <a:bodyPr wrap="square" rtlCol="0">
            <a:spAutoFit/>
          </a:bodyPr>
          <a:lstStyle/>
          <a:p>
            <a:r>
              <a:rPr kumimoji="1" lang="ja-JP" altLang="en-US" sz="900" b="1" u="sng" dirty="0"/>
              <a:t>株式会社</a:t>
            </a:r>
            <a:r>
              <a:rPr kumimoji="1" lang="ja-JP" altLang="en-US" sz="1600" b="1" u="sng" dirty="0"/>
              <a:t>多摩計装</a:t>
            </a:r>
            <a:r>
              <a:rPr kumimoji="1" lang="en-US" altLang="ja-JP" sz="1600" b="1" u="sng" dirty="0"/>
              <a:t>HP</a:t>
            </a:r>
            <a:endParaRPr kumimoji="1" lang="ja-JP" altLang="en-US" sz="1600" b="1" u="sng" dirty="0"/>
          </a:p>
        </p:txBody>
      </p:sp>
      <p:pic>
        <p:nvPicPr>
          <p:cNvPr id="16" name="図 15" descr="QR コード&#10;&#10;自動的に生成された説明">
            <a:extLst>
              <a:ext uri="{FF2B5EF4-FFF2-40B4-BE49-F238E27FC236}">
                <a16:creationId xmlns:a16="http://schemas.microsoft.com/office/drawing/2014/main" id="{90800245-66E2-2102-D3A7-F9A7AFF6F0E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10522" y="2062354"/>
            <a:ext cx="1476112" cy="1497505"/>
          </a:xfrm>
          <a:prstGeom prst="rect">
            <a:avLst/>
          </a:prstGeom>
        </p:spPr>
      </p:pic>
      <p:sp>
        <p:nvSpPr>
          <p:cNvPr id="6" name="テキスト ボックス 5">
            <a:extLst>
              <a:ext uri="{FF2B5EF4-FFF2-40B4-BE49-F238E27FC236}">
                <a16:creationId xmlns:a16="http://schemas.microsoft.com/office/drawing/2014/main" id="{D0BC116C-F5EB-F088-63E4-8B259769B411}"/>
              </a:ext>
            </a:extLst>
          </p:cNvPr>
          <p:cNvSpPr txBox="1"/>
          <p:nvPr/>
        </p:nvSpPr>
        <p:spPr>
          <a:xfrm>
            <a:off x="3681245" y="1514042"/>
            <a:ext cx="1277543" cy="230832"/>
          </a:xfrm>
          <a:prstGeom prst="rect">
            <a:avLst/>
          </a:prstGeom>
          <a:noFill/>
        </p:spPr>
        <p:txBody>
          <a:bodyPr wrap="square" rtlCol="0">
            <a:spAutoFit/>
          </a:bodyPr>
          <a:lstStyle/>
          <a:p>
            <a:r>
              <a:rPr kumimoji="1" lang="ja-JP" altLang="en-US" sz="900" b="1" dirty="0"/>
              <a:t>掲載されています！</a:t>
            </a:r>
          </a:p>
        </p:txBody>
      </p:sp>
      <p:pic>
        <p:nvPicPr>
          <p:cNvPr id="14" name="図 13" descr="建物の前の広場にいる人たち&#10;&#10;中程度の精度で自動的に生成された説明">
            <a:extLst>
              <a:ext uri="{FF2B5EF4-FFF2-40B4-BE49-F238E27FC236}">
                <a16:creationId xmlns:a16="http://schemas.microsoft.com/office/drawing/2014/main" id="{E27A8B40-126C-E477-7C9F-41E65712967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522536" y="1432779"/>
            <a:ext cx="1191953" cy="897472"/>
          </a:xfrm>
          <a:prstGeom prst="rect">
            <a:avLst/>
          </a:prstGeom>
        </p:spPr>
      </p:pic>
    </p:spTree>
    <p:extLst>
      <p:ext uri="{BB962C8B-B14F-4D97-AF65-F5344CB8AC3E}">
        <p14:creationId xmlns:p14="http://schemas.microsoft.com/office/powerpoint/2010/main" val="1138541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TM03090430[[fn=縞模様]]</Template>
  <Words>200</Words>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ゴシック</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