
<file path=[Content_Types].xml><?xml version="1.0" encoding="utf-8"?>
<Types xmlns="http://schemas.openxmlformats.org/package/2006/content-types">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7"/>
  </p:notesMasterIdLst>
  <p:handoutMasterIdLst>
    <p:handoutMasterId r:id="rId28"/>
  </p:handoutMasterIdLst>
  <p:sldIdLst>
    <p:sldId id="354" r:id="rId3"/>
    <p:sldId id="515" r:id="rId4"/>
    <p:sldId id="500" r:id="rId5"/>
    <p:sldId id="498" r:id="rId6"/>
    <p:sldId id="516" r:id="rId7"/>
    <p:sldId id="501" r:id="rId8"/>
    <p:sldId id="502" r:id="rId9"/>
    <p:sldId id="517" r:id="rId10"/>
    <p:sldId id="526" r:id="rId11"/>
    <p:sldId id="528" r:id="rId12"/>
    <p:sldId id="518" r:id="rId13"/>
    <p:sldId id="519" r:id="rId14"/>
    <p:sldId id="521" r:id="rId15"/>
    <p:sldId id="529" r:id="rId16"/>
    <p:sldId id="522" r:id="rId17"/>
    <p:sldId id="523" r:id="rId18"/>
    <p:sldId id="505" r:id="rId19"/>
    <p:sldId id="520" r:id="rId20"/>
    <p:sldId id="508" r:id="rId21"/>
    <p:sldId id="525" r:id="rId22"/>
    <p:sldId id="509" r:id="rId23"/>
    <p:sldId id="514" r:id="rId24"/>
    <p:sldId id="524" r:id="rId25"/>
    <p:sldId id="527" r:id="rId26"/>
  </p:sldIdLst>
  <p:sldSz cx="9906000" cy="6858000" type="A4"/>
  <p:notesSz cx="6635750" cy="9766300"/>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76" userDrawn="1">
          <p15:clr>
            <a:srgbClr val="A4A3A4"/>
          </p15:clr>
        </p15:guide>
        <p15:guide id="2" pos="20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66"/>
    <a:srgbClr val="CCFF99"/>
    <a:srgbClr val="FFCCFF"/>
    <a:srgbClr val="FFCCCC"/>
    <a:srgbClr val="FFFF99"/>
    <a:srgbClr val="CCFFCC"/>
    <a:srgbClr val="FFFFCC"/>
    <a:srgbClr val="FF66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76965" autoAdjust="0"/>
  </p:normalViewPr>
  <p:slideViewPr>
    <p:cSldViewPr snapToGrid="0" snapToObjects="1">
      <p:cViewPr varScale="1">
        <p:scale>
          <a:sx n="56" d="100"/>
          <a:sy n="56" d="100"/>
        </p:scale>
        <p:origin x="1590"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50" d="100"/>
          <a:sy n="150" d="100"/>
        </p:scale>
        <p:origin x="-1812" y="930"/>
      </p:cViewPr>
      <p:guideLst>
        <p:guide orient="horz" pos="3076"/>
        <p:guide pos="20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4"/>
            <a:ext cx="2876273" cy="488394"/>
          </a:xfrm>
          <a:prstGeom prst="rect">
            <a:avLst/>
          </a:prstGeom>
        </p:spPr>
        <p:txBody>
          <a:bodyPr vert="horz" lIns="90256" tIns="45127" rIns="90256" bIns="4512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759477" y="4"/>
            <a:ext cx="2874709" cy="488394"/>
          </a:xfrm>
          <a:prstGeom prst="rect">
            <a:avLst/>
          </a:prstGeom>
        </p:spPr>
        <p:txBody>
          <a:bodyPr vert="horz" lIns="90256" tIns="45127" rIns="90256" bIns="45127" rtlCol="0"/>
          <a:lstStyle>
            <a:lvl1pPr algn="r" fontAlgn="auto">
              <a:spcBef>
                <a:spcPts val="0"/>
              </a:spcBef>
              <a:spcAft>
                <a:spcPts val="0"/>
              </a:spcAft>
              <a:defRPr sz="1200">
                <a:latin typeface="+mn-lt"/>
                <a:ea typeface="+mn-ea"/>
              </a:defRPr>
            </a:lvl1pPr>
          </a:lstStyle>
          <a:p>
            <a:pPr>
              <a:defRPr/>
            </a:pPr>
            <a:endParaRPr lang="ja-JP" altLang="en-US"/>
          </a:p>
        </p:txBody>
      </p:sp>
      <p:sp>
        <p:nvSpPr>
          <p:cNvPr id="4" name="フッター プレースホルダ 3"/>
          <p:cNvSpPr>
            <a:spLocks noGrp="1"/>
          </p:cNvSpPr>
          <p:nvPr>
            <p:ph type="ftr" sz="quarter" idx="2"/>
          </p:nvPr>
        </p:nvSpPr>
        <p:spPr>
          <a:xfrm>
            <a:off x="1" y="9276336"/>
            <a:ext cx="2876273" cy="488393"/>
          </a:xfrm>
          <a:prstGeom prst="rect">
            <a:avLst/>
          </a:prstGeom>
        </p:spPr>
        <p:txBody>
          <a:bodyPr vert="horz" lIns="90256" tIns="45127" rIns="90256" bIns="4512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759477" y="9276336"/>
            <a:ext cx="2874709" cy="488393"/>
          </a:xfrm>
          <a:prstGeom prst="rect">
            <a:avLst/>
          </a:prstGeom>
        </p:spPr>
        <p:txBody>
          <a:bodyPr vert="horz" lIns="90256" tIns="45127" rIns="90256" bIns="45127" rtlCol="0" anchor="b"/>
          <a:lstStyle>
            <a:lvl1pPr algn="r" fontAlgn="auto">
              <a:spcBef>
                <a:spcPts val="0"/>
              </a:spcBef>
              <a:spcAft>
                <a:spcPts val="0"/>
              </a:spcAft>
              <a:defRPr sz="1200">
                <a:latin typeface="+mn-lt"/>
                <a:ea typeface="+mn-ea"/>
              </a:defRPr>
            </a:lvl1pPr>
          </a:lstStyle>
          <a:p>
            <a:pPr>
              <a:defRPr/>
            </a:pPr>
            <a:fld id="{5D2D7D9C-8F15-48E6-9A8D-A4110C86DE11}" type="slidenum">
              <a:rPr lang="ja-JP" altLang="en-US"/>
              <a:pPr>
                <a:defRPr/>
              </a:pPr>
              <a:t>‹#›</a:t>
            </a:fld>
            <a:endParaRPr lang="ja-JP" altLang="en-US"/>
          </a:p>
        </p:txBody>
      </p:sp>
    </p:spTree>
    <p:extLst>
      <p:ext uri="{BB962C8B-B14F-4D97-AF65-F5344CB8AC3E}">
        <p14:creationId xmlns:p14="http://schemas.microsoft.com/office/powerpoint/2010/main" val="60708488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4"/>
            <a:ext cx="2876273" cy="488394"/>
          </a:xfrm>
          <a:prstGeom prst="rect">
            <a:avLst/>
          </a:prstGeom>
        </p:spPr>
        <p:txBody>
          <a:bodyPr vert="horz" lIns="89514" tIns="44755" rIns="89514" bIns="44755"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757915" y="4"/>
            <a:ext cx="2876273" cy="488394"/>
          </a:xfrm>
          <a:prstGeom prst="rect">
            <a:avLst/>
          </a:prstGeom>
        </p:spPr>
        <p:txBody>
          <a:bodyPr vert="horz" lIns="89514" tIns="44755" rIns="89514" bIns="44755" rtlCol="0"/>
          <a:lstStyle>
            <a:lvl1pPr algn="r" fontAlgn="auto">
              <a:spcBef>
                <a:spcPts val="0"/>
              </a:spcBef>
              <a:spcAft>
                <a:spcPts val="0"/>
              </a:spcAft>
              <a:defRPr sz="1200">
                <a:latin typeface="+mn-lt"/>
                <a:ea typeface="+mn-ea"/>
              </a:defRPr>
            </a:lvl1pPr>
          </a:lstStyle>
          <a:p>
            <a:pPr>
              <a:defRPr/>
            </a:pPr>
            <a:endParaRPr lang="ja-JP" altLang="en-US"/>
          </a:p>
        </p:txBody>
      </p:sp>
      <p:sp>
        <p:nvSpPr>
          <p:cNvPr id="4" name="スライド イメージ プレースホルダ 3"/>
          <p:cNvSpPr>
            <a:spLocks noGrp="1" noRot="1" noChangeAspect="1"/>
          </p:cNvSpPr>
          <p:nvPr>
            <p:ph type="sldImg" idx="2"/>
          </p:nvPr>
        </p:nvSpPr>
        <p:spPr>
          <a:xfrm>
            <a:off x="676275" y="733425"/>
            <a:ext cx="5284788" cy="3660775"/>
          </a:xfrm>
          <a:prstGeom prst="rect">
            <a:avLst/>
          </a:prstGeom>
          <a:noFill/>
          <a:ln w="12700">
            <a:solidFill>
              <a:prstClr val="black"/>
            </a:solidFill>
          </a:ln>
        </p:spPr>
        <p:txBody>
          <a:bodyPr vert="horz" lIns="89514" tIns="44755" rIns="89514" bIns="44755" rtlCol="0" anchor="ctr"/>
          <a:lstStyle/>
          <a:p>
            <a:pPr lvl="0"/>
            <a:endParaRPr lang="ja-JP" altLang="en-US" noProof="0"/>
          </a:p>
        </p:txBody>
      </p:sp>
      <p:sp>
        <p:nvSpPr>
          <p:cNvPr id="5" name="ノート プレースホルダ 4"/>
          <p:cNvSpPr>
            <a:spLocks noGrp="1"/>
          </p:cNvSpPr>
          <p:nvPr>
            <p:ph type="body" sz="quarter" idx="3"/>
          </p:nvPr>
        </p:nvSpPr>
        <p:spPr>
          <a:xfrm>
            <a:off x="664366" y="4638969"/>
            <a:ext cx="5307036" cy="4393971"/>
          </a:xfrm>
          <a:prstGeom prst="rect">
            <a:avLst/>
          </a:prstGeom>
        </p:spPr>
        <p:txBody>
          <a:bodyPr vert="horz" lIns="89514" tIns="44755" rIns="89514" bIns="44755"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1" y="9276336"/>
            <a:ext cx="2876273" cy="488393"/>
          </a:xfrm>
          <a:prstGeom prst="rect">
            <a:avLst/>
          </a:prstGeom>
        </p:spPr>
        <p:txBody>
          <a:bodyPr vert="horz" lIns="89514" tIns="44755" rIns="89514" bIns="44755"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757915" y="9276336"/>
            <a:ext cx="2876273" cy="488393"/>
          </a:xfrm>
          <a:prstGeom prst="rect">
            <a:avLst/>
          </a:prstGeom>
        </p:spPr>
        <p:txBody>
          <a:bodyPr vert="horz" lIns="89514" tIns="44755" rIns="89514" bIns="44755" rtlCol="0" anchor="b"/>
          <a:lstStyle>
            <a:lvl1pPr algn="r" fontAlgn="auto">
              <a:spcBef>
                <a:spcPts val="0"/>
              </a:spcBef>
              <a:spcAft>
                <a:spcPts val="0"/>
              </a:spcAft>
              <a:defRPr sz="1200">
                <a:latin typeface="+mn-lt"/>
                <a:ea typeface="+mn-ea"/>
              </a:defRPr>
            </a:lvl1pPr>
          </a:lstStyle>
          <a:p>
            <a:pPr>
              <a:defRPr/>
            </a:pPr>
            <a:fld id="{61806317-808F-4E68-96D7-041574EFD292}" type="slidenum">
              <a:rPr lang="ja-JP" altLang="en-US"/>
              <a:pPr>
                <a:defRPr/>
              </a:pPr>
              <a:t>‹#›</a:t>
            </a:fld>
            <a:endParaRPr lang="ja-JP" altLang="en-US"/>
          </a:p>
        </p:txBody>
      </p:sp>
    </p:spTree>
    <p:extLst>
      <p:ext uri="{BB962C8B-B14F-4D97-AF65-F5344CB8AC3E}">
        <p14:creationId xmlns:p14="http://schemas.microsoft.com/office/powerpoint/2010/main" val="224641584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83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ここからの時間は、障害別に見た雇用上の配慮について、ということで、各障害について少しずつですが触れていきたいと思います。</a:t>
            </a:r>
          </a:p>
        </p:txBody>
      </p:sp>
      <p:sp>
        <p:nvSpPr>
          <p:cNvPr id="583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4E4BB5-DF39-4DFA-818A-D1C4750956D1}" type="slidenum">
              <a:rPr lang="ja-JP" altLang="en-US" smtClean="0"/>
              <a:pPr fontAlgn="base">
                <a:spcBef>
                  <a:spcPct val="0"/>
                </a:spcBef>
                <a:spcAft>
                  <a:spcPct val="0"/>
                </a:spcAft>
              </a:pPr>
              <a:t>1</a:t>
            </a:fld>
            <a:endParaRPr lang="ja-JP" altLang="en-US" smtClean="0"/>
          </a:p>
        </p:txBody>
      </p:sp>
      <p:sp>
        <p:nvSpPr>
          <p:cNvPr id="58373" name="日付プレースホルダ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ja-JP" altLang="en-US" smtClean="0"/>
          </a:p>
        </p:txBody>
      </p:sp>
    </p:spTree>
    <p:extLst>
      <p:ext uri="{BB962C8B-B14F-4D97-AF65-F5344CB8AC3E}">
        <p14:creationId xmlns:p14="http://schemas.microsoft.com/office/powerpoint/2010/main" val="297504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
        <p:nvSpPr>
          <p:cNvPr id="22532"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1688"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88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60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32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04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fontAlgn="base">
              <a:spcBef>
                <a:spcPct val="0"/>
              </a:spcBef>
              <a:spcAft>
                <a:spcPct val="0"/>
              </a:spcAft>
            </a:pPr>
            <a:r>
              <a:rPr lang="zh-TW" altLang="en-US" smtClean="0">
                <a:ea typeface="ＭＳ Ｐゴシック" panose="020B0600070205080204" pitchFamily="50" charset="-128"/>
              </a:rPr>
              <a:t>平成３０年度障害者職業生活相談員認定講習</a:t>
            </a:r>
            <a:endParaRPr lang="en-US" altLang="ja-JP" smtClean="0">
              <a:ea typeface="ＭＳ Ｐゴシック" panose="020B0600070205080204" pitchFamily="50" charset="-128"/>
            </a:endParaRPr>
          </a:p>
        </p:txBody>
      </p:sp>
    </p:spTree>
    <p:extLst>
      <p:ext uri="{BB962C8B-B14F-4D97-AF65-F5344CB8AC3E}">
        <p14:creationId xmlns:p14="http://schemas.microsoft.com/office/powerpoint/2010/main" val="453094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その職業的課題は大きく二つあり、職業選択や職務設計についてと職場適応や作業適応についてです。前者、スライド上部の緑の四角内ですが、こういった課題があるために、知的に障害がない方へお願いする仕事よりもシンプルでわかりやすい仕事内容を職務として用意する必要があるかもしれません。また、後者、スライド下部の赤の四角内ですが、これらの課題があるために、作業指示や作業習得といった部分で配慮が必要になってき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そのために、適切な職務の設定、適切な職業上の指導等を行うことにより、これらの職業的課題の解消や軽減を図ることとなります。</a:t>
            </a:r>
            <a:endParaRPr lang="en-US" altLang="ja-JP" dirty="0" smtClean="0">
              <a:latin typeface="Arial" panose="020B0604020202020204" pitchFamily="34" charset="0"/>
            </a:endParaRPr>
          </a:p>
        </p:txBody>
      </p:sp>
      <p:sp>
        <p:nvSpPr>
          <p:cNvPr id="32772"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1688"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88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60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32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04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fontAlgn="base">
              <a:spcBef>
                <a:spcPct val="0"/>
              </a:spcBef>
              <a:spcAft>
                <a:spcPct val="0"/>
              </a:spcAft>
            </a:pPr>
            <a:r>
              <a:rPr lang="zh-TW" altLang="en-US" smtClean="0">
                <a:ea typeface="ＭＳ Ｐゴシック" panose="020B0600070205080204" pitchFamily="50" charset="-128"/>
              </a:rPr>
              <a:t>平成３０年度障害者職業生活相談員認定講習</a:t>
            </a:r>
            <a:endParaRPr lang="en-US" altLang="ja-JP" smtClean="0">
              <a:ea typeface="ＭＳ Ｐゴシック" panose="020B0600070205080204" pitchFamily="50" charset="-128"/>
            </a:endParaRPr>
          </a:p>
        </p:txBody>
      </p:sp>
    </p:spTree>
    <p:extLst>
      <p:ext uri="{BB962C8B-B14F-4D97-AF65-F5344CB8AC3E}">
        <p14:creationId xmlns:p14="http://schemas.microsoft.com/office/powerpoint/2010/main" val="496085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r>
              <a:rPr kumimoji="1" lang="ja-JP" altLang="en-US" sz="1200" kern="1200" dirty="0" smtClean="0">
                <a:solidFill>
                  <a:schemeClr val="tx1"/>
                </a:solidFill>
                <a:effectLst/>
                <a:latin typeface="+mn-lt"/>
                <a:ea typeface="+mn-ea"/>
                <a:cs typeface="+mn-cs"/>
              </a:rPr>
              <a:t>知的障害者については、まだまだ公的部門で働くケースは少ないかもしれませんが、先ほどのような職業的課題があり、知的発達の遅れにより意思交換や日常的な事柄に苦手さを抱えやすい障害であり、平易な言葉を使う、作業工程を単純化するなどの整理が必要になり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また、日常生活を支援する人</a:t>
            </a:r>
            <a:r>
              <a:rPr kumimoji="1" lang="ja-JP" altLang="en-US" sz="1200" kern="1200" dirty="0" smtClean="0">
                <a:solidFill>
                  <a:schemeClr val="tx1"/>
                </a:solidFill>
                <a:effectLst/>
                <a:latin typeface="+mn-lt"/>
                <a:ea typeface="+mn-ea"/>
                <a:cs typeface="+mn-cs"/>
              </a:rPr>
              <a:t>との連携が</a:t>
            </a:r>
            <a:r>
              <a:rPr kumimoji="1" lang="ja-JP" altLang="en-US" sz="1200" kern="1200" dirty="0" smtClean="0">
                <a:solidFill>
                  <a:schemeClr val="tx1"/>
                </a:solidFill>
                <a:effectLst/>
                <a:latin typeface="+mn-lt"/>
                <a:ea typeface="+mn-ea"/>
                <a:cs typeface="+mn-cs"/>
              </a:rPr>
              <a:t>重要になりますので、家族や支援者の方たちから、ご本人の特徴を教えてもらうと良いかもしれません。</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職場で必要な具体的な支援としては、混乱しないよう指導担当は一人に設定する、作業手順は目で見てわかりやすいマニュアルを示す、等が考えられます。知的障害者に対してだけ有効、ということではありませんので、各障害とも共通するようなポイントについては、最後に触れたいと思っています。</a:t>
            </a:r>
            <a:endParaRPr kumimoji="1" lang="ja-JP"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12</a:t>
            </a:fld>
            <a:endParaRPr lang="ja-JP" altLang="en-US"/>
          </a:p>
        </p:txBody>
      </p:sp>
    </p:spTree>
    <p:extLst>
      <p:ext uri="{BB962C8B-B14F-4D97-AF65-F5344CB8AC3E}">
        <p14:creationId xmlns:p14="http://schemas.microsoft.com/office/powerpoint/2010/main" val="4166724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9219" name="Rectangle 3">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ja-JP" altLang="en-US" sz="1100" dirty="0" smtClean="0">
                <a:latin typeface="Arial" pitchFamily="34" charset="0"/>
                <a:ea typeface="+mn-ea"/>
              </a:rPr>
              <a:t>次に精神障害です。</a:t>
            </a:r>
            <a:endParaRPr lang="en-US" altLang="ja-JP" sz="1100" dirty="0" smtClean="0">
              <a:latin typeface="Arial" pitchFamily="34" charset="0"/>
              <a:ea typeface="+mn-ea"/>
            </a:endParaRPr>
          </a:p>
          <a:p>
            <a:pPr eaLnBrk="1" hangingPunct="1">
              <a:defRPr/>
            </a:pPr>
            <a:r>
              <a:rPr lang="ja-JP" altLang="en-US" sz="1100" dirty="0" smtClean="0">
                <a:latin typeface="Arial" pitchFamily="34" charset="0"/>
                <a:ea typeface="+mn-ea"/>
              </a:rPr>
              <a:t>こちらも法律によって様々定義されているところですが、障害者雇用促進法上における精神障害者の範囲としては、スライドに記載の通りです。そして、雇用率の算定対象となる方については、精神障害者保健福祉手帳の交付を受けている人となり、上記の診断があっても、精神障害者として就職活動等は行うことができても、手帳がない限りは雇用率のカウントはされないことになります。</a:t>
            </a:r>
            <a:endParaRPr lang="en-US" altLang="ja-JP" sz="1100" dirty="0">
              <a:latin typeface="Arial" pitchFamily="34" charset="0"/>
              <a:ea typeface="+mn-ea"/>
            </a:endParaRPr>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1688"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88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60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32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04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7A24BF73-693C-4917-8DCB-F8AAC1298C92}" type="slidenum">
              <a:rPr lang="en-US" altLang="ja-JP" smtClean="0">
                <a:solidFill>
                  <a:srgbClr val="000000"/>
                </a:solidFill>
                <a:ea typeface="ＭＳ Ｐゴシック" panose="020B0600070205080204" pitchFamily="50" charset="-128"/>
              </a:rPr>
              <a:pPr>
                <a:spcBef>
                  <a:spcPct val="0"/>
                </a:spcBef>
              </a:pPr>
              <a:t>13</a:t>
            </a:fld>
            <a:endParaRPr lang="en-US" altLang="ja-JP" smtClean="0">
              <a:solidFill>
                <a:srgbClr val="000000"/>
              </a:solidFill>
              <a:ea typeface="ＭＳ Ｐゴシック" panose="020B0600070205080204" pitchFamily="50" charset="-128"/>
            </a:endParaRPr>
          </a:p>
        </p:txBody>
      </p:sp>
    </p:spTree>
    <p:extLst>
      <p:ext uri="{BB962C8B-B14F-4D97-AF65-F5344CB8AC3E}">
        <p14:creationId xmlns:p14="http://schemas.microsoft.com/office/powerpoint/2010/main" val="374090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精神障害と言って思い浮かべるもので代表的なところとすれば、うつ病やそううつ病などの気分障害かと思います。気分障害の症状として、うつと躁に分けてそれぞれのエピソードが挙げられていますので、皆さんもご自身を振り返って当てはまるかどうかちょっと見てみてください。ちなみに、うつ病エピソードの中で５個以上あてはまり、２週間以上強く継続しているようであれば大うつ病エピソードに当てはまるとされています。全てに当てはまらなくとも、強いこれらの症状が継続しているようであれば、病院受診や休息など必要になりますのでご留意ください。</a:t>
            </a:r>
            <a:endParaRPr kumimoji="1" lang="en-US" altLang="ja-JP" dirty="0" smtClean="0"/>
          </a:p>
          <a:p>
            <a:endParaRPr kumimoji="1" lang="en-US" altLang="ja-JP" dirty="0" smtClean="0"/>
          </a:p>
          <a:p>
            <a:r>
              <a:rPr kumimoji="1" lang="ja-JP" altLang="en-US" dirty="0" smtClean="0"/>
              <a:t>５個以上で大うつ病エピソード２～４個で小うつ病エピソード</a:t>
            </a:r>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14</a:t>
            </a:fld>
            <a:endParaRPr lang="ja-JP" altLang="en-US"/>
          </a:p>
        </p:txBody>
      </p:sp>
    </p:spTree>
    <p:extLst>
      <p:ext uri="{BB962C8B-B14F-4D97-AF65-F5344CB8AC3E}">
        <p14:creationId xmlns:p14="http://schemas.microsoft.com/office/powerpoint/2010/main" val="4175277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1688"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88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60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32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04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9B2AE31-ADAC-4CC6-B585-ADDE74AFC21E}" type="slidenum">
              <a:rPr kumimoji="0" lang="ja-JP" altLang="en-US" sz="1800" smtClean="0">
                <a:latin typeface="Calibri" panose="020F0502020204030204" pitchFamily="34" charset="0"/>
                <a:ea typeface="ＭＳ Ｐゴシック" panose="020B0600070205080204" pitchFamily="50" charset="-128"/>
              </a:rPr>
              <a:pPr>
                <a:spcBef>
                  <a:spcPct val="0"/>
                </a:spcBef>
              </a:pPr>
              <a:t>15</a:t>
            </a:fld>
            <a:endParaRPr kumimoji="0" lang="en-US" altLang="ja-JP" sz="1800" smtClean="0">
              <a:latin typeface="Calibri" panose="020F0502020204030204" pitchFamily="34" charset="0"/>
              <a:ea typeface="ＭＳ Ｐゴシック" panose="020B0600070205080204" pitchFamily="50"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ja-JP" altLang="en-US" dirty="0" smtClean="0"/>
              <a:t>その気分障害、今回はそううつ病等の双極性障害の状態像をお示ししますが、このような形で気分状態、元気度が上がったり下がったりしながら推移していきます。単極性のうつ病のみの方についても、高い元気度を示すことは少ないと思いますが、うつ状態から上がったり下がったりします。これらの幅を通院や服薬により狭めていき、就労できるように管理していくことが重要となりますし、職場でも面談の際に気分状態、元気度を本人に数字で表してもらって雇用管理をいていく、というような方法もあるかと思います。</a:t>
            </a:r>
            <a:endParaRPr lang="ja-JP" altLang="en-US" dirty="0"/>
          </a:p>
        </p:txBody>
      </p:sp>
    </p:spTree>
    <p:extLst>
      <p:ext uri="{BB962C8B-B14F-4D97-AF65-F5344CB8AC3E}">
        <p14:creationId xmlns:p14="http://schemas.microsoft.com/office/powerpoint/2010/main" val="3334289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1688"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88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60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32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0488" indent="-230188" defTabSz="4572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0AE8E183-22EC-4B86-B207-F19533683773}" type="slidenum">
              <a:rPr kumimoji="0" lang="ja-JP" altLang="en-US" sz="1800" smtClean="0">
                <a:latin typeface="Calibri" panose="020F0502020204030204" pitchFamily="34" charset="0"/>
                <a:ea typeface="ＭＳ Ｐゴシック" panose="020B0600070205080204" pitchFamily="50" charset="-128"/>
              </a:rPr>
              <a:pPr>
                <a:spcBef>
                  <a:spcPct val="0"/>
                </a:spcBef>
              </a:pPr>
              <a:t>16</a:t>
            </a:fld>
            <a:endParaRPr kumimoji="0" lang="en-US" altLang="ja-JP" sz="1800" smtClean="0">
              <a:latin typeface="Calibri" panose="020F0502020204030204" pitchFamily="34" charset="0"/>
              <a:ea typeface="ＭＳ Ｐゴシック" panose="020B0600070205080204" pitchFamily="50"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ja-JP" altLang="en-US" dirty="0" smtClean="0">
                <a:latin typeface="Arial" panose="020B0604020202020204" pitchFamily="34" charset="0"/>
              </a:rPr>
              <a:t>次に統合失調症も触れていきます。いわゆる統合失調症は陽性症状が出る頃には強い妄想や幻覚等があり、それが落ち着くと認知機能の低下、感情の鈍麻などの症状が現れます。統合失調症においては、再度陽性症状が出ないよう、通院や服薬により症状を管理していきながら、就労を目指していく、という過程を取っていきます。</a:t>
            </a:r>
          </a:p>
        </p:txBody>
      </p:sp>
    </p:spTree>
    <p:extLst>
      <p:ext uri="{BB962C8B-B14F-4D97-AF65-F5344CB8AC3E}">
        <p14:creationId xmlns:p14="http://schemas.microsoft.com/office/powerpoint/2010/main" val="1288272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lnSpcReduction="10000"/>
          </a:bodyPr>
          <a:lstStyle/>
          <a:p>
            <a:r>
              <a:rPr kumimoji="1" lang="ja-JP" altLang="en-US" sz="1200" kern="1200" dirty="0" smtClean="0">
                <a:solidFill>
                  <a:schemeClr val="tx1"/>
                </a:solidFill>
                <a:effectLst/>
                <a:latin typeface="+mn-lt"/>
                <a:ea typeface="+mn-ea"/>
                <a:cs typeface="+mn-cs"/>
              </a:rPr>
              <a:t>精神障害については、うつ病等の気分障害、統合失調症、てんかんなどと状態像がとても幅広いのですが、共通するポイントのみお伝えします。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状態像としては、ストレスに弱かったり疲れやすいこと、理解、判断、論理などの認知機能に苦手さを抱えやすいこと、病気の前の自分と比べ自信が持てない、などに陥りやすいなどが挙げられます。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配慮ポイントやその具体的対応の例としては、通院や服薬の時間の確保、場合によっては短時間勤務から開始するなどの労働</a:t>
            </a:r>
            <a:r>
              <a:rPr kumimoji="1" lang="ja-JP" altLang="en-US" sz="1200" kern="1200" dirty="0" smtClean="0">
                <a:solidFill>
                  <a:schemeClr val="tx1"/>
                </a:solidFill>
                <a:effectLst/>
                <a:latin typeface="+mn-lt"/>
                <a:ea typeface="+mn-ea"/>
                <a:cs typeface="+mn-cs"/>
              </a:rPr>
              <a:t>条件や業務負荷に係る調整により段階的に自信、自己肯定感を得ていくこと、</a:t>
            </a:r>
            <a:r>
              <a:rPr kumimoji="1" lang="ja-JP" altLang="en-US" sz="1200" kern="1200" dirty="0" smtClean="0">
                <a:solidFill>
                  <a:schemeClr val="tx1"/>
                </a:solidFill>
                <a:effectLst/>
                <a:latin typeface="+mn-lt"/>
                <a:ea typeface="+mn-ea"/>
                <a:cs typeface="+mn-cs"/>
              </a:rPr>
              <a:t>定期的な面談による体調の確認や不安等の解消の機会を設定するなどが挙げられます。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時間があれば</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認知機能低下の疑似体験）さっきから認知機能認知機能とお話をしておりますが、認知機能が落ち込んでいる状態についてちょっと疑似体験してもらえれば、と思います</a:t>
            </a:r>
            <a:r>
              <a:rPr kumimoji="1" lang="ja-JP" altLang="en-US" sz="1200" kern="1200" dirty="0" smtClean="0">
                <a:solidFill>
                  <a:schemeClr val="tx1"/>
                </a:solidFill>
                <a:effectLst/>
                <a:latin typeface="+mn-lt"/>
                <a:ea typeface="+mn-ea"/>
                <a:cs typeface="+mn-cs"/>
              </a:rPr>
              <a:t>。（別</a:t>
            </a:r>
            <a:r>
              <a:rPr kumimoji="1" lang="ja-JP" altLang="en-US" sz="1200" kern="1200" dirty="0" smtClean="0">
                <a:solidFill>
                  <a:schemeClr val="tx1"/>
                </a:solidFill>
                <a:effectLst/>
                <a:latin typeface="+mn-lt"/>
                <a:ea typeface="+mn-ea"/>
                <a:cs typeface="+mn-cs"/>
              </a:rPr>
              <a:t>の講座では後出しじゃんけんなどをするのですが、この会場ではできないので別の形で試してみようと思います。本当は誰かお一人、前に出ていただいてやっていただきたいところですが</a:t>
            </a:r>
            <a:r>
              <a:rPr kumimoji="1" lang="ja-JP" altLang="en-US" sz="1200" kern="1200" dirty="0" smtClean="0">
                <a:solidFill>
                  <a:schemeClr val="tx1"/>
                </a:solidFill>
                <a:effectLst/>
                <a:latin typeface="+mn-lt"/>
                <a:ea typeface="+mn-ea"/>
                <a:cs typeface="+mn-cs"/>
              </a:rPr>
              <a:t>、）みなさん</a:t>
            </a:r>
            <a:r>
              <a:rPr kumimoji="1" lang="ja-JP" altLang="en-US" sz="1200" kern="1200" dirty="0" smtClean="0">
                <a:solidFill>
                  <a:schemeClr val="tx1"/>
                </a:solidFill>
                <a:effectLst/>
                <a:latin typeface="+mn-lt"/>
                <a:ea typeface="+mn-ea"/>
                <a:cs typeface="+mn-cs"/>
              </a:rPr>
              <a:t>それぞれのお席でちょっと考えてみてください。ジェスチャーを使わず、口だけでネクタイの結び方、もしくは靴ひもの結び方を説明してください、と言われたときに皆さんはできますでしょうか。どう言葉で説明して良いか、難しいですよね</a:t>
            </a:r>
            <a:r>
              <a:rPr kumimoji="1" lang="ja-JP" altLang="en-US" sz="1200" kern="1200" dirty="0" smtClean="0">
                <a:solidFill>
                  <a:schemeClr val="tx1"/>
                </a:solidFill>
                <a:effectLst/>
                <a:latin typeface="+mn-lt"/>
                <a:ea typeface="+mn-ea"/>
                <a:cs typeface="+mn-cs"/>
              </a:rPr>
              <a:t>。（先</a:t>
            </a:r>
            <a:r>
              <a:rPr kumimoji="1" lang="ja-JP" altLang="en-US" sz="1200" kern="1200" dirty="0" smtClean="0">
                <a:solidFill>
                  <a:schemeClr val="tx1"/>
                </a:solidFill>
                <a:effectLst/>
                <a:latin typeface="+mn-lt"/>
                <a:ea typeface="+mn-ea"/>
                <a:cs typeface="+mn-cs"/>
              </a:rPr>
              <a:t>の例で</a:t>
            </a:r>
            <a:r>
              <a:rPr kumimoji="1" lang="ja-JP" altLang="en-US" sz="1200" kern="1200" dirty="0" smtClean="0">
                <a:solidFill>
                  <a:schemeClr val="tx1"/>
                </a:solidFill>
                <a:effectLst/>
                <a:latin typeface="+mn-lt"/>
                <a:ea typeface="+mn-ea"/>
                <a:cs typeface="+mn-cs"/>
              </a:rPr>
              <a:t>出しました）後</a:t>
            </a:r>
            <a:r>
              <a:rPr kumimoji="1" lang="ja-JP" altLang="en-US" sz="1200" kern="1200" dirty="0" smtClean="0">
                <a:solidFill>
                  <a:schemeClr val="tx1"/>
                </a:solidFill>
                <a:effectLst/>
                <a:latin typeface="+mn-lt"/>
                <a:ea typeface="+mn-ea"/>
                <a:cs typeface="+mn-cs"/>
              </a:rPr>
              <a:t>出しじゃんけんも</a:t>
            </a:r>
            <a:r>
              <a:rPr kumimoji="1" lang="ja-JP" altLang="en-US" sz="1200" kern="1200" dirty="0" smtClean="0">
                <a:solidFill>
                  <a:schemeClr val="tx1"/>
                </a:solidFill>
                <a:effectLst/>
                <a:latin typeface="+mn-lt"/>
                <a:ea typeface="+mn-ea"/>
                <a:cs typeface="+mn-cs"/>
              </a:rPr>
              <a:t>、勝つように後出しするとスムーズにできるのですが、負ける</a:t>
            </a:r>
            <a:r>
              <a:rPr kumimoji="1" lang="ja-JP" altLang="en-US" sz="1200" kern="1200" dirty="0" smtClean="0">
                <a:solidFill>
                  <a:schemeClr val="tx1"/>
                </a:solidFill>
                <a:effectLst/>
                <a:latin typeface="+mn-lt"/>
                <a:ea typeface="+mn-ea"/>
                <a:cs typeface="+mn-cs"/>
              </a:rPr>
              <a:t>ように</a:t>
            </a:r>
            <a:r>
              <a:rPr kumimoji="1" lang="ja-JP" altLang="en-US" sz="1200" kern="1200" dirty="0" smtClean="0">
                <a:solidFill>
                  <a:schemeClr val="tx1"/>
                </a:solidFill>
                <a:effectLst/>
                <a:latin typeface="+mn-lt"/>
                <a:ea typeface="+mn-ea"/>
                <a:cs typeface="+mn-cs"/>
              </a:rPr>
              <a:t>後出ししようとする</a:t>
            </a:r>
            <a:r>
              <a:rPr kumimoji="1" lang="ja-JP" altLang="en-US" sz="1200" kern="1200" dirty="0" smtClean="0">
                <a:solidFill>
                  <a:schemeClr val="tx1"/>
                </a:solidFill>
                <a:effectLst/>
                <a:latin typeface="+mn-lt"/>
                <a:ea typeface="+mn-ea"/>
                <a:cs typeface="+mn-cs"/>
              </a:rPr>
              <a:t>と</a:t>
            </a:r>
            <a:r>
              <a:rPr kumimoji="1" lang="ja-JP" altLang="en-US" sz="1200" kern="1200" dirty="0" smtClean="0">
                <a:solidFill>
                  <a:schemeClr val="tx1"/>
                </a:solidFill>
                <a:effectLst/>
                <a:latin typeface="+mn-lt"/>
                <a:ea typeface="+mn-ea"/>
                <a:cs typeface="+mn-cs"/>
              </a:rPr>
              <a:t>、なかなか難しく戸惑われる</a:t>
            </a:r>
            <a:r>
              <a:rPr kumimoji="1" lang="ja-JP" altLang="en-US" sz="1200" kern="1200" dirty="0" smtClean="0">
                <a:solidFill>
                  <a:schemeClr val="tx1"/>
                </a:solidFill>
                <a:effectLst/>
                <a:latin typeface="+mn-lt"/>
                <a:ea typeface="+mn-ea"/>
                <a:cs typeface="+mn-cs"/>
              </a:rPr>
              <a:t>ことが想像されるかと思います</a:t>
            </a:r>
            <a:r>
              <a:rPr kumimoji="1" lang="ja-JP" altLang="en-US" sz="1200" kern="1200" dirty="0" smtClean="0">
                <a:solidFill>
                  <a:schemeClr val="tx1"/>
                </a:solidFill>
                <a:effectLst/>
                <a:latin typeface="+mn-lt"/>
                <a:ea typeface="+mn-ea"/>
                <a:cs typeface="+mn-cs"/>
              </a:rPr>
              <a:t>。これらのことから、伝えたいことがあっても上手く言葉で表現できない、指示を頭の中で処理することに時間がかかる、やるべきことはわかったが具体的にどう行動すれば良いかわからないといった</a:t>
            </a:r>
            <a:r>
              <a:rPr kumimoji="1" lang="ja-JP" altLang="en-US" sz="1200" kern="1200" dirty="0" smtClean="0">
                <a:solidFill>
                  <a:schemeClr val="tx1"/>
                </a:solidFill>
                <a:effectLst/>
                <a:latin typeface="+mn-lt"/>
                <a:ea typeface="+mn-ea"/>
                <a:cs typeface="+mn-cs"/>
              </a:rPr>
              <a:t>ことが、日常生活や通常業務等の中で起こっていると考えると、認知機能の低下という状態がなんとなく想像できるでしょうか。</a:t>
            </a:r>
            <a:endParaRPr kumimoji="1" lang="en-US"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17</a:t>
            </a:fld>
            <a:endParaRPr lang="ja-JP" altLang="en-US"/>
          </a:p>
        </p:txBody>
      </p:sp>
    </p:spTree>
    <p:extLst>
      <p:ext uri="{BB962C8B-B14F-4D97-AF65-F5344CB8AC3E}">
        <p14:creationId xmlns:p14="http://schemas.microsoft.com/office/powerpoint/2010/main" val="3501932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発達障害です。発達障害というと、広い意味では発達期に生じる障害という意味ですので、先に説明した知的障害や、身体障害を伴う小児脳性麻痺なども発達障害となります。ただ、一般的には、知的な遅れを伴わないものを指すことが多く、自閉症スペクトラム障害、以前はアスペルガー症候群や広汎性発達障害と呼ばれていたものであったり</a:t>
            </a:r>
            <a:r>
              <a:rPr kumimoji="1" lang="ja-JP" altLang="en-US" dirty="0" smtClean="0"/>
              <a:t>、不注意や多動性、衝動性が問題となりやすい注意</a:t>
            </a:r>
            <a:r>
              <a:rPr kumimoji="1" lang="ja-JP" altLang="en-US" dirty="0" smtClean="0"/>
              <a:t>欠如・多動性障害、</a:t>
            </a:r>
            <a:r>
              <a:rPr kumimoji="1" lang="en-US" altLang="ja-JP" dirty="0" smtClean="0"/>
              <a:t>ADHD</a:t>
            </a:r>
            <a:r>
              <a:rPr kumimoji="1" lang="ja-JP" altLang="en-US" dirty="0" smtClean="0"/>
              <a:t>であったり</a:t>
            </a:r>
            <a:r>
              <a:rPr kumimoji="1" lang="ja-JP" altLang="en-US" dirty="0" smtClean="0"/>
              <a:t>、読み書き計算、推論等の一部ができないなどの学習</a:t>
            </a:r>
            <a:r>
              <a:rPr kumimoji="1" lang="ja-JP" altLang="en-US" dirty="0" smtClean="0"/>
              <a:t>障害、</a:t>
            </a:r>
            <a:r>
              <a:rPr kumimoji="1" lang="en-US" altLang="ja-JP" dirty="0" smtClean="0"/>
              <a:t>LD</a:t>
            </a:r>
            <a:r>
              <a:rPr kumimoji="1" lang="ja-JP" altLang="en-US" dirty="0" smtClean="0"/>
              <a:t>と呼ばれるものが広く知られています。また、それぞれが重複していることも多いため、このような円が重なる図としてお示ししています</a:t>
            </a:r>
            <a:r>
              <a:rPr kumimoji="1" lang="ja-JP" altLang="en-US" dirty="0" smtClean="0"/>
              <a:t>。最近では、有名人、著名人で発達障害を公表している方も多いので、どのような障害かお聞きになったことがある方もいらっしゃるかもしれません。</a:t>
            </a:r>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18</a:t>
            </a:fld>
            <a:endParaRPr lang="ja-JP" altLang="en-US"/>
          </a:p>
        </p:txBody>
      </p:sp>
    </p:spTree>
    <p:extLst>
      <p:ext uri="{BB962C8B-B14F-4D97-AF65-F5344CB8AC3E}">
        <p14:creationId xmlns:p14="http://schemas.microsoft.com/office/powerpoint/2010/main" val="283495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r>
              <a:rPr kumimoji="1" lang="ja-JP" altLang="en-US" sz="1200" kern="1200" dirty="0" smtClean="0">
                <a:solidFill>
                  <a:schemeClr val="tx1"/>
                </a:solidFill>
                <a:effectLst/>
                <a:latin typeface="+mn-lt"/>
                <a:ea typeface="+mn-ea"/>
                <a:cs typeface="+mn-cs"/>
              </a:rPr>
              <a:t>次のスライドですが、ここでは主に知的障害を伴わない自閉スペクトラム症、以前は自閉症や広汎性発達障害、アスペルガー症候群と呼ばれる障害に焦点を当てお話しします。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状態像としては、社会性、コミュニケーション、想像力の障害などと言われ、いわゆる「空気が読めない」「杓子定規」などと表現されたりします。その実は、周囲の情報を統合して適切に判断することが苦手な方が多いため、場面に応じた行動が難しかったり、相手の状況を察することができなかったりと、職場で課題が出やすい方々となります</a:t>
            </a:r>
            <a:r>
              <a:rPr kumimoji="1" lang="ja-JP" altLang="en-US"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そのために、指示やルールを明確化、明文化し、一日の流れをスケジュール化したり、優先順位を決めて作業指示をしたり、困りごとはないか等定期的な相談を設けるなどの方策が有効となります</a:t>
            </a:r>
            <a:r>
              <a:rPr kumimoji="1" lang="ja-JP" altLang="en-US"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皆ができるだろう、身についているだろうという言葉遣いや振る舞いなども、周囲の状況を見るだけでは学ぶことができないので、発達障害の方は知らないことが多いです。周囲にとっては当たり前すぎて注意すると失礼かな、という内容であっても、実際に指導すると「今まで誰も教えてくれなかった」「教えてくれてありがとうございます」などと感謝されることがありました。ある研究員は「置いてきた経験を取り戻す」プロセスが必要、という表現を使っていますが、一般的に指摘しづらい点であってもそこをフォローしていく、ということが重要になります。</a:t>
            </a:r>
            <a:endParaRPr kumimoji="1" lang="ja-JP"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19</a:t>
            </a:fld>
            <a:endParaRPr lang="ja-JP" altLang="en-US"/>
          </a:p>
        </p:txBody>
      </p:sp>
    </p:spTree>
    <p:extLst>
      <p:ext uri="{BB962C8B-B14F-4D97-AF65-F5344CB8AC3E}">
        <p14:creationId xmlns:p14="http://schemas.microsoft.com/office/powerpoint/2010/main" val="273104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a:xfrm>
            <a:off x="709613" y="744538"/>
            <a:ext cx="5387975" cy="3729037"/>
          </a:xfrm>
          <a:ln/>
        </p:spPr>
      </p:sp>
      <p:sp>
        <p:nvSpPr>
          <p:cNvPr id="3993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ja-JP" altLang="en-US" dirty="0" smtClean="0">
                <a:ea typeface="ＭＳ Ｐ明朝" charset="-128"/>
              </a:rPr>
              <a:t>まずは前提としてですが、個人差が大きい、個別性が高いため、同じ診断名であっても現れてくる症状、それに伴う障害特性、職場の影響というのは様々です。診断名やその病気、障害の特徴、一般的な障害特性については頭にいれつつも、その人はどういう特徴なのか、を捉えることが重要です。</a:t>
            </a:r>
            <a:endParaRPr lang="en-US" altLang="ja-JP" dirty="0" smtClean="0">
              <a:ea typeface="ＭＳ Ｐ明朝" charset="-128"/>
            </a:endParaRPr>
          </a:p>
          <a:p>
            <a:r>
              <a:rPr lang="ja-JP" altLang="en-US" dirty="0" smtClean="0">
                <a:ea typeface="ＭＳ Ｐ明朝" charset="-128"/>
              </a:rPr>
              <a:t>次に、障害特性の現れ方は環境との相互作用であることをご理解ください。極端な話、本人も周囲も困っていなければ、障害の特性というのが出ていたとしても障害者としての配慮は要らない環境ということになるかと思います。ただ、そうではない状況が多いと思いますので、前職で困った内容は参考にしつつも、前職と現在の職場は本人を取り巻く人も仕事内容も違うため、障害特性の現れ方が違う可能性があることに注意が必要です。</a:t>
            </a:r>
            <a:endParaRPr lang="en-US" altLang="ja-JP" dirty="0" smtClean="0">
              <a:ea typeface="ＭＳ Ｐ明朝" charset="-128"/>
            </a:endParaRPr>
          </a:p>
          <a:p>
            <a:r>
              <a:rPr lang="ja-JP" altLang="en-US" dirty="0" smtClean="0">
                <a:ea typeface="ＭＳ Ｐ明朝" charset="-128"/>
              </a:rPr>
              <a:t>また、先ほどの米沢担当官の話の中でもありましたが、合理的配慮の提供は相互理解と話し合いが重要となります。障害のことを勉強して、このような配慮が必要だ、という一方的に提案、提供する性質のものではなく、しっかりと本人と話し合い、必要な配慮は何か、職場として提供できる配慮は何かを相互に確認することが重要となります</a:t>
            </a:r>
            <a:r>
              <a:rPr lang="ja-JP" altLang="en-US" dirty="0" smtClean="0">
                <a:ea typeface="ＭＳ Ｐ明朝" charset="-128"/>
              </a:rPr>
              <a:t>。</a:t>
            </a:r>
            <a:endParaRPr lang="en-US" altLang="ja-JP" dirty="0" smtClean="0">
              <a:ea typeface="ＭＳ Ｐ明朝" charset="-128"/>
            </a:endParaRPr>
          </a:p>
        </p:txBody>
      </p:sp>
      <p:sp>
        <p:nvSpPr>
          <p:cNvPr id="39940" name="スライド番号プレースホルダー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1519432F-009E-4FE0-BA67-2CDF058034A8}" type="slidenum">
              <a:rPr lang="en-US" altLang="ja-JP" smtClean="0">
                <a:solidFill>
                  <a:prstClr val="black"/>
                </a:solidFill>
                <a:ea typeface="ＭＳ Ｐゴシック" charset="-128"/>
              </a:rPr>
              <a:pPr eaLnBrk="1" hangingPunct="1">
                <a:spcBef>
                  <a:spcPct val="0"/>
                </a:spcBef>
              </a:pPr>
              <a:t>2</a:t>
            </a:fld>
            <a:endParaRPr lang="en-US" altLang="ja-JP" smtClean="0">
              <a:solidFill>
                <a:prstClr val="black"/>
              </a:solidFill>
              <a:ea typeface="ＭＳ Ｐゴシック" charset="-128"/>
            </a:endParaRPr>
          </a:p>
        </p:txBody>
      </p:sp>
    </p:spTree>
    <p:extLst>
      <p:ext uri="{BB962C8B-B14F-4D97-AF65-F5344CB8AC3E}">
        <p14:creationId xmlns:p14="http://schemas.microsoft.com/office/powerpoint/2010/main" val="24510350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r>
              <a:rPr kumimoji="1" lang="ja-JP" altLang="en-US" sz="1200" kern="1200" dirty="0" smtClean="0">
                <a:solidFill>
                  <a:schemeClr val="tx1"/>
                </a:solidFill>
                <a:effectLst/>
                <a:latin typeface="+mn-lt"/>
                <a:ea typeface="+mn-ea"/>
                <a:cs typeface="+mn-cs"/>
              </a:rPr>
              <a:t>先ほどのスライドで「感覚特性の把握」と書きました。特に発達障害の方については、いわゆる健常者よりも、特定の感覚が過敏もしくは鈍かったりすることがあります。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私がお会いした方では、聴覚過敏があり、甲高い音（子どもの声、電話のコール音、電車の発車ベル等）が苦手で集中できないとかイライラする、蛍光灯が明るすぎて集中できないなどの方がいらっしゃいました。また、自身が疲れていることに気づくことができず、休憩を一切しないまま作業を</a:t>
            </a:r>
            <a:r>
              <a:rPr kumimoji="1" lang="ja-JP" altLang="en-US" sz="1200" kern="1200" dirty="0" smtClean="0">
                <a:solidFill>
                  <a:schemeClr val="tx1"/>
                </a:solidFill>
                <a:effectLst/>
                <a:latin typeface="+mn-lt"/>
                <a:ea typeface="+mn-ea"/>
                <a:cs typeface="+mn-cs"/>
              </a:rPr>
              <a:t>続け就業時間の後半にミス</a:t>
            </a:r>
            <a:r>
              <a:rPr kumimoji="1" lang="ja-JP" altLang="en-US" sz="1200" kern="1200" dirty="0" smtClean="0">
                <a:solidFill>
                  <a:schemeClr val="tx1"/>
                </a:solidFill>
                <a:effectLst/>
                <a:latin typeface="+mn-lt"/>
                <a:ea typeface="+mn-ea"/>
                <a:cs typeface="+mn-cs"/>
              </a:rPr>
              <a:t>が頻発する、倒れてから疲れていたことに気づく、という方もおりました。それぞれの職場環境の中で影響しやすい感覚特性があるのであれば、そこを確認し、スライド下部にあるような具体的な対応について一緒に検討していただけると良いかと思います。</a:t>
            </a:r>
            <a:endParaRPr kumimoji="1" lang="ja-JP"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20</a:t>
            </a:fld>
            <a:endParaRPr lang="ja-JP" altLang="en-US"/>
          </a:p>
        </p:txBody>
      </p:sp>
    </p:spTree>
    <p:extLst>
      <p:ext uri="{BB962C8B-B14F-4D97-AF65-F5344CB8AC3E}">
        <p14:creationId xmlns:p14="http://schemas.microsoft.com/office/powerpoint/2010/main" val="1306691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r>
              <a:rPr kumimoji="1" lang="ja-JP" altLang="en-US" sz="1200" kern="1200" dirty="0" smtClean="0">
                <a:solidFill>
                  <a:schemeClr val="tx1"/>
                </a:solidFill>
                <a:effectLst/>
                <a:latin typeface="+mn-lt"/>
                <a:ea typeface="+mn-ea"/>
                <a:cs typeface="+mn-cs"/>
              </a:rPr>
              <a:t>最後に高次脳機能障害です。身体障害のスライドにも一部記載しましたが、脳出血や脳外傷を伴うものとなると、身体障害の他、高次脳機能障害の症状を呈する方がいらっしゃいます。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その高次脳機能障害とは、脳の一部の損傷により様々な認知機能に障害がある状態です。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現れ方は損傷された部位により違い、覚えられない、忘れてしまうなどの記憶障害、言葉が出ない、言葉が理解できないなどの失語等、様々な状態像があります。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どのような認知機能に障害があるか、ということにより、具体的な支援の方法は変わってきますが、脳損傷があるため身体障害があるかどうかの確認、脳が疲れやすいため業務量や休憩取得などの調整、医療機関等からの情報収集などが、具体的な配慮や支援を考える上でのポイントになります。</a:t>
            </a:r>
            <a:endParaRPr kumimoji="1" lang="ja-JP"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21</a:t>
            </a:fld>
            <a:endParaRPr lang="ja-JP" altLang="en-US"/>
          </a:p>
        </p:txBody>
      </p:sp>
    </p:spTree>
    <p:extLst>
      <p:ext uri="{BB962C8B-B14F-4D97-AF65-F5344CB8AC3E}">
        <p14:creationId xmlns:p14="http://schemas.microsoft.com/office/powerpoint/2010/main" val="40833415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lnSpcReduction="10000"/>
          </a:bodyPr>
          <a:lstStyle/>
          <a:p>
            <a:r>
              <a:rPr kumimoji="1" lang="ja-JP" altLang="en-US" sz="1200" kern="1200" dirty="0" smtClean="0">
                <a:solidFill>
                  <a:schemeClr val="tx1"/>
                </a:solidFill>
                <a:effectLst/>
                <a:latin typeface="+mn-lt"/>
                <a:ea typeface="+mn-ea"/>
                <a:cs typeface="+mn-cs"/>
              </a:rPr>
              <a:t>ここまで様々な障害を、簡単に説明してきました。最後に、各障害に共通する内容をお話いたします。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まずは、支援機関や医療機関との情報共有です。人によっては支援機関や医療機関を利用していない方もいらっしゃいますが、支援機関や医療機関がついているようであれば、どのような状態像なのか、具体的にどのような対応をすると良いのか等、これまでに関わってきた人たちに教えてもらうこと、職場での状況を伝えて具体的な対応策について一緒に検討するなどが有効となり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次に、ハード面の整備です。特に身体障害については、施設や設備の改修等が必要になるかもしれません。拡大読書機や音声読み上げソフトなどの就労支援機器の活用も重要です。また、発達障害の方にとっては、パーティションを使用して集中しやすい環境を整えるなども有効になる場合があり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また、ソフト面の整備、ということで、通院のための休暇の確保、体調変動に併せた業務量の調整等も重要です。制度を抜本的に変える、というのは難しいと思いますが、今ある制度の中でどう運用していくか、課内や係内の体制をどうするか、というところをご検討いただけると良いかと思い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smtClean="0">
                <a:solidFill>
                  <a:schemeClr val="tx1"/>
                </a:solidFill>
                <a:effectLst/>
                <a:latin typeface="+mn-lt"/>
                <a:ea typeface="+mn-ea"/>
                <a:cs typeface="+mn-cs"/>
              </a:rPr>
              <a:t>さらに、同じ障害名であっても個々の状態像は違うこと、については繰り返しお伝えしておきたいと思います。受障時期によっても状態像が変わり、例えば中途で聴覚障害になったので手話は解さない</a:t>
            </a:r>
            <a:r>
              <a:rPr kumimoji="1" lang="ja-JP" altLang="en-US" sz="1200" kern="1200" dirty="0" smtClean="0">
                <a:solidFill>
                  <a:schemeClr val="tx1"/>
                </a:solidFill>
                <a:effectLst/>
                <a:latin typeface="+mn-lt"/>
                <a:ea typeface="+mn-ea"/>
                <a:cs typeface="+mn-cs"/>
              </a:rPr>
              <a:t>、中途で視覚障害となった方で白杖使うことができず移動に困難さを伴う、</a:t>
            </a:r>
            <a:r>
              <a:rPr kumimoji="1" lang="ja-JP" altLang="en-US" sz="1200" kern="1200" dirty="0" smtClean="0">
                <a:solidFill>
                  <a:schemeClr val="tx1"/>
                </a:solidFill>
                <a:effectLst/>
                <a:latin typeface="+mn-lt"/>
                <a:ea typeface="+mn-ea"/>
                <a:cs typeface="+mn-cs"/>
              </a:rPr>
              <a:t>なども考えられるかもしれません。一人一人の状態像をしっかりと把握し、必要な配慮事項について、合理的配慮の提供プロセスを参考にしっかりと話し合い検討していくことが求められます。</a:t>
            </a:r>
            <a:endParaRPr kumimoji="1" lang="en-US"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22</a:t>
            </a:fld>
            <a:endParaRPr lang="ja-JP" altLang="en-US"/>
          </a:p>
        </p:txBody>
      </p:sp>
    </p:spTree>
    <p:extLst>
      <p:ext uri="{BB962C8B-B14F-4D97-AF65-F5344CB8AC3E}">
        <p14:creationId xmlns:p14="http://schemas.microsoft.com/office/powerpoint/2010/main" val="2358582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r>
              <a:rPr kumimoji="1" lang="ja-JP" altLang="en-US" sz="1200" kern="1200" dirty="0" smtClean="0">
                <a:solidFill>
                  <a:schemeClr val="tx1"/>
                </a:solidFill>
                <a:effectLst/>
                <a:latin typeface="+mn-lt"/>
                <a:ea typeface="+mn-ea"/>
                <a:cs typeface="+mn-cs"/>
              </a:rPr>
              <a:t>次に、発達障害のところでも触れました、「構造化」という考え方についてです。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スライドにもあるとおり、構造化とは時間の流れや物の位置、順番を整理し、それぞれを関連づけることで理解を容易にすること、というものです。元々は自閉症療育の場面から生まれた考え方であり、知的障害や高次脳機能障害の方にとっても有効な手法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構造化、という言葉から難しい感じがするかもしれませんが、皆さんも作業手順をまとめたマニュアルなどがあるのではないでしょうか。それは方法の構造化、と呼ばれるものです。また、時間の構造化としてタイムスケジュールを示したり、場所の構造化として、このスライドの例では清掃の方向を示していますが、このキャビネットには何が入っているかテプラで示すことなども構造化の一つです。記憶することが苦手であったり、周囲の状況から今何をすべきか判断しづらかったりするような方たちには、構造化を図っていくことで仕事がしやすく、わかりやすくなりますので、ポイントとしてご助言いただけると良いかと思います。</a:t>
            </a:r>
            <a:endParaRPr kumimoji="1" lang="ja-JP"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23</a:t>
            </a:fld>
            <a:endParaRPr lang="ja-JP" altLang="en-US"/>
          </a:p>
        </p:txBody>
      </p:sp>
    </p:spTree>
    <p:extLst>
      <p:ext uri="{BB962C8B-B14F-4D97-AF65-F5344CB8AC3E}">
        <p14:creationId xmlns:p14="http://schemas.microsoft.com/office/powerpoint/2010/main" val="2536844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r>
              <a:rPr kumimoji="1" lang="ja-JP" altLang="en-US" sz="1200" kern="1200" dirty="0" smtClean="0">
                <a:solidFill>
                  <a:schemeClr val="tx1"/>
                </a:solidFill>
                <a:effectLst/>
                <a:latin typeface="+mn-lt"/>
                <a:ea typeface="+mn-ea"/>
                <a:cs typeface="+mn-cs"/>
              </a:rPr>
              <a:t>また、作業状況の把握や体調管理について、口頭で確認するだけでなく、左側のような業務日報、作業日誌を用いて理解度や進捗状況を把握したり、体調について右側のような生活記録票等で確認したりすることも有効です。作業状況や体調について把握していく必要がある方については、ご本人との同意を得ながら、このようなツールを導入し、現状を互いに</a:t>
            </a:r>
            <a:r>
              <a:rPr kumimoji="1" lang="ja-JP" altLang="en-US" sz="1200" kern="1200" dirty="0" smtClean="0">
                <a:solidFill>
                  <a:schemeClr val="tx1"/>
                </a:solidFill>
                <a:effectLst/>
                <a:latin typeface="+mn-lt"/>
                <a:ea typeface="+mn-ea"/>
                <a:cs typeface="+mn-cs"/>
              </a:rPr>
              <a:t>情報共有</a:t>
            </a:r>
            <a:r>
              <a:rPr kumimoji="1" lang="ja-JP" altLang="en-US" sz="1200" kern="1200" dirty="0" smtClean="0">
                <a:solidFill>
                  <a:schemeClr val="tx1"/>
                </a:solidFill>
                <a:effectLst/>
                <a:latin typeface="+mn-lt"/>
                <a:ea typeface="+mn-ea"/>
                <a:cs typeface="+mn-cs"/>
              </a:rPr>
              <a:t>できる</a:t>
            </a:r>
            <a:r>
              <a:rPr kumimoji="1" lang="ja-JP" altLang="en-US" sz="1200" kern="1200" dirty="0" smtClean="0">
                <a:solidFill>
                  <a:schemeClr val="tx1"/>
                </a:solidFill>
                <a:effectLst/>
                <a:latin typeface="+mn-lt"/>
                <a:ea typeface="+mn-ea"/>
                <a:cs typeface="+mn-cs"/>
              </a:rPr>
              <a:t>よう「</a:t>
            </a:r>
            <a:r>
              <a:rPr kumimoji="1" lang="ja-JP" altLang="en-US" sz="1200" kern="1200" dirty="0" smtClean="0">
                <a:solidFill>
                  <a:schemeClr val="tx1"/>
                </a:solidFill>
                <a:effectLst/>
                <a:latin typeface="+mn-lt"/>
                <a:ea typeface="+mn-ea"/>
                <a:cs typeface="+mn-cs"/>
              </a:rPr>
              <a:t>見える化</a:t>
            </a:r>
            <a:r>
              <a:rPr kumimoji="1" lang="ja-JP" altLang="en-US" sz="1200" kern="1200" dirty="0" smtClean="0">
                <a:solidFill>
                  <a:schemeClr val="tx1"/>
                </a:solidFill>
                <a:effectLst/>
                <a:latin typeface="+mn-lt"/>
                <a:ea typeface="+mn-ea"/>
                <a:cs typeface="+mn-cs"/>
              </a:rPr>
              <a:t>」「数値化」して</a:t>
            </a:r>
            <a:r>
              <a:rPr kumimoji="1" lang="ja-JP" altLang="en-US" sz="1200" kern="1200" dirty="0" smtClean="0">
                <a:solidFill>
                  <a:schemeClr val="tx1"/>
                </a:solidFill>
                <a:effectLst/>
                <a:latin typeface="+mn-lt"/>
                <a:ea typeface="+mn-ea"/>
                <a:cs typeface="+mn-cs"/>
              </a:rPr>
              <a:t>いくことも必要かと思われます。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繰り返しになりますが、今回挙げた障害の特徴、配慮事項例等はあくまでも一般的な例であり、全ての方に有効か、必要かという点については、個別に判断していく必要があります。ご本人、場合によっては支援者を巻き込みながら、どのような配慮が必要か、どのような配慮であれば提供できるのか、しっかり検討していって欲しいと思います。</a:t>
            </a:r>
            <a:endParaRPr kumimoji="1" lang="en-US"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24</a:t>
            </a:fld>
            <a:endParaRPr lang="ja-JP" altLang="en-US"/>
          </a:p>
        </p:txBody>
      </p:sp>
    </p:spTree>
    <p:extLst>
      <p:ext uri="{BB962C8B-B14F-4D97-AF65-F5344CB8AC3E}">
        <p14:creationId xmlns:p14="http://schemas.microsoft.com/office/powerpoint/2010/main" val="573380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24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smtClean="0"/>
              <a:t>これは「障害者雇用促進法における障害者の定義」です。</a:t>
            </a:r>
            <a:endParaRPr lang="en-US" altLang="ja-JP" dirty="0" smtClean="0"/>
          </a:p>
          <a:p>
            <a:r>
              <a:rPr lang="ja-JP" altLang="en-US" dirty="0" smtClean="0"/>
              <a:t>法律上の障害者の区分はこのスライドのとおりであり、先ほどのコマで新規求職者の状況等をお示ししましたが、例えば発達障害、高次脳機能障害という診断名があっても、精神障害者の手帳を所持していれば「精神障害」とカウントされることに留意が必要です。</a:t>
            </a:r>
            <a:endParaRPr lang="en-US" altLang="ja-JP" dirty="0" smtClean="0"/>
          </a:p>
          <a:p>
            <a:r>
              <a:rPr lang="ja-JP" altLang="en-US" dirty="0" smtClean="0"/>
              <a:t>それぞれの障害について、その状況や職場での影響の仕方に特徴があるため、この区分によらない形で、主だった障害内容について簡単に説明をしていきます</a:t>
            </a:r>
            <a:r>
              <a:rPr lang="ja-JP" altLang="en-US" dirty="0" smtClean="0"/>
              <a:t>。</a:t>
            </a:r>
            <a:endParaRPr lang="en-US" altLang="ja-JP" dirty="0" smtClean="0"/>
          </a:p>
          <a:p>
            <a:r>
              <a:rPr lang="ja-JP" altLang="en-US" dirty="0" smtClean="0"/>
              <a:t>これからお話しする内容は一般的な、それぞれの障害の多くの人に共通するような内容をお話する予定ですが、人それぞれ障害状況は違うということも一方で忘れずにお話を聞いていただければと思います。</a:t>
            </a:r>
            <a:endParaRPr lang="ja-JP" altLang="en-US" dirty="0" smtClean="0"/>
          </a:p>
        </p:txBody>
      </p:sp>
      <p:sp>
        <p:nvSpPr>
          <p:cNvPr id="6246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AAFB56-FF1E-47BF-8A45-93D4EBA3C454}" type="slidenum">
              <a:rPr lang="ja-JP" altLang="en-US" smtClean="0"/>
              <a:pPr fontAlgn="base">
                <a:spcBef>
                  <a:spcPct val="0"/>
                </a:spcBef>
                <a:spcAft>
                  <a:spcPct val="0"/>
                </a:spcAft>
              </a:pPr>
              <a:t>3</a:t>
            </a:fld>
            <a:endParaRPr lang="ja-JP" altLang="en-US" smtClean="0"/>
          </a:p>
        </p:txBody>
      </p:sp>
      <p:sp>
        <p:nvSpPr>
          <p:cNvPr id="62469" name="日付プレースホルダ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ja-JP" altLang="en-US" smtClean="0"/>
          </a:p>
        </p:txBody>
      </p:sp>
    </p:spTree>
    <p:extLst>
      <p:ext uri="{BB962C8B-B14F-4D97-AF65-F5344CB8AC3E}">
        <p14:creationId xmlns:p14="http://schemas.microsoft.com/office/powerpoint/2010/main" val="1421342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4</a:t>
            </a:fld>
            <a:endParaRPr lang="ja-JP" altLang="en-US"/>
          </a:p>
        </p:txBody>
      </p:sp>
    </p:spTree>
    <p:extLst>
      <p:ext uri="{BB962C8B-B14F-4D97-AF65-F5344CB8AC3E}">
        <p14:creationId xmlns:p14="http://schemas.microsoft.com/office/powerpoint/2010/main" val="632460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ea typeface="ＭＳ Ｐ明朝" charset="-128"/>
              </a:rPr>
              <a:t>身体</a:t>
            </a:r>
            <a:r>
              <a:rPr lang="ja-JP" altLang="en-US" dirty="0" smtClean="0">
                <a:ea typeface="ＭＳ Ｐ明朝" charset="-128"/>
              </a:rPr>
              <a:t>障害、という言葉を聞いて皆さんが思い浮かべる</a:t>
            </a:r>
            <a:r>
              <a:rPr lang="ja-JP" altLang="en-US" dirty="0" smtClean="0">
                <a:ea typeface="ＭＳ Ｐ明朝" charset="-128"/>
              </a:rPr>
              <a:t>ものは何でしょうか。車いすの方、というのが皆さん一番想像しやすいかもしれませんが</a:t>
            </a:r>
            <a:r>
              <a:rPr lang="ja-JP" altLang="en-US" dirty="0" smtClean="0">
                <a:ea typeface="ＭＳ Ｐ明朝" charset="-128"/>
              </a:rPr>
              <a:t>、視覚障害や聴覚障害も身体障害に分類されますので、やはり</a:t>
            </a:r>
            <a:r>
              <a:rPr lang="ja-JP" altLang="en-US" dirty="0" smtClean="0">
                <a:ea typeface="ＭＳ Ｐ明朝" charset="-128"/>
              </a:rPr>
              <a:t>身体障害と一口に言っても幅広いものです。そのために、職場での職業的課題というのは様々ですので、身体機能面の制限に対する支援として、補助具や就労支援機器の活用、施設・設備の整備などを行うこと、体力低下や健康管理に対する支援として、勤務時間、職務内容の調整、定期検査や通院機会の確保等を行うことが、身体障害者の職業的課題の解消や軽減に繋がることになります。それでは、次のスライドから、少しずつそれぞれの身体障害について触れていきます。</a:t>
            </a:r>
            <a:endParaRPr lang="en-US" altLang="ja-JP" dirty="0" smtClean="0">
              <a:ea typeface="ＭＳ Ｐ明朝" charset="-128"/>
            </a:endParaRPr>
          </a:p>
        </p:txBody>
      </p:sp>
    </p:spTree>
    <p:extLst>
      <p:ext uri="{BB962C8B-B14F-4D97-AF65-F5344CB8AC3E}">
        <p14:creationId xmlns:p14="http://schemas.microsoft.com/office/powerpoint/2010/main" val="4120145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a:bodyPr>
          <a:lstStyle/>
          <a:p>
            <a:r>
              <a:rPr kumimoji="1" lang="ja-JP" altLang="en-US" sz="1200" kern="1200" dirty="0" smtClean="0">
                <a:solidFill>
                  <a:schemeClr val="tx1"/>
                </a:solidFill>
                <a:effectLst/>
                <a:latin typeface="+mn-lt"/>
                <a:ea typeface="+mn-ea"/>
                <a:cs typeface="+mn-cs"/>
              </a:rPr>
              <a:t>まずは視覚障害です。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視覚障害は、視力の善し悪しだけで無く、視野が狭まったり欠損する視野障害、光量の調節や色覚異常をもたらすなど、様々です。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そのため、見える、見えないだけでなく見え方が人それぞれになりますので、まずはどのような見え方をしているのか理解すること、</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その上で、職場までの通勤、職場内移動などに支障がないか等を確認したり</a:t>
            </a:r>
            <a:r>
              <a:rPr kumimoji="1" lang="ja-JP" altLang="en-US" sz="1200" kern="1200" dirty="0" smtClean="0">
                <a:solidFill>
                  <a:schemeClr val="tx1"/>
                </a:solidFill>
                <a:effectLst/>
                <a:latin typeface="+mn-lt"/>
                <a:ea typeface="+mn-ea"/>
                <a:cs typeface="+mn-cs"/>
              </a:rPr>
              <a:t>、音声読み上げソフトを導入して仕事上必要な指示をメールにて伝えるなどの方法が有効</a:t>
            </a:r>
            <a:r>
              <a:rPr kumimoji="1" lang="ja-JP" altLang="en-US" sz="1200" kern="1200" dirty="0" smtClean="0">
                <a:solidFill>
                  <a:schemeClr val="tx1"/>
                </a:solidFill>
                <a:effectLst/>
                <a:latin typeface="+mn-lt"/>
                <a:ea typeface="+mn-ea"/>
                <a:cs typeface="+mn-cs"/>
              </a:rPr>
              <a:t>です</a:t>
            </a:r>
            <a:r>
              <a:rPr kumimoji="1" lang="ja-JP" altLang="en-US"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我々は、思っている以上に視覚的な情報を頼りに仕事を含めた生活を送っていますので、その情報をどう担保していくか、を考えていく必要があります。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聴覚障害も、単純に聞こえる、聞こえないだけでなく、その聞こえによって差がある障害です。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そのため、単純に大きい音で伝えればわかる、という場合だけで無いため、どの程度聞こえるのか、どういった音なら聞こえるのか、など聞こえの確認が必要です。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また、聴覚障害者のコミュニケーション方法の代表的なものは手話ですが、周囲に手話を解する人が少ないのが一般的な職場の状況かと思います。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筆談や口話でのやりとりが可能なのか、聞こえとコミュニケーション方法について確認を取ること、文書で連絡するのかメールによって連絡するのかなど、どう本人へ伝達する情報を担保するのか、というところを検討する必要があり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どちらの障害も、ともにどのような形で必要な情報を本人に伝えるか、情報保障をどう担保していくかということが重要になるかと思います</a:t>
            </a:r>
            <a:r>
              <a:rPr kumimoji="1" lang="ja-JP" altLang="en-US" sz="1200" kern="1200" dirty="0" smtClean="0">
                <a:solidFill>
                  <a:schemeClr val="tx1"/>
                </a:solidFill>
                <a:effectLst/>
                <a:latin typeface="+mn-lt"/>
                <a:ea typeface="+mn-ea"/>
                <a:cs typeface="+mn-cs"/>
              </a:rPr>
              <a:t>。東京都は少なくなっているかもしれませんが、紙媒体での回覧物が多かったり、日常的な雑談の中から仕事上必要なやりとりを行ったりということもあるかもしれません。そのような所から、必要な情報が伝わっていないということにならないよう留意する必要があります。</a:t>
            </a:r>
            <a:endParaRPr kumimoji="1" lang="ja-JP"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6</a:t>
            </a:fld>
            <a:endParaRPr lang="ja-JP" altLang="en-US"/>
          </a:p>
        </p:txBody>
      </p:sp>
    </p:spTree>
    <p:extLst>
      <p:ext uri="{BB962C8B-B14F-4D97-AF65-F5344CB8AC3E}">
        <p14:creationId xmlns:p14="http://schemas.microsoft.com/office/powerpoint/2010/main" val="1056414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r>
              <a:rPr kumimoji="1" lang="ja-JP" altLang="en-US" sz="1200" kern="1200" dirty="0" smtClean="0">
                <a:solidFill>
                  <a:schemeClr val="tx1"/>
                </a:solidFill>
                <a:effectLst/>
                <a:latin typeface="+mn-lt"/>
                <a:ea typeface="+mn-ea"/>
                <a:cs typeface="+mn-cs"/>
              </a:rPr>
              <a:t>次に肢体不自由です。肢体不自由は、四肢及び体幹、運動機能の障害です。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そのため、職業生活だけでなく日常生活動作などに制限が出てきやすい障害です。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車いすなどを含めた補助具等の使用状況を確認し、移動や職場での動作等配慮事項は何かを確認する必要があります。施設設備の確認、場合によっては改修等が必要になるかもしれません。</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内部障害と難病について、それぞれ似て非なるものですが、ここでは一緒に説明いたします。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内部障害は内蔵機能や免疫機能の障害、難病は原因が明らかで無く治療法が未確立な疾病と大きく違います。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しかし、配慮のポイントとしては、定期的な通院による医療面の重要性が挙げられ、無理の無い働き方であったり、それぞれの疾病・疾患による機能障害の影響を把握した上で配慮事項を検討する必要があるなど、共通して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また、障害者手帳を所持していない方もいらっしゃいますので、職場内にどこまで開示するのか、慎重にご本人と相談することが求められます。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がんによる継続的な治療や糖尿病に係る透析治療を受けながら働いている方などを想像していただくとわかりやすいかもしれません。</a:t>
            </a:r>
            <a:endParaRPr kumimoji="1" lang="ja-JP" altLang="ja-JP" sz="1200" kern="1200" dirty="0" smtClean="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1806317-808F-4E68-96D7-041574EFD292}" type="slidenum">
              <a:rPr lang="ja-JP" altLang="en-US" smtClean="0"/>
              <a:pPr>
                <a:defRPr/>
              </a:pPr>
              <a:t>7</a:t>
            </a:fld>
            <a:endParaRPr lang="ja-JP" altLang="en-US"/>
          </a:p>
        </p:txBody>
      </p:sp>
    </p:spTree>
    <p:extLst>
      <p:ext uri="{BB962C8B-B14F-4D97-AF65-F5344CB8AC3E}">
        <p14:creationId xmlns:p14="http://schemas.microsoft.com/office/powerpoint/2010/main" val="1820757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B3BF0E-681B-4BE0-A27E-5D62CE6B54D1}" type="slidenum">
              <a:rPr lang="en-US" altLang="ja-JP">
                <a:solidFill>
                  <a:prstClr val="black"/>
                </a:solidFill>
              </a:rPr>
              <a:pPr/>
              <a:t>8</a:t>
            </a:fld>
            <a:endParaRPr lang="en-US" altLang="ja-JP">
              <a:solidFill>
                <a:prstClr val="black"/>
              </a:solidFill>
            </a:endParaRPr>
          </a:p>
        </p:txBody>
      </p:sp>
      <p:sp>
        <p:nvSpPr>
          <p:cNvPr id="20482" name="Rectangle 2"/>
          <p:cNvSpPr>
            <a:spLocks noGrp="1" noRot="1" noChangeAspect="1" noChangeArrowheads="1" noTextEdit="1"/>
          </p:cNvSpPr>
          <p:nvPr>
            <p:ph type="sldImg"/>
          </p:nvPr>
        </p:nvSpPr>
        <p:spPr>
          <a:xfrm>
            <a:off x="717550" y="744538"/>
            <a:ext cx="5386388" cy="3729037"/>
          </a:xfrm>
          <a:ln/>
        </p:spPr>
      </p:sp>
      <p:sp>
        <p:nvSpPr>
          <p:cNvPr id="20483" name="Rectangle 3"/>
          <p:cNvSpPr>
            <a:spLocks noGrp="1" noChangeArrowheads="1"/>
          </p:cNvSpPr>
          <p:nvPr>
            <p:ph type="body" idx="1"/>
          </p:nvPr>
        </p:nvSpPr>
        <p:spPr>
          <a:xfrm>
            <a:off x="681843" y="4719391"/>
            <a:ext cx="5445119" cy="4474702"/>
          </a:xfrm>
        </p:spPr>
        <p:txBody>
          <a:bodyPr/>
          <a:lstStyle/>
          <a:p>
            <a:r>
              <a:rPr lang="ja-JP" altLang="en-US" dirty="0" smtClean="0"/>
              <a:t>改めて、難病や内部障害の特徴を図にしてお示ししています。</a:t>
            </a:r>
            <a:endParaRPr lang="en-US" altLang="ja-JP" dirty="0" smtClean="0"/>
          </a:p>
          <a:p>
            <a:r>
              <a:rPr lang="ja-JP" altLang="en-US" dirty="0" smtClean="0"/>
              <a:t>今は医療の進歩により、適切な通院や服薬を行うことができれば、健常者と同じような生活を送れる方が多くなっています。がんやもしかしたらけがなども似たような曲線を描くような形となるかと思いますが、急性疾病については左側の図のように、治療の後にリハビリテーションを経て就労となりますが、難病や内部障害などの慢性疾病化しているものについては、治療と就労を両立させていくことが可能であり重要となります。定期的な通院や服薬が必要な点については、他の身体障害や精神障害等についても同じことが言えるかもしれませんので、本スライド右側のような経過があるということについてご理解いただければと思います。</a:t>
            </a:r>
            <a:endParaRPr lang="ja-JP" altLang="ja-JP" dirty="0"/>
          </a:p>
        </p:txBody>
      </p:sp>
    </p:spTree>
    <p:extLst>
      <p:ext uri="{BB962C8B-B14F-4D97-AF65-F5344CB8AC3E}">
        <p14:creationId xmlns:p14="http://schemas.microsoft.com/office/powerpoint/2010/main" val="1832942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次に知的障害についてです。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知的障害の定義としては、法律等によって様々ですが、知的機能の障害が発達期に現れ、日常生活に支障が生じているという状態を指しています。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その判断基準は知能指数、いわゆる</a:t>
            </a:r>
            <a:r>
              <a:rPr lang="en-US" altLang="ja-JP" dirty="0" smtClean="0">
                <a:latin typeface="Arial" panose="020B0604020202020204" pitchFamily="34" charset="0"/>
              </a:rPr>
              <a:t>IQ</a:t>
            </a:r>
            <a:r>
              <a:rPr lang="ja-JP" altLang="en-US" dirty="0" smtClean="0">
                <a:latin typeface="Arial" panose="020B0604020202020204" pitchFamily="34" charset="0"/>
              </a:rPr>
              <a:t>が概ね７０までのものであり、日常生活能力の到達水準によって判断されます。次のスライドにその到達水準を参考までにおつけしております。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なお、知的障害者の障害者手帳は療育手帳と呼ばれますが、各都道府県及び政令市によって発行されるため、名称や等級表記が違う場合があります。なお、東京都の場合は愛の手帳と呼ばれ、１～４度の表記で１度が最重度、４度が軽度となって</a:t>
            </a:r>
            <a:r>
              <a:rPr lang="ja-JP" altLang="en-US" dirty="0" smtClean="0">
                <a:latin typeface="Arial" panose="020B0604020202020204" pitchFamily="34" charset="0"/>
              </a:rPr>
              <a:t>いますが、東京都外から通勤されている方については、</a:t>
            </a:r>
            <a:r>
              <a:rPr lang="en-US" altLang="ja-JP" dirty="0" smtClean="0">
                <a:latin typeface="Arial" panose="020B0604020202020204" pitchFamily="34" charset="0"/>
              </a:rPr>
              <a:t>AB</a:t>
            </a:r>
            <a:r>
              <a:rPr lang="ja-JP" altLang="en-US" dirty="0" smtClean="0">
                <a:latin typeface="Arial" panose="020B0604020202020204" pitchFamily="34" charset="0"/>
              </a:rPr>
              <a:t>表記であったりするかもしれません。</a:t>
            </a:r>
            <a:endParaRPr lang="ja-JP" altLang="en-US" dirty="0" smtClean="0">
              <a:latin typeface="Arial" panose="020B0604020202020204" pitchFamily="34" charset="0"/>
            </a:endParaRPr>
          </a:p>
        </p:txBody>
      </p:sp>
      <p:sp>
        <p:nvSpPr>
          <p:cNvPr id="20484"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1688"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88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60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32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0488"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fontAlgn="base">
              <a:spcBef>
                <a:spcPct val="0"/>
              </a:spcBef>
              <a:spcAft>
                <a:spcPct val="0"/>
              </a:spcAft>
            </a:pPr>
            <a:r>
              <a:rPr lang="zh-TW" altLang="en-US" smtClean="0">
                <a:ea typeface="ＭＳ Ｐゴシック" panose="020B0600070205080204" pitchFamily="50" charset="-128"/>
              </a:rPr>
              <a:t>平成３０年度障害者職業生活相談員認定講習</a:t>
            </a:r>
            <a:endParaRPr lang="en-US" altLang="ja-JP" smtClean="0">
              <a:ea typeface="ＭＳ Ｐゴシック" panose="020B0600070205080204" pitchFamily="50" charset="-128"/>
            </a:endParaRPr>
          </a:p>
        </p:txBody>
      </p:sp>
    </p:spTree>
    <p:extLst>
      <p:ext uri="{BB962C8B-B14F-4D97-AF65-F5344CB8AC3E}">
        <p14:creationId xmlns:p14="http://schemas.microsoft.com/office/powerpoint/2010/main" val="2841814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タイトル スライド">
    <p:spTree>
      <p:nvGrpSpPr>
        <p:cNvPr id="1" name=""/>
        <p:cNvGrpSpPr/>
        <p:nvPr/>
      </p:nvGrpSpPr>
      <p:grpSpPr>
        <a:xfrm>
          <a:off x="0" y="0"/>
          <a:ext cx="0" cy="0"/>
          <a:chOff x="0" y="0"/>
          <a:chExt cx="0" cy="0"/>
        </a:xfrm>
      </p:grpSpPr>
      <p:grpSp>
        <p:nvGrpSpPr>
          <p:cNvPr id="3" name="グループ化 11"/>
          <p:cNvGrpSpPr>
            <a:grpSpLocks/>
          </p:cNvGrpSpPr>
          <p:nvPr/>
        </p:nvGrpSpPr>
        <p:grpSpPr bwMode="auto">
          <a:xfrm>
            <a:off x="9525" y="6391275"/>
            <a:ext cx="9896475" cy="430213"/>
            <a:chOff x="8389" y="6391013"/>
            <a:chExt cx="9135611" cy="430635"/>
          </a:xfrm>
        </p:grpSpPr>
        <p:sp>
          <p:nvSpPr>
            <p:cNvPr id="4" name="フリーフォーム 3"/>
            <p:cNvSpPr/>
            <p:nvPr userDrawn="1"/>
          </p:nvSpPr>
          <p:spPr>
            <a:xfrm>
              <a:off x="84592" y="6391013"/>
              <a:ext cx="9059408" cy="430635"/>
            </a:xfrm>
            <a:custGeom>
              <a:avLst/>
              <a:gdLst>
                <a:gd name="connsiteX0" fmla="*/ 0 w 9060110"/>
                <a:gd name="connsiteY0" fmla="*/ 144011 h 430635"/>
                <a:gd name="connsiteX1" fmla="*/ 1652631 w 9060110"/>
                <a:gd name="connsiteY1" fmla="*/ 43343 h 430635"/>
                <a:gd name="connsiteX2" fmla="*/ 3900881 w 9060110"/>
                <a:gd name="connsiteY2" fmla="*/ 404070 h 430635"/>
                <a:gd name="connsiteX3" fmla="*/ 7466202 w 9060110"/>
                <a:gd name="connsiteY3" fmla="*/ 202734 h 430635"/>
                <a:gd name="connsiteX4" fmla="*/ 9060110 w 9060110"/>
                <a:gd name="connsiteY4" fmla="*/ 278235 h 430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60110" h="430635">
                  <a:moveTo>
                    <a:pt x="0" y="144011"/>
                  </a:moveTo>
                  <a:cubicBezTo>
                    <a:pt x="501242" y="72005"/>
                    <a:pt x="1002484" y="0"/>
                    <a:pt x="1652631" y="43343"/>
                  </a:cubicBezTo>
                  <a:cubicBezTo>
                    <a:pt x="2302778" y="86686"/>
                    <a:pt x="2931953" y="377505"/>
                    <a:pt x="3900881" y="404070"/>
                  </a:cubicBezTo>
                  <a:cubicBezTo>
                    <a:pt x="4869809" y="430635"/>
                    <a:pt x="6606331" y="223706"/>
                    <a:pt x="7466202" y="202734"/>
                  </a:cubicBezTo>
                  <a:cubicBezTo>
                    <a:pt x="8326073" y="181762"/>
                    <a:pt x="8693091" y="229998"/>
                    <a:pt x="9060110" y="278235"/>
                  </a:cubicBezTo>
                </a:path>
              </a:pathLst>
            </a:custGeom>
            <a:ln w="127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sp>
          <p:nvSpPr>
            <p:cNvPr id="5" name="フリーフォーム 4"/>
            <p:cNvSpPr/>
            <p:nvPr userDrawn="1"/>
          </p:nvSpPr>
          <p:spPr>
            <a:xfrm>
              <a:off x="8389" y="6478412"/>
              <a:ext cx="9119492" cy="314633"/>
            </a:xfrm>
            <a:custGeom>
              <a:avLst/>
              <a:gdLst>
                <a:gd name="connsiteX0" fmla="*/ 0 w 9118833"/>
                <a:gd name="connsiteY0" fmla="*/ 166382 h 314588"/>
                <a:gd name="connsiteX1" fmla="*/ 1971413 w 9118833"/>
                <a:gd name="connsiteY1" fmla="*/ 23769 h 314588"/>
                <a:gd name="connsiteX2" fmla="*/ 4890782 w 9118833"/>
                <a:gd name="connsiteY2" fmla="*/ 308995 h 314588"/>
                <a:gd name="connsiteX3" fmla="*/ 9118833 w 9118833"/>
                <a:gd name="connsiteY3" fmla="*/ 57325 h 314588"/>
              </a:gdLst>
              <a:ahLst/>
              <a:cxnLst>
                <a:cxn ang="0">
                  <a:pos x="connsiteX0" y="connsiteY0"/>
                </a:cxn>
                <a:cxn ang="0">
                  <a:pos x="connsiteX1" y="connsiteY1"/>
                </a:cxn>
                <a:cxn ang="0">
                  <a:pos x="connsiteX2" y="connsiteY2"/>
                </a:cxn>
                <a:cxn ang="0">
                  <a:pos x="connsiteX3" y="connsiteY3"/>
                </a:cxn>
              </a:cxnLst>
              <a:rect l="l" t="t" r="r" b="b"/>
              <a:pathLst>
                <a:path w="9118833" h="314588">
                  <a:moveTo>
                    <a:pt x="0" y="166382"/>
                  </a:moveTo>
                  <a:cubicBezTo>
                    <a:pt x="578141" y="83191"/>
                    <a:pt x="1156283" y="0"/>
                    <a:pt x="1971413" y="23769"/>
                  </a:cubicBezTo>
                  <a:cubicBezTo>
                    <a:pt x="2786543" y="47538"/>
                    <a:pt x="3699545" y="303402"/>
                    <a:pt x="4890782" y="308995"/>
                  </a:cubicBezTo>
                  <a:cubicBezTo>
                    <a:pt x="6082019" y="314588"/>
                    <a:pt x="7600426" y="185956"/>
                    <a:pt x="9118833" y="57325"/>
                  </a:cubicBezTo>
                </a:path>
              </a:pathLst>
            </a:custGeom>
            <a:ln w="15875">
              <a:solidFill>
                <a:srgbClr val="0000C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grpSp>
      <p:sp>
        <p:nvSpPr>
          <p:cNvPr id="6" name="円/楕円 5"/>
          <p:cNvSpPr/>
          <p:nvPr/>
        </p:nvSpPr>
        <p:spPr>
          <a:xfrm>
            <a:off x="9515475" y="6429375"/>
            <a:ext cx="390525" cy="360363"/>
          </a:xfrm>
          <a:prstGeom prst="ellipse">
            <a:avLst/>
          </a:prstGeom>
          <a:solidFill>
            <a:schemeClr val="accent1">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円/楕円 6"/>
          <p:cNvSpPr/>
          <p:nvPr/>
        </p:nvSpPr>
        <p:spPr>
          <a:xfrm>
            <a:off x="-231775" y="-214313"/>
            <a:ext cx="1004888" cy="857251"/>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 name="タイトル 1"/>
          <p:cNvSpPr>
            <a:spLocks noGrp="1"/>
          </p:cNvSpPr>
          <p:nvPr>
            <p:ph type="ctrTitle"/>
          </p:nvPr>
        </p:nvSpPr>
        <p:spPr>
          <a:xfrm>
            <a:off x="619095" y="0"/>
            <a:ext cx="8420100" cy="428628"/>
          </a:xfrm>
        </p:spPr>
        <p:txBody>
          <a:bodyPr/>
          <a:lstStyle/>
          <a:p>
            <a:r>
              <a:rPr lang="ja-JP" altLang="en-US" smtClean="0"/>
              <a:t>マスタ タイトルの書式設定</a:t>
            </a:r>
            <a:endParaRPr lang="ja-JP" altLang="en-US" dirty="0"/>
          </a:p>
        </p:txBody>
      </p:sp>
      <p:sp>
        <p:nvSpPr>
          <p:cNvPr id="8" name="スライド番号プレースホルダ 5"/>
          <p:cNvSpPr>
            <a:spLocks noGrp="1"/>
          </p:cNvSpPr>
          <p:nvPr>
            <p:ph type="sldNum" sz="quarter" idx="10"/>
          </p:nvPr>
        </p:nvSpPr>
        <p:spPr/>
        <p:txBody>
          <a:bodyPr/>
          <a:lstStyle>
            <a:lvl1pPr algn="ctr">
              <a:defRPr sz="1200">
                <a:solidFill>
                  <a:schemeClr val="tx1"/>
                </a:solidFill>
              </a:defRPr>
            </a:lvl1pPr>
          </a:lstStyle>
          <a:p>
            <a:pPr>
              <a:defRPr/>
            </a:pPr>
            <a:fld id="{57C86AE4-4BBC-46D1-AF2F-D3A31E247887}"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05133C55-23F7-4B86-BA3D-01F1E0CD0814}" type="datetime1">
              <a:rPr lang="ja-JP" altLang="en-US" smtClean="0"/>
              <a:t>2021/2/16</a:t>
            </a:fld>
            <a:endParaRPr lang="ja-JP" altLang="en-US"/>
          </a:p>
        </p:txBody>
      </p:sp>
      <p:sp>
        <p:nvSpPr>
          <p:cNvPr id="6" name="フッター プレースホルダ 5"/>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7" name="スライド番号プレースホルダ 6"/>
          <p:cNvSpPr>
            <a:spLocks noGrp="1"/>
          </p:cNvSpPr>
          <p:nvPr>
            <p:ph type="sldNum" sz="quarter" idx="12"/>
          </p:nvPr>
        </p:nvSpPr>
        <p:spPr>
          <a:xfrm>
            <a:off x="7099300" y="6356350"/>
            <a:ext cx="2311400" cy="365125"/>
          </a:xfrm>
        </p:spPr>
        <p:txBody>
          <a:bodyPr/>
          <a:lstStyle>
            <a:lvl1pPr>
              <a:defRPr/>
            </a:lvl1pPr>
          </a:lstStyle>
          <a:p>
            <a:pPr>
              <a:defRPr/>
            </a:pPr>
            <a:fld id="{BD962216-AD93-4904-BDCB-7432C271D658}"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4220302A-3CC9-48BF-A403-7A4296CCEC18}" type="datetime1">
              <a:rPr lang="ja-JP" altLang="en-US" smtClean="0"/>
              <a:t>2021/2/16</a:t>
            </a:fld>
            <a:endParaRPr lang="ja-JP" altLang="en-US"/>
          </a:p>
        </p:txBody>
      </p:sp>
      <p:sp>
        <p:nvSpPr>
          <p:cNvPr id="5" name="フッター プレースホルダ 4"/>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350"/>
            <a:ext cx="2311400" cy="365125"/>
          </a:xfrm>
        </p:spPr>
        <p:txBody>
          <a:bodyPr/>
          <a:lstStyle>
            <a:lvl1pPr>
              <a:defRPr/>
            </a:lvl1pPr>
          </a:lstStyle>
          <a:p>
            <a:pPr>
              <a:defRPr/>
            </a:pPr>
            <a:fld id="{E62201F7-92F5-4EDB-9BD3-CE7EED31126D}"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42789D73-8F5A-4327-84D3-BF1E983BB0FC}" type="datetime1">
              <a:rPr lang="ja-JP" altLang="en-US" smtClean="0"/>
              <a:t>2021/2/16</a:t>
            </a:fld>
            <a:endParaRPr lang="ja-JP" altLang="en-US"/>
          </a:p>
        </p:txBody>
      </p:sp>
      <p:sp>
        <p:nvSpPr>
          <p:cNvPr id="5" name="フッター プレースホルダ 4"/>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350"/>
            <a:ext cx="2311400" cy="365125"/>
          </a:xfrm>
        </p:spPr>
        <p:txBody>
          <a:bodyPr/>
          <a:lstStyle>
            <a:lvl1pPr>
              <a:defRPr/>
            </a:lvl1pPr>
          </a:lstStyle>
          <a:p>
            <a:pPr>
              <a:defRPr/>
            </a:pPr>
            <a:fld id="{D52A08E3-B95E-4F85-A8BE-E8B743E2A56A}" type="slidenum">
              <a:rPr lang="ja-JP" altLang="en-US"/>
              <a:pPr>
                <a:defRPr/>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A91CF1B-47CC-4694-9A12-7C1B9F5673C2}" type="datetime1">
              <a:rPr lang="ja-JP" altLang="en-US" smtClean="0"/>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A490D42-5B33-4DA4-9552-40E9D9FEFCE6}"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BDFA109-02DF-4A82-BDC0-BE1DE9E067BD}" type="datetime1">
              <a:rPr lang="ja-JP" altLang="en-US" smtClean="0"/>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7575819" y="6485140"/>
            <a:ext cx="2311400" cy="365125"/>
          </a:xfrm>
        </p:spPr>
        <p:txBody>
          <a:bodyPr/>
          <a:lstStyle>
            <a:lvl1pPr>
              <a:defRPr sz="1600"/>
            </a:lvl1pPr>
          </a:lstStyle>
          <a:p>
            <a:pPr>
              <a:defRPr/>
            </a:pPr>
            <a:fld id="{3278ABB1-27E2-4B2E-B622-3B4B8515ECEA}" type="slidenum">
              <a:rPr lang="ja-JP" altLang="en-US" smtClean="0"/>
              <a:pPr>
                <a:defRPr/>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B953143-E879-46FD-A178-74D8322AFAFB}" type="datetime1">
              <a:rPr lang="ja-JP" altLang="en-US" smtClean="0"/>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E072160-9C1B-4266-B727-E2BF294091BF}" type="slidenum">
              <a:rPr lang="ja-JP" altLang="en-US"/>
              <a:pPr>
                <a:defRPr/>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5E53CDED-3A3E-4260-977F-26D83B6E9006}" type="datetime1">
              <a:rPr lang="ja-JP" altLang="en-US" smtClean="0"/>
              <a:t>2021/2/16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42AB7C0-CECA-4A44-B248-19788454E825}" type="slidenum">
              <a:rPr lang="ja-JP" altLang="en-US"/>
              <a:pPr>
                <a:defRPr/>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5A0C92CF-7FA0-4CCA-BF10-263B0949CD8E}" type="datetime1">
              <a:rPr lang="ja-JP" altLang="en-US" smtClean="0"/>
              <a:t>2021/2/16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C878F5B-CFE7-47F6-AE4D-7A8CB8C533D9}" type="slidenum">
              <a:rPr lang="ja-JP" altLang="en-US"/>
              <a:pPr>
                <a:defRPr/>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07892B4-715C-4FB8-800A-9CD63CC58DF7}" type="datetime1">
              <a:rPr lang="ja-JP" altLang="en-US" smtClean="0"/>
              <a:t>2021/2/16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D3E01CE-15B2-44AA-AF2E-FC2D8C44A9A9}" type="slidenum">
              <a:rPr lang="ja-JP" altLang="en-US"/>
              <a:pPr>
                <a:defRPr/>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CF2FABC-048E-46E0-B1E1-5492CA628A1B}" type="datetime1">
              <a:rPr lang="ja-JP" altLang="en-US" smtClean="0"/>
              <a:t>2021/2/16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87A6364F-404D-4DD4-9166-17784F94861D}"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B7EB9FE6-AE1C-43CB-8C84-218DA6B3ED2F}" type="datetime1">
              <a:rPr lang="ja-JP" altLang="en-US" smtClean="0"/>
              <a:t>2021/2/16</a:t>
            </a:fld>
            <a:endParaRPr lang="ja-JP" altLang="en-US"/>
          </a:p>
        </p:txBody>
      </p:sp>
      <p:sp>
        <p:nvSpPr>
          <p:cNvPr id="5" name="フッター プレースホルダ 4"/>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350"/>
            <a:ext cx="2311400" cy="365125"/>
          </a:xfrm>
        </p:spPr>
        <p:txBody>
          <a:bodyPr/>
          <a:lstStyle>
            <a:lvl1pPr>
              <a:defRPr/>
            </a:lvl1pPr>
          </a:lstStyle>
          <a:p>
            <a:pPr>
              <a:defRPr/>
            </a:pPr>
            <a:fld id="{5164D8C6-26F7-4021-B5EA-F0D6538B7F51}"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C28A912-3706-4636-8311-72FDC0D2B3BA}" type="datetime1">
              <a:rPr lang="ja-JP" altLang="en-US" smtClean="0"/>
              <a:t>2021/2/16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16F3C26-B534-4CB0-8B3B-A720F9D6B188}"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586C455-3AAD-4BB7-8688-5F703EFFC1A6}" type="datetime1">
              <a:rPr lang="ja-JP" altLang="en-US" smtClean="0"/>
              <a:t>2021/2/16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B76D8CA-435A-4E0A-8F90-393FC3DC3C7C}"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5AB77D1-3B0A-4355-9CFC-9903418CEE0F}" type="datetime1">
              <a:rPr lang="ja-JP" altLang="en-US" smtClean="0"/>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F60EAC8-C3C5-4E1F-97E3-841BA449BE08}"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FEA7236-AC9D-426F-B59E-110009117018}" type="datetime1">
              <a:rPr lang="ja-JP" altLang="en-US" smtClean="0"/>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223F781-2440-4618-BFE8-E9158B369F27}" type="slidenum">
              <a:rPr lang="ja-JP" altLang="en-US"/>
              <a:pPr>
                <a:defRPr/>
              </a:pPr>
              <a: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9095" y="0"/>
            <a:ext cx="8420100" cy="428628"/>
          </a:xfrm>
        </p:spPr>
        <p:txBody>
          <a:bodyPr/>
          <a:lstStyle/>
          <a:p>
            <a:r>
              <a:rPr lang="ja-JP" altLang="en-US" smtClean="0"/>
              <a:t>マスタ タイトルの書式設定</a:t>
            </a:r>
            <a:endParaRPr lang="ja-JP" altLang="en-US" dirty="0"/>
          </a:p>
        </p:txBody>
      </p:sp>
      <p:sp>
        <p:nvSpPr>
          <p:cNvPr id="3" name="スライド番号プレースホルダ 5"/>
          <p:cNvSpPr>
            <a:spLocks noGrp="1"/>
          </p:cNvSpPr>
          <p:nvPr>
            <p:ph type="sldNum" sz="quarter" idx="10"/>
          </p:nvPr>
        </p:nvSpPr>
        <p:spPr>
          <a:xfrm>
            <a:off x="9518650" y="6500813"/>
            <a:ext cx="465138" cy="214312"/>
          </a:xfrm>
        </p:spPr>
        <p:txBody>
          <a:bodyPr/>
          <a:lstStyle>
            <a:lvl1pPr algn="ctr">
              <a:defRPr sz="1200">
                <a:solidFill>
                  <a:schemeClr val="tx1"/>
                </a:solidFill>
              </a:defRPr>
            </a:lvl1pPr>
          </a:lstStyle>
          <a:p>
            <a:pPr>
              <a:defRPr/>
            </a:pPr>
            <a:fld id="{D70814C2-540C-4A27-8447-2FEC43D8F18E}"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1FBE86B1-5D37-4AAD-8C54-9BD1662AEFF1}" type="datetime1">
              <a:rPr lang="ja-JP" altLang="en-US" smtClean="0"/>
              <a:t>2021/2/16</a:t>
            </a:fld>
            <a:endParaRPr lang="ja-JP" altLang="en-US"/>
          </a:p>
        </p:txBody>
      </p:sp>
      <p:sp>
        <p:nvSpPr>
          <p:cNvPr id="5" name="フッター プレースホルダ 4"/>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350"/>
            <a:ext cx="2311400" cy="365125"/>
          </a:xfrm>
        </p:spPr>
        <p:txBody>
          <a:bodyPr/>
          <a:lstStyle>
            <a:lvl1pPr>
              <a:defRPr/>
            </a:lvl1pPr>
          </a:lstStyle>
          <a:p>
            <a:pPr>
              <a:defRPr/>
            </a:pPr>
            <a:fld id="{0BF3605E-E7E1-4F52-B1F9-D32BCDAE220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06EFCCBF-DFDB-4404-8FEC-6028187511C0}" type="datetime1">
              <a:rPr lang="ja-JP" altLang="en-US" smtClean="0"/>
              <a:t>2021/2/16</a:t>
            </a:fld>
            <a:endParaRPr lang="ja-JP" altLang="en-US"/>
          </a:p>
        </p:txBody>
      </p:sp>
      <p:sp>
        <p:nvSpPr>
          <p:cNvPr id="5" name="フッター プレースホルダ 4"/>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350"/>
            <a:ext cx="2311400" cy="365125"/>
          </a:xfrm>
        </p:spPr>
        <p:txBody>
          <a:bodyPr/>
          <a:lstStyle>
            <a:lvl1pPr>
              <a:defRPr/>
            </a:lvl1pPr>
          </a:lstStyle>
          <a:p>
            <a:pPr>
              <a:defRPr/>
            </a:pPr>
            <a:fld id="{37B7AA56-CFAC-4237-8C0C-327D29033AF8}"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8000F255-068B-464D-9E6B-F4DA45372F53}" type="datetime1">
              <a:rPr lang="ja-JP" altLang="en-US" smtClean="0"/>
              <a:t>2021/2/16</a:t>
            </a:fld>
            <a:endParaRPr lang="ja-JP" altLang="en-US"/>
          </a:p>
        </p:txBody>
      </p:sp>
      <p:sp>
        <p:nvSpPr>
          <p:cNvPr id="6" name="フッター プレースホルダ 5"/>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7" name="スライド番号プレースホルダ 6"/>
          <p:cNvSpPr>
            <a:spLocks noGrp="1"/>
          </p:cNvSpPr>
          <p:nvPr>
            <p:ph type="sldNum" sz="quarter" idx="12"/>
          </p:nvPr>
        </p:nvSpPr>
        <p:spPr>
          <a:xfrm>
            <a:off x="7099300" y="6356350"/>
            <a:ext cx="2311400" cy="365125"/>
          </a:xfrm>
        </p:spPr>
        <p:txBody>
          <a:bodyPr/>
          <a:lstStyle>
            <a:lvl1pPr>
              <a:defRPr/>
            </a:lvl1pPr>
          </a:lstStyle>
          <a:p>
            <a:pPr>
              <a:defRPr/>
            </a:pPr>
            <a:fld id="{F6FA16C8-5E32-4912-884D-05E07BF7143A}"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28AA9586-C394-43B8-B23A-18898CC27685}" type="datetime1">
              <a:rPr lang="ja-JP" altLang="en-US" smtClean="0"/>
              <a:t>2021/2/16</a:t>
            </a:fld>
            <a:endParaRPr lang="ja-JP" altLang="en-US"/>
          </a:p>
        </p:txBody>
      </p:sp>
      <p:sp>
        <p:nvSpPr>
          <p:cNvPr id="8" name="フッター プレースホルダ 7"/>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9" name="スライド番号プレースホルダ 8"/>
          <p:cNvSpPr>
            <a:spLocks noGrp="1"/>
          </p:cNvSpPr>
          <p:nvPr>
            <p:ph type="sldNum" sz="quarter" idx="12"/>
          </p:nvPr>
        </p:nvSpPr>
        <p:spPr>
          <a:xfrm>
            <a:off x="7099300" y="6356350"/>
            <a:ext cx="2311400" cy="365125"/>
          </a:xfrm>
        </p:spPr>
        <p:txBody>
          <a:bodyPr/>
          <a:lstStyle>
            <a:lvl1pPr>
              <a:defRPr/>
            </a:lvl1pPr>
          </a:lstStyle>
          <a:p>
            <a:pPr>
              <a:defRPr/>
            </a:pPr>
            <a:fld id="{3D61B5A4-2963-426C-B0EA-5FDDDB48121A}"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C009C081-6A7B-4B0F-B8F4-5A655D3E834E}" type="datetime1">
              <a:rPr lang="ja-JP" altLang="en-US" smtClean="0"/>
              <a:t>2021/2/16</a:t>
            </a:fld>
            <a:endParaRPr lang="ja-JP" altLang="en-US"/>
          </a:p>
        </p:txBody>
      </p:sp>
      <p:sp>
        <p:nvSpPr>
          <p:cNvPr id="4" name="フッター プレースホルダ 3"/>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5" name="スライド番号プレースホルダ 4"/>
          <p:cNvSpPr>
            <a:spLocks noGrp="1"/>
          </p:cNvSpPr>
          <p:nvPr>
            <p:ph type="sldNum" sz="quarter" idx="12"/>
          </p:nvPr>
        </p:nvSpPr>
        <p:spPr>
          <a:xfrm>
            <a:off x="7099300" y="6356350"/>
            <a:ext cx="2311400" cy="365125"/>
          </a:xfrm>
        </p:spPr>
        <p:txBody>
          <a:bodyPr/>
          <a:lstStyle>
            <a:lvl1pPr>
              <a:defRPr/>
            </a:lvl1pPr>
          </a:lstStyle>
          <a:p>
            <a:pPr>
              <a:defRPr/>
            </a:pPr>
            <a:fld id="{8B1EE45A-B0A9-4369-B54F-17B8C6D4679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70FF1599-20F0-4D0B-B87D-B70EB318CBDB}" type="datetime1">
              <a:rPr lang="ja-JP" altLang="en-US" smtClean="0"/>
              <a:t>2021/2/16</a:t>
            </a:fld>
            <a:endParaRPr lang="ja-JP" altLang="en-US"/>
          </a:p>
        </p:txBody>
      </p:sp>
      <p:sp>
        <p:nvSpPr>
          <p:cNvPr id="3" name="フッター プレースホルダ 2"/>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4" name="スライド番号プレースホルダ 3"/>
          <p:cNvSpPr>
            <a:spLocks noGrp="1"/>
          </p:cNvSpPr>
          <p:nvPr>
            <p:ph type="sldNum" sz="quarter" idx="12"/>
          </p:nvPr>
        </p:nvSpPr>
        <p:spPr>
          <a:xfrm>
            <a:off x="7099300" y="6356350"/>
            <a:ext cx="2311400" cy="365125"/>
          </a:xfrm>
        </p:spPr>
        <p:txBody>
          <a:bodyPr/>
          <a:lstStyle>
            <a:lvl1pPr>
              <a:defRPr/>
            </a:lvl1pPr>
          </a:lstStyle>
          <a:p>
            <a:pPr>
              <a:defRPr/>
            </a:pPr>
            <a:fld id="{5180F1D8-53A9-4243-9081-C6FC0F7F2CB8}"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495300" y="6356350"/>
            <a:ext cx="2311400" cy="365125"/>
          </a:xfrm>
          <a:prstGeom prst="rect">
            <a:avLst/>
          </a:prstGeom>
        </p:spPr>
        <p:txBody>
          <a:bodyPr/>
          <a:lstStyle>
            <a:lvl1pPr fontAlgn="auto">
              <a:spcBef>
                <a:spcPts val="0"/>
              </a:spcBef>
              <a:spcAft>
                <a:spcPts val="0"/>
              </a:spcAft>
              <a:defRPr>
                <a:latin typeface="+mn-lt"/>
                <a:ea typeface="+mn-ea"/>
              </a:defRPr>
            </a:lvl1pPr>
          </a:lstStyle>
          <a:p>
            <a:pPr>
              <a:defRPr/>
            </a:pPr>
            <a:fld id="{85AF5901-D456-458D-B711-1FD7674A802C}" type="datetime1">
              <a:rPr lang="ja-JP" altLang="en-US" smtClean="0"/>
              <a:t>2021/2/16</a:t>
            </a:fld>
            <a:endParaRPr lang="ja-JP" altLang="en-US"/>
          </a:p>
        </p:txBody>
      </p:sp>
      <p:sp>
        <p:nvSpPr>
          <p:cNvPr id="6" name="フッター プレースホルダ 5"/>
          <p:cNvSpPr>
            <a:spLocks noGrp="1"/>
          </p:cNvSpPr>
          <p:nvPr>
            <p:ph type="ftr" sz="quarter" idx="11"/>
          </p:nvPr>
        </p:nvSpPr>
        <p:spPr>
          <a:xfrm>
            <a:off x="3384550" y="6356350"/>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7" name="スライド番号プレースホルダ 6"/>
          <p:cNvSpPr>
            <a:spLocks noGrp="1"/>
          </p:cNvSpPr>
          <p:nvPr>
            <p:ph type="sldNum" sz="quarter" idx="12"/>
          </p:nvPr>
        </p:nvSpPr>
        <p:spPr>
          <a:xfrm>
            <a:off x="7099300" y="6356350"/>
            <a:ext cx="2311400" cy="365125"/>
          </a:xfrm>
        </p:spPr>
        <p:txBody>
          <a:bodyPr/>
          <a:lstStyle>
            <a:lvl1pPr>
              <a:defRPr/>
            </a:lvl1pPr>
          </a:lstStyle>
          <a:p>
            <a:pPr>
              <a:defRPr/>
            </a:pPr>
            <a:fld id="{244A5393-6085-405E-BB3F-0425B8674560}"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正方形/長方形 13"/>
          <p:cNvSpPr/>
          <p:nvPr/>
        </p:nvSpPr>
        <p:spPr>
          <a:xfrm>
            <a:off x="153988" y="571500"/>
            <a:ext cx="9752012" cy="714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7"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grpSp>
        <p:nvGrpSpPr>
          <p:cNvPr id="1029" name="グループ化 11"/>
          <p:cNvGrpSpPr>
            <a:grpSpLocks/>
          </p:cNvGrpSpPr>
          <p:nvPr/>
        </p:nvGrpSpPr>
        <p:grpSpPr bwMode="auto">
          <a:xfrm>
            <a:off x="9525" y="6391275"/>
            <a:ext cx="9896475" cy="430213"/>
            <a:chOff x="8389" y="6391013"/>
            <a:chExt cx="9135611" cy="430635"/>
          </a:xfrm>
        </p:grpSpPr>
        <p:sp>
          <p:nvSpPr>
            <p:cNvPr id="8" name="フリーフォーム 7"/>
            <p:cNvSpPr/>
            <p:nvPr userDrawn="1"/>
          </p:nvSpPr>
          <p:spPr>
            <a:xfrm>
              <a:off x="84592" y="6391013"/>
              <a:ext cx="9059408" cy="430635"/>
            </a:xfrm>
            <a:custGeom>
              <a:avLst/>
              <a:gdLst>
                <a:gd name="connsiteX0" fmla="*/ 0 w 9060110"/>
                <a:gd name="connsiteY0" fmla="*/ 144011 h 430635"/>
                <a:gd name="connsiteX1" fmla="*/ 1652631 w 9060110"/>
                <a:gd name="connsiteY1" fmla="*/ 43343 h 430635"/>
                <a:gd name="connsiteX2" fmla="*/ 3900881 w 9060110"/>
                <a:gd name="connsiteY2" fmla="*/ 404070 h 430635"/>
                <a:gd name="connsiteX3" fmla="*/ 7466202 w 9060110"/>
                <a:gd name="connsiteY3" fmla="*/ 202734 h 430635"/>
                <a:gd name="connsiteX4" fmla="*/ 9060110 w 9060110"/>
                <a:gd name="connsiteY4" fmla="*/ 278235 h 430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60110" h="430635">
                  <a:moveTo>
                    <a:pt x="0" y="144011"/>
                  </a:moveTo>
                  <a:cubicBezTo>
                    <a:pt x="501242" y="72005"/>
                    <a:pt x="1002484" y="0"/>
                    <a:pt x="1652631" y="43343"/>
                  </a:cubicBezTo>
                  <a:cubicBezTo>
                    <a:pt x="2302778" y="86686"/>
                    <a:pt x="2931953" y="377505"/>
                    <a:pt x="3900881" y="404070"/>
                  </a:cubicBezTo>
                  <a:cubicBezTo>
                    <a:pt x="4869809" y="430635"/>
                    <a:pt x="6606331" y="223706"/>
                    <a:pt x="7466202" y="202734"/>
                  </a:cubicBezTo>
                  <a:cubicBezTo>
                    <a:pt x="8326073" y="181762"/>
                    <a:pt x="8693091" y="229998"/>
                    <a:pt x="9060110" y="278235"/>
                  </a:cubicBezTo>
                </a:path>
              </a:pathLst>
            </a:custGeom>
            <a:ln w="127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sp>
          <p:nvSpPr>
            <p:cNvPr id="9" name="フリーフォーム 8"/>
            <p:cNvSpPr/>
            <p:nvPr userDrawn="1"/>
          </p:nvSpPr>
          <p:spPr>
            <a:xfrm>
              <a:off x="8389" y="6478412"/>
              <a:ext cx="9119492" cy="314633"/>
            </a:xfrm>
            <a:custGeom>
              <a:avLst/>
              <a:gdLst>
                <a:gd name="connsiteX0" fmla="*/ 0 w 9118833"/>
                <a:gd name="connsiteY0" fmla="*/ 166382 h 314588"/>
                <a:gd name="connsiteX1" fmla="*/ 1971413 w 9118833"/>
                <a:gd name="connsiteY1" fmla="*/ 23769 h 314588"/>
                <a:gd name="connsiteX2" fmla="*/ 4890782 w 9118833"/>
                <a:gd name="connsiteY2" fmla="*/ 308995 h 314588"/>
                <a:gd name="connsiteX3" fmla="*/ 9118833 w 9118833"/>
                <a:gd name="connsiteY3" fmla="*/ 57325 h 314588"/>
              </a:gdLst>
              <a:ahLst/>
              <a:cxnLst>
                <a:cxn ang="0">
                  <a:pos x="connsiteX0" y="connsiteY0"/>
                </a:cxn>
                <a:cxn ang="0">
                  <a:pos x="connsiteX1" y="connsiteY1"/>
                </a:cxn>
                <a:cxn ang="0">
                  <a:pos x="connsiteX2" y="connsiteY2"/>
                </a:cxn>
                <a:cxn ang="0">
                  <a:pos x="connsiteX3" y="connsiteY3"/>
                </a:cxn>
              </a:cxnLst>
              <a:rect l="l" t="t" r="r" b="b"/>
              <a:pathLst>
                <a:path w="9118833" h="314588">
                  <a:moveTo>
                    <a:pt x="0" y="166382"/>
                  </a:moveTo>
                  <a:cubicBezTo>
                    <a:pt x="578141" y="83191"/>
                    <a:pt x="1156283" y="0"/>
                    <a:pt x="1971413" y="23769"/>
                  </a:cubicBezTo>
                  <a:cubicBezTo>
                    <a:pt x="2786543" y="47538"/>
                    <a:pt x="3699545" y="303402"/>
                    <a:pt x="4890782" y="308995"/>
                  </a:cubicBezTo>
                  <a:cubicBezTo>
                    <a:pt x="6082019" y="314588"/>
                    <a:pt x="7600426" y="185956"/>
                    <a:pt x="9118833" y="57325"/>
                  </a:cubicBezTo>
                </a:path>
              </a:pathLst>
            </a:custGeom>
            <a:ln w="15875">
              <a:solidFill>
                <a:srgbClr val="0000C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grpSp>
      <p:sp>
        <p:nvSpPr>
          <p:cNvPr id="11" name="円/楕円 10"/>
          <p:cNvSpPr/>
          <p:nvPr/>
        </p:nvSpPr>
        <p:spPr>
          <a:xfrm>
            <a:off x="-231775" y="-214313"/>
            <a:ext cx="1004888" cy="857251"/>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円/楕円 11"/>
          <p:cNvSpPr/>
          <p:nvPr/>
        </p:nvSpPr>
        <p:spPr>
          <a:xfrm>
            <a:off x="9515475" y="6429375"/>
            <a:ext cx="390525" cy="360363"/>
          </a:xfrm>
          <a:prstGeom prst="ellipse">
            <a:avLst/>
          </a:prstGeom>
          <a:solidFill>
            <a:schemeClr val="accent1">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スライド番号プレースホルダ 5"/>
          <p:cNvSpPr>
            <a:spLocks noGrp="1"/>
          </p:cNvSpPr>
          <p:nvPr>
            <p:ph type="sldNum" sz="quarter" idx="4"/>
          </p:nvPr>
        </p:nvSpPr>
        <p:spPr>
          <a:xfrm>
            <a:off x="9518650" y="6500813"/>
            <a:ext cx="465138" cy="214312"/>
          </a:xfrm>
          <a:prstGeom prst="rect">
            <a:avLst/>
          </a:prstGeom>
        </p:spPr>
        <p:txBody>
          <a:bodyPr/>
          <a:lstStyle>
            <a:lvl1pPr algn="ctr" fontAlgn="auto">
              <a:spcBef>
                <a:spcPts val="0"/>
              </a:spcBef>
              <a:spcAft>
                <a:spcPts val="0"/>
              </a:spcAft>
              <a:defRPr sz="1200">
                <a:solidFill>
                  <a:schemeClr val="tx1"/>
                </a:solidFill>
                <a:latin typeface="+mn-lt"/>
                <a:ea typeface="+mn-ea"/>
              </a:defRPr>
            </a:lvl1pPr>
          </a:lstStyle>
          <a:p>
            <a:pPr>
              <a:defRPr/>
            </a:pPr>
            <a:fld id="{76392123-91C6-4076-BBB9-B2E24111169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0109356-F665-4B05-9E7F-01C7DD7536F6}" type="datetime1">
              <a:rPr lang="ja-JP" altLang="en-US" smtClean="0"/>
              <a:t>2021/2/16</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00CDE1E-7E1A-47D6-802A-9AC90F524F5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8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4.xml"/><Relationship Id="rId5" Type="http://schemas.openxmlformats.org/officeDocument/2006/relationships/image" Target="../media/image5.emf"/><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4.xml"/><Relationship Id="rId1" Type="http://schemas.openxmlformats.org/officeDocument/2006/relationships/slideLayout" Target="../slideLayouts/slideLayout14.x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10025" y="5848350"/>
            <a:ext cx="5895975" cy="838200"/>
          </a:xfrm>
        </p:spPr>
        <p:txBody>
          <a:bodyPr rtlCol="0">
            <a:normAutofit/>
          </a:bodyPr>
          <a:lstStyle/>
          <a:p>
            <a:pPr eaLnBrk="1" fontAlgn="auto" hangingPunct="1">
              <a:spcAft>
                <a:spcPts val="0"/>
              </a:spcAft>
              <a:buFont typeface="Arial" pitchFamily="34" charset="0"/>
              <a:buNone/>
              <a:defRPr/>
            </a:pPr>
            <a:r>
              <a:rPr lang="ja-JP" altLang="en-US" sz="2000" dirty="0" smtClean="0">
                <a:solidFill>
                  <a:schemeClr val="accent1">
                    <a:lumMod val="50000"/>
                  </a:schemeClr>
                </a:solidFill>
                <a:latin typeface="+mn-ea"/>
              </a:rPr>
              <a:t>東京労働局職業安定部職業対策課　</a:t>
            </a:r>
            <a:endParaRPr lang="en-US" altLang="ja-JP" sz="2400" dirty="0" smtClean="0">
              <a:solidFill>
                <a:schemeClr val="accent1">
                  <a:lumMod val="50000"/>
                </a:schemeClr>
              </a:solidFill>
              <a:latin typeface="+mn-ea"/>
            </a:endParaRPr>
          </a:p>
        </p:txBody>
      </p:sp>
      <p:sp>
        <p:nvSpPr>
          <p:cNvPr id="22531" name="タイトル 1"/>
          <p:cNvSpPr>
            <a:spLocks noGrp="1"/>
          </p:cNvSpPr>
          <p:nvPr>
            <p:ph type="ctrTitle"/>
          </p:nvPr>
        </p:nvSpPr>
        <p:spPr>
          <a:xfrm>
            <a:off x="0" y="1421452"/>
            <a:ext cx="9906000" cy="2419350"/>
          </a:xfrm>
        </p:spPr>
        <p:txBody>
          <a:bodyPr/>
          <a:lstStyle/>
          <a:p>
            <a:pPr eaLnBrk="1" hangingPunct="1"/>
            <a:r>
              <a:rPr lang="ja-JP" altLang="en-US" sz="4000" dirty="0">
                <a:solidFill>
                  <a:srgbClr val="002060"/>
                </a:solidFill>
                <a:latin typeface="HGP創英角ｺﾞｼｯｸUB" panose="020B0900000000000000" pitchFamily="50" charset="-128"/>
                <a:ea typeface="HGP創英角ｺﾞｼｯｸUB" panose="020B0900000000000000" pitchFamily="50" charset="-128"/>
              </a:rPr>
              <a:t>障害別に</a:t>
            </a:r>
            <a:r>
              <a:rPr lang="ja-JP" altLang="en-US" sz="4000" dirty="0" smtClean="0">
                <a:solidFill>
                  <a:srgbClr val="002060"/>
                </a:solidFill>
                <a:latin typeface="HGP創英角ｺﾞｼｯｸUB" panose="020B0900000000000000" pitchFamily="50" charset="-128"/>
                <a:ea typeface="HGP創英角ｺﾞｼｯｸUB" panose="020B0900000000000000" pitchFamily="50" charset="-128"/>
              </a:rPr>
              <a:t>見た雇用上の配慮について</a:t>
            </a:r>
          </a:p>
        </p:txBody>
      </p:sp>
      <p:sp>
        <p:nvSpPr>
          <p:cNvPr id="6" name="角丸四角形 5"/>
          <p:cNvSpPr/>
          <p:nvPr/>
        </p:nvSpPr>
        <p:spPr>
          <a:xfrm>
            <a:off x="4224338" y="3754477"/>
            <a:ext cx="676275" cy="14287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正方形/長方形 6"/>
          <p:cNvSpPr/>
          <p:nvPr/>
        </p:nvSpPr>
        <p:spPr>
          <a:xfrm>
            <a:off x="38100" y="3069277"/>
            <a:ext cx="9828213" cy="7143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8" name="Picture 295" descr="E:\usr\SSWNXA\デスクトップ\logo.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4592" y="5663141"/>
            <a:ext cx="1147614" cy="573807"/>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p:txBody>
          <a:bodyPr/>
          <a:lstStyle/>
          <a:p>
            <a:pPr>
              <a:defRPr/>
            </a:pPr>
            <a:fld id="{8A490D42-5B33-4DA4-9552-40E9D9FEFCE6}" type="slidenum">
              <a:rPr lang="ja-JP" altLang="en-US" smtClean="0"/>
              <a:pPr>
                <a:defRPr/>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11"/>
          <p:cNvGrpSpPr>
            <a:grpSpLocks/>
          </p:cNvGrpSpPr>
          <p:nvPr/>
        </p:nvGrpSpPr>
        <p:grpSpPr bwMode="auto">
          <a:xfrm>
            <a:off x="560388" y="516913"/>
            <a:ext cx="8678862" cy="5942627"/>
            <a:chOff x="159" y="828"/>
            <a:chExt cx="5488" cy="2965"/>
          </a:xfrm>
        </p:grpSpPr>
        <p:pic>
          <p:nvPicPr>
            <p:cNvPr id="215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 y="845"/>
              <a:ext cx="5488" cy="2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Rectangle 8"/>
            <p:cNvSpPr>
              <a:spLocks noChangeArrowheads="1"/>
            </p:cNvSpPr>
            <p:nvPr/>
          </p:nvSpPr>
          <p:spPr bwMode="auto">
            <a:xfrm>
              <a:off x="1111" y="828"/>
              <a:ext cx="398" cy="23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algn="ctr" eaLnBrk="1" hangingPunct="1">
                <a:lnSpc>
                  <a:spcPct val="100000"/>
                </a:lnSpc>
                <a:spcBef>
                  <a:spcPct val="0"/>
                </a:spcBef>
                <a:buFontTx/>
                <a:buNone/>
              </a:pPr>
              <a:endParaRPr lang="ja-JP" altLang="en-US" sz="2400">
                <a:solidFill>
                  <a:schemeClr val="tx2"/>
                </a:solidFill>
                <a:ea typeface="ＭＳ Ｐゴシック" panose="020B0600070205080204" pitchFamily="50" charset="-128"/>
              </a:endParaRPr>
            </a:p>
          </p:txBody>
        </p:sp>
      </p:grpSp>
      <p:sp>
        <p:nvSpPr>
          <p:cNvPr id="21507" name="Rectangle 6"/>
          <p:cNvSpPr>
            <a:spLocks noChangeArrowheads="1"/>
          </p:cNvSpPr>
          <p:nvPr/>
        </p:nvSpPr>
        <p:spPr bwMode="auto">
          <a:xfrm>
            <a:off x="1844676" y="585789"/>
            <a:ext cx="803275" cy="46672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algn="ctr" eaLnBrk="1" hangingPunct="1">
              <a:lnSpc>
                <a:spcPct val="100000"/>
              </a:lnSpc>
              <a:spcBef>
                <a:spcPct val="0"/>
              </a:spcBef>
              <a:buFontTx/>
              <a:buNone/>
            </a:pPr>
            <a:r>
              <a:rPr lang="ja-JP" altLang="en-US" sz="2400">
                <a:solidFill>
                  <a:srgbClr val="FF0000"/>
                </a:solidFill>
                <a:ea typeface="ＭＳ Ｐゴシック" panose="020B0600070205080204" pitchFamily="50" charset="-128"/>
              </a:rPr>
              <a:t>参考</a:t>
            </a:r>
          </a:p>
        </p:txBody>
      </p:sp>
      <p:sp>
        <p:nvSpPr>
          <p:cNvPr id="21508" name="Rectangle 5"/>
          <p:cNvSpPr>
            <a:spLocks noChangeArrowheads="1"/>
          </p:cNvSpPr>
          <p:nvPr/>
        </p:nvSpPr>
        <p:spPr bwMode="auto">
          <a:xfrm>
            <a:off x="7329489" y="6524626"/>
            <a:ext cx="216058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eaLnBrk="1" hangingPunct="1">
              <a:lnSpc>
                <a:spcPct val="100000"/>
              </a:lnSpc>
              <a:spcBef>
                <a:spcPct val="0"/>
              </a:spcBef>
              <a:buFontTx/>
              <a:buNone/>
            </a:pPr>
            <a:endParaRPr lang="ja-JP" altLang="en-US" sz="1200" i="1">
              <a:solidFill>
                <a:schemeClr val="tx2"/>
              </a:solidFill>
              <a:latin typeface="Arial" panose="020B0604020202020204" pitchFamily="34" charset="0"/>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a:defRPr/>
            </a:pPr>
            <a:fld id="{E9011471-9E35-4CFE-B066-7B1E12B00DD7}" type="slidenum">
              <a:rPr lang="ja-JP" altLang="en-US"/>
              <a:pPr>
                <a:defRPr/>
              </a:pPr>
              <a:t>10</a:t>
            </a:fld>
            <a:endParaRPr lang="ja-JP" altLang="en-US" dirty="0"/>
          </a:p>
        </p:txBody>
      </p:sp>
      <p:sp>
        <p:nvSpPr>
          <p:cNvPr id="8" name="フッター プレースホルダー 8"/>
          <p:cNvSpPr>
            <a:spLocks noGrp="1"/>
          </p:cNvSpPr>
          <p:nvPr>
            <p:ph type="ftr" sz="quarter" idx="11"/>
          </p:nvPr>
        </p:nvSpPr>
        <p:spPr>
          <a:xfrm>
            <a:off x="6248400" y="6489701"/>
            <a:ext cx="2895600" cy="365125"/>
          </a:xfrm>
        </p:spPr>
        <p:txBody>
          <a:bodyPr/>
          <a:lstStyle/>
          <a:p>
            <a:pPr algn="r">
              <a:defRPr/>
            </a:pPr>
            <a:r>
              <a:rPr lang="en-US" altLang="ja-JP" dirty="0" smtClean="0">
                <a:solidFill>
                  <a:srgbClr val="FF0000"/>
                </a:solidFill>
              </a:rPr>
              <a:t>JEED</a:t>
            </a:r>
            <a:r>
              <a:rPr lang="ja-JP" altLang="en-US" dirty="0" smtClean="0">
                <a:solidFill>
                  <a:srgbClr val="FF0000"/>
                </a:solidFill>
              </a:rPr>
              <a:t>資料</a:t>
            </a:r>
            <a:endParaRPr lang="ja-JP" altLang="en-US" dirty="0">
              <a:solidFill>
                <a:srgbClr val="FF0000"/>
              </a:solidFill>
            </a:endParaRPr>
          </a:p>
        </p:txBody>
      </p:sp>
    </p:spTree>
    <p:extLst>
      <p:ext uri="{BB962C8B-B14F-4D97-AF65-F5344CB8AC3E}">
        <p14:creationId xmlns:p14="http://schemas.microsoft.com/office/powerpoint/2010/main" val="251194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txBox="1">
            <a:spLocks noChangeArrowheads="1"/>
          </p:cNvSpPr>
          <p:nvPr/>
        </p:nvSpPr>
        <p:spPr bwMode="auto">
          <a:xfrm>
            <a:off x="2254251" y="886806"/>
            <a:ext cx="5662613" cy="51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defTabSz="68580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defTabSz="6858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defTabSz="6858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defTabSz="6858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eaLnBrk="1" hangingPunct="1">
              <a:spcBef>
                <a:spcPct val="0"/>
              </a:spcBef>
              <a:buFontTx/>
              <a:buNone/>
            </a:pPr>
            <a:r>
              <a:rPr lang="ja-JP" altLang="en-US" sz="3200" dirty="0">
                <a:latin typeface="+mn-ea"/>
                <a:ea typeface="+mn-ea"/>
              </a:rPr>
              <a:t>知的障害者の職業的課題</a:t>
            </a:r>
          </a:p>
        </p:txBody>
      </p:sp>
      <p:sp>
        <p:nvSpPr>
          <p:cNvPr id="17" name="Rectangle 4"/>
          <p:cNvSpPr txBox="1">
            <a:spLocks noChangeArrowheads="1"/>
          </p:cNvSpPr>
          <p:nvPr/>
        </p:nvSpPr>
        <p:spPr>
          <a:xfrm>
            <a:off x="488951" y="1490389"/>
            <a:ext cx="7178675" cy="2230437"/>
          </a:xfrm>
          <a:prstGeom prst="rect">
            <a:avLst/>
          </a:prstGeom>
          <a:solidFill>
            <a:schemeClr val="bg1">
              <a:lumMod val="95000"/>
            </a:schemeClr>
          </a:solidFill>
          <a:ln w="38100">
            <a:solidFill>
              <a:srgbClr val="339966"/>
            </a:solidFill>
          </a:ln>
        </p:spPr>
        <p:txBody>
          <a:bodyPr lIns="0" tIns="72000" rIns="0" bIns="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274320" indent="-274320" fontAlgn="auto">
              <a:lnSpc>
                <a:spcPct val="80000"/>
              </a:lnSpc>
              <a:spcAft>
                <a:spcPts val="0"/>
              </a:spcAft>
              <a:buNone/>
              <a:defRPr/>
            </a:pPr>
            <a:r>
              <a:rPr lang="en-US" altLang="ja-JP" sz="2200" dirty="0">
                <a:latin typeface="+mn-ea"/>
              </a:rPr>
              <a:t>【</a:t>
            </a:r>
            <a:r>
              <a:rPr lang="ja-JP" altLang="en-US" sz="2200" dirty="0">
                <a:latin typeface="+mn-ea"/>
              </a:rPr>
              <a:t>職業選択や職務設計の上で留意すべき職業的課題</a:t>
            </a:r>
            <a:r>
              <a:rPr lang="en-US" altLang="ja-JP" sz="2200" dirty="0">
                <a:latin typeface="+mn-ea"/>
              </a:rPr>
              <a:t>】</a:t>
            </a:r>
          </a:p>
          <a:p>
            <a:pPr marL="274320" indent="-274320" fontAlgn="auto">
              <a:lnSpc>
                <a:spcPct val="80000"/>
              </a:lnSpc>
              <a:spcAft>
                <a:spcPts val="0"/>
              </a:spcAft>
              <a:buClr>
                <a:srgbClr val="292929"/>
              </a:buClr>
              <a:buNone/>
              <a:defRPr/>
            </a:pPr>
            <a:r>
              <a:rPr lang="ja-JP" altLang="en-US" sz="2000" dirty="0">
                <a:latin typeface="+mn-ea"/>
              </a:rPr>
              <a:t>  ■具体的なことに比べ、抽象的なことを理解する力は弱い。</a:t>
            </a:r>
          </a:p>
          <a:p>
            <a:pPr marL="274320" indent="-274320" fontAlgn="auto">
              <a:lnSpc>
                <a:spcPct val="80000"/>
              </a:lnSpc>
              <a:spcAft>
                <a:spcPts val="0"/>
              </a:spcAft>
              <a:buClr>
                <a:srgbClr val="292929"/>
              </a:buClr>
              <a:buNone/>
              <a:defRPr/>
            </a:pPr>
            <a:r>
              <a:rPr lang="ja-JP" altLang="en-US" sz="2000" dirty="0">
                <a:latin typeface="+mn-ea"/>
              </a:rPr>
              <a:t>  ■読み書きや言葉の理解、計算の能力に制限がある。</a:t>
            </a:r>
          </a:p>
          <a:p>
            <a:pPr marL="274320" indent="-274320" fontAlgn="auto">
              <a:lnSpc>
                <a:spcPct val="80000"/>
              </a:lnSpc>
              <a:spcAft>
                <a:spcPts val="0"/>
              </a:spcAft>
              <a:buClr>
                <a:srgbClr val="292929"/>
              </a:buClr>
              <a:buNone/>
              <a:defRPr/>
            </a:pPr>
            <a:r>
              <a:rPr lang="ja-JP" altLang="en-US" sz="2000" dirty="0">
                <a:latin typeface="+mn-ea"/>
              </a:rPr>
              <a:t>  ■物事を空間的に整理することが苦手である。</a:t>
            </a:r>
          </a:p>
          <a:p>
            <a:pPr marL="274320" indent="-274320" fontAlgn="auto">
              <a:lnSpc>
                <a:spcPct val="80000"/>
              </a:lnSpc>
              <a:spcAft>
                <a:spcPts val="0"/>
              </a:spcAft>
              <a:buClr>
                <a:srgbClr val="292929"/>
              </a:buClr>
              <a:buNone/>
              <a:defRPr/>
            </a:pPr>
            <a:r>
              <a:rPr lang="ja-JP" altLang="en-US" sz="2000" dirty="0">
                <a:latin typeface="+mn-ea"/>
              </a:rPr>
              <a:t>  ■同じことを場面を変えて応用することが難しい。</a:t>
            </a:r>
          </a:p>
          <a:p>
            <a:pPr marL="274320" indent="-274320" fontAlgn="auto">
              <a:lnSpc>
                <a:spcPct val="80000"/>
              </a:lnSpc>
              <a:spcAft>
                <a:spcPts val="0"/>
              </a:spcAft>
              <a:buClr>
                <a:srgbClr val="292929"/>
              </a:buClr>
              <a:buNone/>
              <a:defRPr/>
            </a:pPr>
            <a:r>
              <a:rPr lang="ja-JP" altLang="en-US" sz="2000" dirty="0">
                <a:latin typeface="+mn-ea"/>
              </a:rPr>
              <a:t>  ■過去の経験や知識を組み立てて推理したり、問題解決法</a:t>
            </a:r>
            <a:r>
              <a:rPr lang="ja-JP" altLang="en-US" sz="2000" dirty="0" smtClean="0">
                <a:latin typeface="+mn-ea"/>
              </a:rPr>
              <a:t>を</a:t>
            </a:r>
            <a:endParaRPr lang="en-US" altLang="ja-JP" sz="2000" dirty="0" smtClean="0">
              <a:latin typeface="+mn-ea"/>
            </a:endParaRPr>
          </a:p>
          <a:p>
            <a:pPr marL="274320" indent="-274320" fontAlgn="auto">
              <a:lnSpc>
                <a:spcPct val="80000"/>
              </a:lnSpc>
              <a:spcAft>
                <a:spcPts val="0"/>
              </a:spcAft>
              <a:buClr>
                <a:srgbClr val="292929"/>
              </a:buClr>
              <a:buNone/>
              <a:defRPr/>
            </a:pPr>
            <a:r>
              <a:rPr lang="ja-JP" altLang="en-US" sz="2000" dirty="0" smtClean="0">
                <a:latin typeface="+mn-ea"/>
              </a:rPr>
              <a:t>     考える</a:t>
            </a:r>
            <a:r>
              <a:rPr lang="ja-JP" altLang="en-US" sz="2000" dirty="0">
                <a:latin typeface="+mn-ea"/>
              </a:rPr>
              <a:t>ことが難しい。</a:t>
            </a:r>
          </a:p>
        </p:txBody>
      </p:sp>
      <p:sp>
        <p:nvSpPr>
          <p:cNvPr id="18" name="Rectangle 5"/>
          <p:cNvSpPr>
            <a:spLocks noChangeArrowheads="1"/>
          </p:cNvSpPr>
          <p:nvPr/>
        </p:nvSpPr>
        <p:spPr bwMode="auto">
          <a:xfrm>
            <a:off x="488951" y="3792263"/>
            <a:ext cx="7178675" cy="2233612"/>
          </a:xfrm>
          <a:prstGeom prst="rect">
            <a:avLst/>
          </a:prstGeom>
          <a:solidFill>
            <a:schemeClr val="bg1">
              <a:lumMod val="95000"/>
            </a:schemeClr>
          </a:solidFill>
          <a:ln w="38100">
            <a:solidFill>
              <a:srgbClr val="FF0000"/>
            </a:solidFill>
            <a:miter lim="800000"/>
            <a:headEnd/>
            <a:tailEnd/>
          </a:ln>
        </p:spPr>
        <p:txBody>
          <a:bodyPr lIns="0" tIns="72000" rIns="0" bIns="0"/>
          <a:lstStyle>
            <a:lvl1pPr marL="342900" indent="-342900"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fontAlgn="auto" hangingPunct="1">
              <a:lnSpc>
                <a:spcPct val="80000"/>
              </a:lnSpc>
              <a:spcAft>
                <a:spcPts val="0"/>
              </a:spcAft>
              <a:buClr>
                <a:schemeClr val="tx1"/>
              </a:buClr>
              <a:buSzPct val="70000"/>
              <a:buNone/>
              <a:defRPr/>
            </a:pPr>
            <a:r>
              <a:rPr lang="en-US" altLang="ja-JP" sz="2400" dirty="0">
                <a:latin typeface="+mn-ea"/>
                <a:ea typeface="+mn-ea"/>
              </a:rPr>
              <a:t>【</a:t>
            </a:r>
            <a:r>
              <a:rPr lang="ja-JP" altLang="en-US" sz="2400" dirty="0">
                <a:latin typeface="+mn-ea"/>
                <a:ea typeface="+mn-ea"/>
              </a:rPr>
              <a:t>職場適応や作業適応上、留意すべき職業的課題</a:t>
            </a:r>
            <a:r>
              <a:rPr lang="en-US" altLang="ja-JP" sz="2400" dirty="0">
                <a:latin typeface="+mn-ea"/>
                <a:ea typeface="+mn-ea"/>
              </a:rPr>
              <a:t>】</a:t>
            </a:r>
          </a:p>
          <a:p>
            <a:pPr eaLnBrk="1" fontAlgn="auto" hangingPunct="1">
              <a:lnSpc>
                <a:spcPct val="80000"/>
              </a:lnSpc>
              <a:spcAft>
                <a:spcPts val="0"/>
              </a:spcAft>
              <a:buClr>
                <a:schemeClr val="tx1"/>
              </a:buClr>
              <a:buSzPct val="70000"/>
              <a:buNone/>
              <a:defRPr/>
            </a:pPr>
            <a:r>
              <a:rPr lang="ja-JP" altLang="en-US" sz="1900" dirty="0">
                <a:latin typeface="+mn-ea"/>
                <a:ea typeface="+mn-ea"/>
              </a:rPr>
              <a:t>　■ 作業手順を覚えたり、課題の処理に時間がかかる。</a:t>
            </a:r>
          </a:p>
          <a:p>
            <a:pPr eaLnBrk="1" fontAlgn="auto" hangingPunct="1">
              <a:lnSpc>
                <a:spcPct val="80000"/>
              </a:lnSpc>
              <a:spcAft>
                <a:spcPts val="0"/>
              </a:spcAft>
              <a:buClr>
                <a:schemeClr val="tx1"/>
              </a:buClr>
              <a:buSzPct val="70000"/>
              <a:buNone/>
              <a:defRPr/>
            </a:pPr>
            <a:r>
              <a:rPr lang="ja-JP" altLang="en-US" sz="1900" dirty="0">
                <a:latin typeface="+mn-ea"/>
                <a:ea typeface="+mn-ea"/>
              </a:rPr>
              <a:t>　■ 一度に複数の指示を出されると指示が抜ける。</a:t>
            </a:r>
          </a:p>
          <a:p>
            <a:pPr eaLnBrk="1" fontAlgn="auto" hangingPunct="1">
              <a:lnSpc>
                <a:spcPct val="80000"/>
              </a:lnSpc>
              <a:spcAft>
                <a:spcPts val="0"/>
              </a:spcAft>
              <a:buClr>
                <a:schemeClr val="tx1"/>
              </a:buClr>
              <a:buSzPct val="70000"/>
              <a:buNone/>
              <a:defRPr/>
            </a:pPr>
            <a:r>
              <a:rPr lang="ja-JP" altLang="en-US" sz="1900" dirty="0">
                <a:latin typeface="+mn-ea"/>
                <a:ea typeface="+mn-ea"/>
              </a:rPr>
              <a:t>　■ 段取りや手順を考えたり、工夫することが難しい。</a:t>
            </a:r>
          </a:p>
          <a:p>
            <a:pPr eaLnBrk="1" fontAlgn="auto" hangingPunct="1">
              <a:lnSpc>
                <a:spcPct val="80000"/>
              </a:lnSpc>
              <a:spcAft>
                <a:spcPts val="0"/>
              </a:spcAft>
              <a:buClr>
                <a:schemeClr val="tx1"/>
              </a:buClr>
              <a:buSzPct val="70000"/>
              <a:buNone/>
              <a:defRPr/>
            </a:pPr>
            <a:r>
              <a:rPr lang="ja-JP" altLang="en-US" sz="1900" dirty="0">
                <a:latin typeface="+mn-ea"/>
                <a:ea typeface="+mn-ea"/>
              </a:rPr>
              <a:t>　■ 同じ失敗を繰り返すことがある。</a:t>
            </a:r>
          </a:p>
          <a:p>
            <a:pPr eaLnBrk="1" fontAlgn="auto" hangingPunct="1">
              <a:lnSpc>
                <a:spcPct val="80000"/>
              </a:lnSpc>
              <a:spcAft>
                <a:spcPts val="0"/>
              </a:spcAft>
              <a:buClr>
                <a:schemeClr val="tx1"/>
              </a:buClr>
              <a:buSzPct val="70000"/>
              <a:buNone/>
              <a:defRPr/>
            </a:pPr>
            <a:r>
              <a:rPr lang="ja-JP" altLang="en-US" sz="1900" dirty="0">
                <a:latin typeface="+mn-ea"/>
                <a:ea typeface="+mn-ea"/>
              </a:rPr>
              <a:t>　■ 周りの状況に気付かず、周囲に配慮することが難しい</a:t>
            </a:r>
            <a:r>
              <a:rPr lang="ja-JP" altLang="en-US" sz="1900" dirty="0" smtClean="0">
                <a:latin typeface="+mn-ea"/>
                <a:ea typeface="+mn-ea"/>
              </a:rPr>
              <a:t>、</a:t>
            </a:r>
            <a:endParaRPr lang="en-US" altLang="ja-JP" sz="1900" dirty="0" smtClean="0">
              <a:latin typeface="+mn-ea"/>
              <a:ea typeface="+mn-ea"/>
            </a:endParaRPr>
          </a:p>
          <a:p>
            <a:pPr eaLnBrk="1" fontAlgn="auto" hangingPunct="1">
              <a:lnSpc>
                <a:spcPct val="80000"/>
              </a:lnSpc>
              <a:spcAft>
                <a:spcPts val="0"/>
              </a:spcAft>
              <a:buClr>
                <a:schemeClr val="tx1"/>
              </a:buClr>
              <a:buSzPct val="70000"/>
              <a:buNone/>
              <a:defRPr/>
            </a:pPr>
            <a:r>
              <a:rPr lang="ja-JP" altLang="en-US" sz="1900" dirty="0">
                <a:latin typeface="+mn-ea"/>
                <a:ea typeface="+mn-ea"/>
              </a:rPr>
              <a:t>　</a:t>
            </a:r>
            <a:r>
              <a:rPr lang="ja-JP" altLang="en-US" sz="1900" dirty="0" smtClean="0">
                <a:latin typeface="+mn-ea"/>
                <a:ea typeface="+mn-ea"/>
              </a:rPr>
              <a:t>　　あるいは</a:t>
            </a:r>
            <a:r>
              <a:rPr lang="ja-JP" altLang="en-US" sz="1900" dirty="0">
                <a:latin typeface="+mn-ea"/>
                <a:ea typeface="+mn-ea"/>
              </a:rPr>
              <a:t>、その幅の広さに制限がある。</a:t>
            </a:r>
          </a:p>
        </p:txBody>
      </p:sp>
      <p:sp>
        <p:nvSpPr>
          <p:cNvPr id="31750" name="AutoShape 6"/>
          <p:cNvSpPr>
            <a:spLocks noChangeArrowheads="1"/>
          </p:cNvSpPr>
          <p:nvPr/>
        </p:nvSpPr>
        <p:spPr bwMode="auto">
          <a:xfrm>
            <a:off x="8953501" y="1363389"/>
            <a:ext cx="428625" cy="4681537"/>
          </a:xfrm>
          <a:prstGeom prst="flowChartAlternateProcess">
            <a:avLst/>
          </a:prstGeom>
          <a:solidFill>
            <a:srgbClr val="CCFFFF"/>
          </a:solidFill>
          <a:ln w="9525">
            <a:solidFill>
              <a:schemeClr val="tx1"/>
            </a:solidFill>
            <a:miter lim="800000"/>
            <a:headEnd/>
            <a:tailEnd/>
          </a:ln>
        </p:spPr>
        <p:txBody>
          <a:bodyPr vert="eaVert" anchor="ct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algn="ctr" eaLnBrk="1" hangingPunct="1">
              <a:lnSpc>
                <a:spcPct val="100000"/>
              </a:lnSpc>
              <a:spcBef>
                <a:spcPct val="0"/>
              </a:spcBef>
              <a:buFontTx/>
              <a:buNone/>
            </a:pPr>
            <a:r>
              <a:rPr lang="ja-JP" altLang="en-US" sz="2000">
                <a:solidFill>
                  <a:srgbClr val="0000FF"/>
                </a:solidFill>
                <a:latin typeface="+mn-ea"/>
                <a:ea typeface="+mn-ea"/>
              </a:rPr>
              <a:t>職業的課題の解消・軽減</a:t>
            </a:r>
          </a:p>
        </p:txBody>
      </p:sp>
      <p:sp>
        <p:nvSpPr>
          <p:cNvPr id="31751" name="AutoShape 9"/>
          <p:cNvSpPr>
            <a:spLocks noChangeArrowheads="1"/>
          </p:cNvSpPr>
          <p:nvPr/>
        </p:nvSpPr>
        <p:spPr bwMode="auto">
          <a:xfrm>
            <a:off x="7739064" y="1506263"/>
            <a:ext cx="1150937" cy="2012950"/>
          </a:xfrm>
          <a:prstGeom prst="downArrow">
            <a:avLst>
              <a:gd name="adj1" fmla="val 80639"/>
              <a:gd name="adj2" fmla="val 22761"/>
            </a:avLst>
          </a:prstGeom>
          <a:solidFill>
            <a:srgbClr val="FFFF99"/>
          </a:solidFill>
          <a:ln w="25400">
            <a:solidFill>
              <a:srgbClr val="008000"/>
            </a:solidFill>
            <a:miter lim="800000"/>
            <a:headEnd/>
            <a:tailEnd/>
          </a:ln>
        </p:spPr>
        <p:txBody>
          <a:bodyPr vert="eaVert" lIns="0" tIns="36000" rIns="0" bIns="36000" anchor="ct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eaLnBrk="1" hangingPunct="1">
              <a:lnSpc>
                <a:spcPct val="100000"/>
              </a:lnSpc>
              <a:spcBef>
                <a:spcPct val="0"/>
              </a:spcBef>
              <a:buFontTx/>
              <a:buNone/>
            </a:pPr>
            <a:r>
              <a:rPr lang="ja-JP" altLang="en-US" sz="1700">
                <a:solidFill>
                  <a:srgbClr val="000099"/>
                </a:solidFill>
                <a:latin typeface="+mn-ea"/>
                <a:ea typeface="+mn-ea"/>
              </a:rPr>
              <a:t>アセスメントに</a:t>
            </a:r>
            <a:endParaRPr lang="en-US" altLang="ja-JP" sz="1700">
              <a:solidFill>
                <a:srgbClr val="000099"/>
              </a:solidFill>
              <a:latin typeface="+mn-ea"/>
              <a:ea typeface="+mn-ea"/>
            </a:endParaRPr>
          </a:p>
          <a:p>
            <a:pPr eaLnBrk="1" hangingPunct="1">
              <a:lnSpc>
                <a:spcPct val="100000"/>
              </a:lnSpc>
              <a:spcBef>
                <a:spcPct val="0"/>
              </a:spcBef>
              <a:buFontTx/>
              <a:buNone/>
            </a:pPr>
            <a:r>
              <a:rPr lang="ja-JP" altLang="en-US" sz="1700">
                <a:solidFill>
                  <a:srgbClr val="000099"/>
                </a:solidFill>
                <a:latin typeface="+mn-ea"/>
                <a:ea typeface="+mn-ea"/>
              </a:rPr>
              <a:t>基づく適切な職業選択、職務設計</a:t>
            </a:r>
          </a:p>
        </p:txBody>
      </p:sp>
      <p:sp>
        <p:nvSpPr>
          <p:cNvPr id="31752" name="AutoShape 10"/>
          <p:cNvSpPr>
            <a:spLocks noChangeArrowheads="1"/>
          </p:cNvSpPr>
          <p:nvPr/>
        </p:nvSpPr>
        <p:spPr bwMode="auto">
          <a:xfrm>
            <a:off x="7739064" y="4090713"/>
            <a:ext cx="1152525" cy="1905000"/>
          </a:xfrm>
          <a:prstGeom prst="upArrow">
            <a:avLst>
              <a:gd name="adj1" fmla="val 82843"/>
              <a:gd name="adj2" fmla="val 18343"/>
            </a:avLst>
          </a:prstGeom>
          <a:solidFill>
            <a:srgbClr val="FFFF99"/>
          </a:solidFill>
          <a:ln w="25400">
            <a:solidFill>
              <a:srgbClr val="FF0000"/>
            </a:solidFill>
            <a:miter lim="800000"/>
            <a:headEnd/>
            <a:tailEnd/>
          </a:ln>
        </p:spPr>
        <p:txBody>
          <a:bodyPr vert="eaVert" lIns="0" tIns="36000" rIns="0" bIns="36000" anchor="ct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eaLnBrk="1" hangingPunct="1">
              <a:lnSpc>
                <a:spcPct val="100000"/>
              </a:lnSpc>
              <a:spcBef>
                <a:spcPct val="0"/>
              </a:spcBef>
              <a:buFontTx/>
              <a:buNone/>
            </a:pPr>
            <a:r>
              <a:rPr lang="ja-JP" altLang="en-US" sz="1700">
                <a:solidFill>
                  <a:srgbClr val="000099"/>
                </a:solidFill>
                <a:latin typeface="+mn-ea"/>
                <a:ea typeface="+mn-ea"/>
              </a:rPr>
              <a:t>職場環境内での指導・支援上の配慮</a:t>
            </a:r>
          </a:p>
        </p:txBody>
      </p:sp>
      <p:sp>
        <p:nvSpPr>
          <p:cNvPr id="31754" name="AutoShape 7"/>
          <p:cNvSpPr>
            <a:spLocks noChangeArrowheads="1"/>
          </p:cNvSpPr>
          <p:nvPr/>
        </p:nvSpPr>
        <p:spPr bwMode="auto">
          <a:xfrm rot="-5400000">
            <a:off x="8077201" y="3513210"/>
            <a:ext cx="574675" cy="586680"/>
          </a:xfrm>
          <a:prstGeom prst="downArrow">
            <a:avLst>
              <a:gd name="adj1" fmla="val 50000"/>
              <a:gd name="adj2" fmla="val 44609"/>
            </a:avLst>
          </a:prstGeom>
          <a:gradFill rotWithShape="1">
            <a:gsLst>
              <a:gs pos="0">
                <a:srgbClr val="FFCCFF"/>
              </a:gs>
              <a:gs pos="100000">
                <a:srgbClr val="CCFFFF"/>
              </a:gs>
            </a:gsLst>
            <a:lin ang="5400000" scaled="1"/>
          </a:gradFill>
          <a:ln w="12700">
            <a:solidFill>
              <a:schemeClr val="tx2"/>
            </a:solidFill>
            <a:miter lim="800000"/>
            <a:headEnd/>
            <a:tailEnd/>
          </a:ln>
        </p:spPr>
        <p:txBody>
          <a:bodyPr anchor="ctr">
            <a:spAutoFit/>
          </a:bodyP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algn="ctr" eaLnBrk="1" hangingPunct="1">
              <a:lnSpc>
                <a:spcPct val="100000"/>
              </a:lnSpc>
              <a:spcBef>
                <a:spcPct val="0"/>
              </a:spcBef>
              <a:buFontTx/>
              <a:buNone/>
            </a:pPr>
            <a:endParaRPr lang="ja-JP" altLang="en-US" sz="2400">
              <a:solidFill>
                <a:srgbClr val="000099"/>
              </a:solidFill>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a:defRPr/>
            </a:pPr>
            <a:fld id="{BC682711-F2C5-4789-8AAD-B69B250A0A2D}" type="slidenum">
              <a:rPr lang="ja-JP" altLang="en-US"/>
              <a:pPr>
                <a:defRPr/>
              </a:pPr>
              <a:t>11</a:t>
            </a:fld>
            <a:endParaRPr lang="ja-JP" altLang="en-US"/>
          </a:p>
        </p:txBody>
      </p:sp>
      <p:sp>
        <p:nvSpPr>
          <p:cNvPr id="12" name="フッター プレースホルダー 8"/>
          <p:cNvSpPr>
            <a:spLocks noGrp="1"/>
          </p:cNvSpPr>
          <p:nvPr>
            <p:ph type="ftr" sz="quarter" idx="11"/>
          </p:nvPr>
        </p:nvSpPr>
        <p:spPr>
          <a:xfrm>
            <a:off x="6248400" y="6489701"/>
            <a:ext cx="2895600" cy="365125"/>
          </a:xfrm>
        </p:spPr>
        <p:txBody>
          <a:bodyPr/>
          <a:lstStyle/>
          <a:p>
            <a:pPr algn="r">
              <a:defRPr/>
            </a:pPr>
            <a:r>
              <a:rPr lang="en-US" altLang="ja-JP" dirty="0" smtClean="0">
                <a:solidFill>
                  <a:srgbClr val="FF0000"/>
                </a:solidFill>
              </a:rPr>
              <a:t>JEED</a:t>
            </a:r>
            <a:r>
              <a:rPr lang="ja-JP" altLang="en-US" dirty="0" smtClean="0">
                <a:solidFill>
                  <a:srgbClr val="FF0000"/>
                </a:solidFill>
              </a:rPr>
              <a:t>資料を一部改変</a:t>
            </a:r>
            <a:endParaRPr lang="ja-JP" altLang="en-US" dirty="0">
              <a:solidFill>
                <a:srgbClr val="FF0000"/>
              </a:solidFill>
            </a:endParaRPr>
          </a:p>
        </p:txBody>
      </p:sp>
      <p:sp>
        <p:nvSpPr>
          <p:cNvPr id="13"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知的障害について②</a:t>
            </a:r>
            <a:endParaRPr lang="ja-JP" altLang="en-US" sz="3200" dirty="0">
              <a:latin typeface="+mn-ea"/>
              <a:ea typeface="+mn-ea"/>
            </a:endParaRPr>
          </a:p>
        </p:txBody>
      </p:sp>
      <p:sp>
        <p:nvSpPr>
          <p:cNvPr id="14" name="正方形/長方形 13"/>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317450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5099" y="966159"/>
            <a:ext cx="9730900" cy="4485736"/>
          </a:xfrm>
        </p:spPr>
        <p:txBody>
          <a:bodyPr/>
          <a:lstStyle/>
          <a:p>
            <a:pPr marL="0" indent="0">
              <a:buNone/>
            </a:pPr>
            <a:endParaRPr lang="en-US" altLang="ja-JP" sz="1200" dirty="0"/>
          </a:p>
          <a:p>
            <a:pPr marL="0" indent="0">
              <a:buNone/>
            </a:pPr>
            <a:r>
              <a:rPr kumimoji="1" lang="ja-JP" altLang="en-US" dirty="0" smtClean="0"/>
              <a:t>　配慮のポイント：作業工程の単純化・単純作業の抽出</a:t>
            </a:r>
            <a:endParaRPr kumimoji="1" lang="en-US" altLang="ja-JP" dirty="0" smtClean="0"/>
          </a:p>
          <a:p>
            <a:pPr marL="0" indent="0">
              <a:buNone/>
            </a:pPr>
            <a:r>
              <a:rPr kumimoji="1" lang="ja-JP" altLang="en-US" dirty="0" smtClean="0"/>
              <a:t>　　　　　　　　　　　平易かつ具体的な表現</a:t>
            </a:r>
            <a:endParaRPr kumimoji="1" lang="en-US" altLang="ja-JP" dirty="0" smtClean="0"/>
          </a:p>
          <a:p>
            <a:pPr marL="0" indent="0">
              <a:buNone/>
            </a:pPr>
            <a:r>
              <a:rPr kumimoji="1" lang="ja-JP" altLang="en-US" dirty="0" smtClean="0"/>
              <a:t>　　　　　　　　　　　生活を支援する人との連携</a:t>
            </a:r>
            <a:endParaRPr kumimoji="1" lang="en-US" altLang="ja-JP" dirty="0" smtClean="0"/>
          </a:p>
          <a:p>
            <a:pPr marL="0" indent="0">
              <a:buNone/>
            </a:pPr>
            <a:endParaRPr lang="en-US" altLang="ja-JP" sz="1100" dirty="0"/>
          </a:p>
          <a:p>
            <a:pPr marL="0" indent="0">
              <a:buNone/>
            </a:pPr>
            <a:r>
              <a:rPr kumimoji="1" lang="ja-JP" altLang="en-US" dirty="0" smtClean="0"/>
              <a:t>　具体的な支援：指導担当者の設定</a:t>
            </a:r>
            <a:endParaRPr kumimoji="1" lang="en-US" altLang="ja-JP" dirty="0" smtClean="0"/>
          </a:p>
          <a:p>
            <a:pPr marL="0" indent="0">
              <a:buNone/>
            </a:pPr>
            <a:r>
              <a:rPr kumimoji="1" lang="ja-JP" altLang="en-US" dirty="0" smtClean="0"/>
              <a:t>　　　　　　　　　　　写真や図入りの作業手順書の作成</a:t>
            </a:r>
            <a:endParaRPr kumimoji="1" lang="en-US" altLang="ja-JP" dirty="0" smtClean="0"/>
          </a:p>
          <a:p>
            <a:pPr marL="0" indent="0">
              <a:buNone/>
            </a:pPr>
            <a:r>
              <a:rPr kumimoji="1" lang="ja-JP" altLang="en-US" dirty="0" smtClean="0"/>
              <a:t>　　　　　　　　　　　チェックリストの作成と活用</a:t>
            </a:r>
            <a:endParaRPr kumimoji="1" lang="en-US" altLang="ja-JP" dirty="0" smtClean="0"/>
          </a:p>
          <a:p>
            <a:pPr marL="0" indent="0" algn="r">
              <a:buNone/>
            </a:pPr>
            <a:r>
              <a:rPr kumimoji="1" lang="ja-JP" altLang="en-US" dirty="0" smtClean="0"/>
              <a:t>等</a:t>
            </a:r>
            <a:endParaRPr kumimoji="1" lang="en-US" altLang="ja-JP" dirty="0" smtClean="0"/>
          </a:p>
        </p:txBody>
      </p:sp>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12</a:t>
            </a:fld>
            <a:endParaRPr lang="ja-JP" altLang="en-US"/>
          </a:p>
        </p:txBody>
      </p:sp>
      <p:sp>
        <p:nvSpPr>
          <p:cNvPr id="5"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知的障害について③</a:t>
            </a:r>
            <a:endParaRPr lang="ja-JP" altLang="en-US" sz="3200" dirty="0">
              <a:latin typeface="+mn-ea"/>
              <a:ea typeface="+mn-ea"/>
            </a:endParaRPr>
          </a:p>
        </p:txBody>
      </p:sp>
      <p:sp>
        <p:nvSpPr>
          <p:cNvPr id="7" name="正方形/長方形 6"/>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1112132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6876" y="1235562"/>
            <a:ext cx="7631113" cy="685800"/>
          </a:xfrm>
        </p:spPr>
        <p:txBody>
          <a:bodyPr/>
          <a:lstStyle/>
          <a:p>
            <a:pPr eaLnBrk="1" hangingPunct="1"/>
            <a:r>
              <a:rPr lang="ja-JP" altLang="en-US" sz="3600" dirty="0">
                <a:solidFill>
                  <a:srgbClr val="000099"/>
                </a:solidFill>
                <a:latin typeface="HG丸ｺﾞｼｯｸM-PRO" panose="020F0600000000000000" pitchFamily="50" charset="-128"/>
                <a:cs typeface="メイリオ" panose="020B0604030504040204" pitchFamily="50" charset="-128"/>
              </a:rPr>
              <a:t>「精神障害」の法律上の定義</a:t>
            </a:r>
          </a:p>
        </p:txBody>
      </p:sp>
      <p:sp>
        <p:nvSpPr>
          <p:cNvPr id="29699" name="コンテンツ プレースホルダ 4">
            <a:extLst/>
          </p:cNvPr>
          <p:cNvSpPr>
            <a:spLocks noGrp="1" noChangeArrowheads="1"/>
          </p:cNvSpPr>
          <p:nvPr>
            <p:ph idx="1"/>
          </p:nvPr>
        </p:nvSpPr>
        <p:spPr>
          <a:xfrm>
            <a:off x="876300" y="2149962"/>
            <a:ext cx="8229600" cy="762000"/>
          </a:xfrm>
        </p:spPr>
        <p:txBody>
          <a:bodyPr rtlCol="0">
            <a:normAutofit fontScale="77500" lnSpcReduction="20000"/>
          </a:bodyPr>
          <a:lstStyle/>
          <a:p>
            <a:pPr marL="273050" indent="-273050" eaLnBrk="1" fontAlgn="auto" hangingPunct="1">
              <a:spcBef>
                <a:spcPct val="0"/>
              </a:spcBef>
              <a:buNone/>
              <a:defRPr/>
            </a:pPr>
            <a:r>
              <a:rPr lang="ja-JP" altLang="en-US" b="1" dirty="0">
                <a:solidFill>
                  <a:srgbClr val="000000"/>
                </a:solidFill>
                <a:latin typeface="+mn-ea"/>
              </a:rPr>
              <a:t>　　障害者雇用促進のための各種助成金制度の対象となる</a:t>
            </a:r>
          </a:p>
          <a:p>
            <a:pPr marL="273050" indent="-273050" eaLnBrk="1" fontAlgn="auto" hangingPunct="1">
              <a:spcBef>
                <a:spcPct val="0"/>
              </a:spcBef>
              <a:buNone/>
              <a:defRPr/>
            </a:pPr>
            <a:r>
              <a:rPr lang="ja-JP" altLang="en-US" b="1" dirty="0">
                <a:solidFill>
                  <a:srgbClr val="000000"/>
                </a:solidFill>
                <a:latin typeface="+mn-ea"/>
              </a:rPr>
              <a:t>　　精神障害者の範囲</a:t>
            </a:r>
          </a:p>
          <a:p>
            <a:pPr marL="273050" indent="-273050" eaLnBrk="1" fontAlgn="auto" hangingPunct="1">
              <a:spcBef>
                <a:spcPct val="0"/>
              </a:spcBef>
              <a:buNone/>
              <a:defRPr/>
            </a:pPr>
            <a:endParaRPr lang="en-US" altLang="ja-JP" b="1" dirty="0">
              <a:solidFill>
                <a:srgbClr val="000000"/>
              </a:solidFill>
              <a:latin typeface="+mn-ea"/>
            </a:endParaRPr>
          </a:p>
        </p:txBody>
      </p:sp>
      <p:sp>
        <p:nvSpPr>
          <p:cNvPr id="9" name="Rectangle 13">
            <a:extLst/>
          </p:cNvPr>
          <p:cNvSpPr>
            <a:spLocks noChangeArrowheads="1"/>
          </p:cNvSpPr>
          <p:nvPr/>
        </p:nvSpPr>
        <p:spPr bwMode="auto">
          <a:xfrm>
            <a:off x="631826" y="3817938"/>
            <a:ext cx="8785225" cy="400110"/>
          </a:xfrm>
          <a:prstGeom prst="rect">
            <a:avLst/>
          </a:prstGeom>
          <a:noFill/>
          <a:ln>
            <a:noFill/>
          </a:ln>
          <a:effectLst/>
          <a:extLst>
            <a:ext uri="{909E8E84-426E-40DD-AFC4-6F175D3DCCD1}">
              <a14:hiddenFill xmlns:a14="http://schemas.microsoft.com/office/drawing/2010/main">
                <a:gradFill rotWithShape="0">
                  <a:gsLst>
                    <a:gs pos="0">
                      <a:srgbClr val="00CCFF"/>
                    </a:gs>
                    <a:gs pos="50000">
                      <a:srgbClr val="00CCFF">
                        <a:gamma/>
                        <a:shade val="46275"/>
                        <a:invGamma/>
                      </a:srgbClr>
                    </a:gs>
                    <a:gs pos="100000">
                      <a:srgbClr val="00CCFF"/>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fontAlgn="auto">
              <a:spcBef>
                <a:spcPts val="0"/>
              </a:spcBef>
              <a:spcAft>
                <a:spcPts val="0"/>
              </a:spcAft>
              <a:defRPr/>
            </a:pPr>
            <a:r>
              <a:rPr lang="ja-JP" altLang="en-US" dirty="0">
                <a:solidFill>
                  <a:prstClr val="black"/>
                </a:solidFill>
                <a:effectLst>
                  <a:outerShdw blurRad="38100" dist="38100" dir="2700000" algn="tl">
                    <a:srgbClr val="C0C0C0"/>
                  </a:outerShdw>
                </a:effectLst>
                <a:latin typeface="ＭＳ Ｐゴシック" pitchFamily="50" charset="-128"/>
              </a:rPr>
              <a:t>　</a:t>
            </a:r>
            <a:endParaRPr lang="ja-JP" altLang="en-US" sz="2000" dirty="0">
              <a:solidFill>
                <a:prstClr val="black"/>
              </a:solidFill>
              <a:latin typeface="ＭＳ Ｐゴシック" pitchFamily="50" charset="-128"/>
            </a:endParaRPr>
          </a:p>
        </p:txBody>
      </p:sp>
      <p:sp>
        <p:nvSpPr>
          <p:cNvPr id="16389" name="Rectangle 7"/>
          <p:cNvSpPr>
            <a:spLocks noChangeArrowheads="1"/>
          </p:cNvSpPr>
          <p:nvPr/>
        </p:nvSpPr>
        <p:spPr bwMode="auto">
          <a:xfrm>
            <a:off x="609600" y="2911962"/>
            <a:ext cx="8807450" cy="1760538"/>
          </a:xfrm>
          <a:prstGeom prst="rect">
            <a:avLst/>
          </a:prstGeom>
          <a:solidFill>
            <a:srgbClr val="CCFFFF">
              <a:alpha val="4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eaLnBrk="1" hangingPunct="1">
              <a:lnSpc>
                <a:spcPct val="100000"/>
              </a:lnSpc>
              <a:spcBef>
                <a:spcPct val="0"/>
              </a:spcBef>
              <a:buFontTx/>
              <a:buNone/>
            </a:pPr>
            <a:r>
              <a:rPr lang="ja-JP" altLang="en-US" sz="2400" dirty="0">
                <a:latin typeface="+mn-ea"/>
                <a:ea typeface="+mn-ea"/>
              </a:rPr>
              <a:t>・　精神障害者保健福祉手帳の交付を受けている人</a:t>
            </a:r>
          </a:p>
          <a:p>
            <a:pPr eaLnBrk="1" hangingPunct="1">
              <a:lnSpc>
                <a:spcPct val="100000"/>
              </a:lnSpc>
              <a:spcBef>
                <a:spcPct val="0"/>
              </a:spcBef>
              <a:buFontTx/>
              <a:buNone/>
            </a:pPr>
            <a:r>
              <a:rPr lang="ja-JP" altLang="en-US" sz="2400" dirty="0">
                <a:latin typeface="+mn-ea"/>
                <a:ea typeface="+mn-ea"/>
              </a:rPr>
              <a:t>・　統合失調症、そううつ病、てんかんにかかっている</a:t>
            </a:r>
            <a:endParaRPr lang="en-US" altLang="ja-JP" sz="2400" dirty="0">
              <a:latin typeface="+mn-ea"/>
              <a:ea typeface="+mn-ea"/>
            </a:endParaRPr>
          </a:p>
          <a:p>
            <a:pPr eaLnBrk="1" hangingPunct="1">
              <a:lnSpc>
                <a:spcPct val="100000"/>
              </a:lnSpc>
              <a:spcBef>
                <a:spcPct val="0"/>
              </a:spcBef>
              <a:buFontTx/>
              <a:buNone/>
            </a:pPr>
            <a:r>
              <a:rPr lang="ja-JP" altLang="en-US" sz="2400" dirty="0">
                <a:latin typeface="+mn-ea"/>
                <a:ea typeface="+mn-ea"/>
              </a:rPr>
              <a:t>　　人で、</a:t>
            </a:r>
            <a:r>
              <a:rPr lang="ja-JP" altLang="en-US" sz="2400" u="sng" dirty="0">
                <a:latin typeface="+mn-ea"/>
                <a:ea typeface="+mn-ea"/>
              </a:rPr>
              <a:t>症状が安定し、就労が可能な状態にある人</a:t>
            </a:r>
          </a:p>
          <a:p>
            <a:pPr eaLnBrk="1" hangingPunct="1">
              <a:lnSpc>
                <a:spcPct val="100000"/>
              </a:lnSpc>
              <a:spcBef>
                <a:spcPct val="0"/>
              </a:spcBef>
              <a:buFont typeface="Wingdings" panose="05000000000000000000" pitchFamily="2" charset="2"/>
              <a:buNone/>
            </a:pPr>
            <a:r>
              <a:rPr kumimoji="0" lang="ja-JP" altLang="en-US" sz="2000" dirty="0">
                <a:solidFill>
                  <a:srgbClr val="000000"/>
                </a:solidFill>
                <a:latin typeface="+mn-ea"/>
                <a:ea typeface="+mn-ea"/>
              </a:rPr>
              <a:t>　　（</a:t>
            </a:r>
            <a:r>
              <a:rPr kumimoji="0" lang="en-US" altLang="ja-JP" sz="2000" dirty="0">
                <a:solidFill>
                  <a:srgbClr val="000000"/>
                </a:solidFill>
                <a:latin typeface="+mn-ea"/>
                <a:ea typeface="+mn-ea"/>
              </a:rPr>
              <a:t>『</a:t>
            </a:r>
            <a:r>
              <a:rPr kumimoji="0" lang="ja-JP" altLang="en-US" sz="2000" dirty="0">
                <a:solidFill>
                  <a:srgbClr val="000000"/>
                </a:solidFill>
                <a:latin typeface="+mn-ea"/>
                <a:ea typeface="+mn-ea"/>
              </a:rPr>
              <a:t>障害者の雇用の促進等に関する法律施行規則（厚生労働令）</a:t>
            </a:r>
            <a:r>
              <a:rPr kumimoji="0" lang="en-US" altLang="ja-JP" sz="2000" dirty="0">
                <a:solidFill>
                  <a:srgbClr val="000000"/>
                </a:solidFill>
                <a:latin typeface="+mn-ea"/>
                <a:ea typeface="+mn-ea"/>
              </a:rPr>
              <a:t>』</a:t>
            </a:r>
            <a:r>
              <a:rPr kumimoji="0" lang="ja-JP" altLang="en-US" sz="2000" dirty="0">
                <a:solidFill>
                  <a:srgbClr val="000000"/>
                </a:solidFill>
                <a:latin typeface="+mn-ea"/>
                <a:ea typeface="+mn-ea"/>
              </a:rPr>
              <a:t>）</a:t>
            </a:r>
            <a:endParaRPr lang="ja-JP" altLang="en-US" sz="2000" dirty="0">
              <a:latin typeface="+mn-ea"/>
              <a:ea typeface="+mn-ea"/>
            </a:endParaRPr>
          </a:p>
        </p:txBody>
      </p:sp>
      <p:sp>
        <p:nvSpPr>
          <p:cNvPr id="16390" name="コンテンツ プレースホルダ 4"/>
          <p:cNvSpPr>
            <a:spLocks/>
          </p:cNvSpPr>
          <p:nvPr/>
        </p:nvSpPr>
        <p:spPr bwMode="auto">
          <a:xfrm>
            <a:off x="904875" y="5096362"/>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eaLnBrk="1" hangingPunct="1">
              <a:lnSpc>
                <a:spcPct val="100000"/>
              </a:lnSpc>
              <a:spcBef>
                <a:spcPct val="0"/>
              </a:spcBef>
              <a:buFont typeface="Wingdings" panose="05000000000000000000" pitchFamily="2" charset="2"/>
              <a:buNone/>
            </a:pPr>
            <a:r>
              <a:rPr kumimoji="0" lang="ja-JP" altLang="en-US" sz="2400" b="1">
                <a:solidFill>
                  <a:srgbClr val="000000"/>
                </a:solidFill>
                <a:latin typeface="+mn-ea"/>
                <a:ea typeface="+mn-ea"/>
              </a:rPr>
              <a:t>　　雇用率の算定対象　</a:t>
            </a:r>
            <a:endParaRPr kumimoji="0" lang="en-US" altLang="ja-JP" sz="2400" b="1">
              <a:solidFill>
                <a:srgbClr val="000000"/>
              </a:solidFill>
              <a:latin typeface="+mn-ea"/>
              <a:ea typeface="+mn-ea"/>
            </a:endParaRPr>
          </a:p>
        </p:txBody>
      </p:sp>
      <p:sp>
        <p:nvSpPr>
          <p:cNvPr id="16391" name="Rectangle 14"/>
          <p:cNvSpPr>
            <a:spLocks noChangeArrowheads="1"/>
          </p:cNvSpPr>
          <p:nvPr/>
        </p:nvSpPr>
        <p:spPr bwMode="auto">
          <a:xfrm>
            <a:off x="631826" y="5599600"/>
            <a:ext cx="8664575" cy="838200"/>
          </a:xfrm>
          <a:prstGeom prst="rect">
            <a:avLst/>
          </a:prstGeom>
          <a:solidFill>
            <a:srgbClr val="CCFFFF">
              <a:alpha val="4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eaLnBrk="1" hangingPunct="1">
              <a:lnSpc>
                <a:spcPct val="100000"/>
              </a:lnSpc>
              <a:spcBef>
                <a:spcPct val="0"/>
              </a:spcBef>
              <a:buFontTx/>
              <a:buNone/>
            </a:pPr>
            <a:r>
              <a:rPr lang="ja-JP" altLang="en-US" sz="2400" b="1">
                <a:latin typeface="+mn-ea"/>
                <a:ea typeface="+mn-ea"/>
              </a:rPr>
              <a:t>・　精神障害者保健福祉手帳の交付を受けている人</a:t>
            </a:r>
            <a:endParaRPr lang="en-US" altLang="ja-JP" sz="2400" b="1">
              <a:latin typeface="+mn-ea"/>
              <a:ea typeface="+mn-ea"/>
            </a:endParaRPr>
          </a:p>
          <a:p>
            <a:pPr eaLnBrk="1" hangingPunct="1">
              <a:lnSpc>
                <a:spcPct val="100000"/>
              </a:lnSpc>
              <a:spcBef>
                <a:spcPct val="0"/>
              </a:spcBef>
              <a:buFontTx/>
              <a:buNone/>
            </a:pPr>
            <a:r>
              <a:rPr lang="ja-JP" altLang="en-US" sz="2000" b="1">
                <a:latin typeface="+mn-ea"/>
                <a:ea typeface="+mn-ea"/>
              </a:rPr>
              <a:t>　　</a:t>
            </a:r>
            <a:r>
              <a:rPr lang="en-US" altLang="ja-JP" sz="2000" b="1">
                <a:latin typeface="+mn-ea"/>
                <a:ea typeface="+mn-ea"/>
              </a:rPr>
              <a:t>※</a:t>
            </a:r>
            <a:r>
              <a:rPr lang="ja-JP" altLang="en-US" sz="2000" b="1">
                <a:latin typeface="+mn-ea"/>
                <a:ea typeface="+mn-ea"/>
              </a:rPr>
              <a:t>手帳所持者：約</a:t>
            </a:r>
            <a:r>
              <a:rPr lang="en-US" altLang="ja-JP" sz="2000" b="1">
                <a:latin typeface="+mn-ea"/>
                <a:ea typeface="+mn-ea"/>
              </a:rPr>
              <a:t>86</a:t>
            </a:r>
            <a:r>
              <a:rPr lang="ja-JP" altLang="en-US" sz="2000" b="1">
                <a:latin typeface="+mn-ea"/>
                <a:ea typeface="+mn-ea"/>
              </a:rPr>
              <a:t>万</a:t>
            </a:r>
            <a:r>
              <a:rPr lang="en-US" altLang="ja-JP" sz="2000" b="1">
                <a:latin typeface="+mn-ea"/>
                <a:ea typeface="+mn-ea"/>
              </a:rPr>
              <a:t>4</a:t>
            </a:r>
            <a:r>
              <a:rPr lang="ja-JP" altLang="en-US" sz="2000" b="1">
                <a:latin typeface="+mn-ea"/>
                <a:ea typeface="+mn-ea"/>
              </a:rPr>
              <a:t>千人（平成</a:t>
            </a:r>
            <a:r>
              <a:rPr lang="en-US" altLang="ja-JP" sz="2000" b="1">
                <a:latin typeface="+mn-ea"/>
                <a:ea typeface="+mn-ea"/>
              </a:rPr>
              <a:t>27</a:t>
            </a:r>
            <a:r>
              <a:rPr lang="ja-JP" altLang="en-US" sz="2000" b="1">
                <a:latin typeface="+mn-ea"/>
                <a:ea typeface="+mn-ea"/>
              </a:rPr>
              <a:t>年） </a:t>
            </a:r>
          </a:p>
        </p:txBody>
      </p:sp>
      <p:sp>
        <p:nvSpPr>
          <p:cNvPr id="16392" name="スライド番号プレースホルダー 1"/>
          <p:cNvSpPr txBox="1">
            <a:spLocks/>
          </p:cNvSpPr>
          <p:nvPr/>
        </p:nvSpPr>
        <p:spPr bwMode="auto">
          <a:xfrm>
            <a:off x="8991601" y="25400"/>
            <a:ext cx="5381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0"/>
              </a:spcBef>
              <a:buFontTx/>
              <a:buNone/>
            </a:pPr>
            <a:fld id="{FB958272-943B-431C-8210-AA4271577BE7}" type="slidenum">
              <a:rPr lang="ja-JP" altLang="en-US" sz="1400">
                <a:solidFill>
                  <a:srgbClr val="FFFFFF"/>
                </a:solidFill>
                <a:latin typeface="Arial" panose="020B0604020202020204" pitchFamily="34" charset="0"/>
              </a:rPr>
              <a:pPr algn="ctr" eaLnBrk="1" hangingPunct="1">
                <a:lnSpc>
                  <a:spcPct val="100000"/>
                </a:lnSpc>
                <a:spcBef>
                  <a:spcPct val="0"/>
                </a:spcBef>
                <a:buFontTx/>
                <a:buNone/>
              </a:pPr>
              <a:t>13</a:t>
            </a:fld>
            <a:endParaRPr lang="ja-JP" altLang="en-US" sz="1400">
              <a:solidFill>
                <a:srgbClr val="FFFFFF"/>
              </a:solidFill>
              <a:latin typeface="Arial" panose="020B0604020202020204" pitchFamily="34" charset="0"/>
            </a:endParaRPr>
          </a:p>
        </p:txBody>
      </p:sp>
      <p:sp>
        <p:nvSpPr>
          <p:cNvPr id="1639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nSpc>
                <a:spcPct val="100000"/>
              </a:lnSpc>
              <a:spcBef>
                <a:spcPct val="0"/>
              </a:spcBef>
              <a:buFontTx/>
              <a:buNone/>
            </a:pPr>
            <a:fld id="{5C0E98D3-2B56-4625-B596-F3E4D1476142}" type="slidenum">
              <a:rPr kumimoji="0" lang="ja-JP" altLang="en-US" sz="1200">
                <a:solidFill>
                  <a:srgbClr val="898989"/>
                </a:solidFill>
                <a:latin typeface="Calibri" panose="020F0502020204030204" pitchFamily="34" charset="0"/>
              </a:rPr>
              <a:pPr>
                <a:lnSpc>
                  <a:spcPct val="100000"/>
                </a:lnSpc>
                <a:spcBef>
                  <a:spcPct val="0"/>
                </a:spcBef>
                <a:buFontTx/>
                <a:buNone/>
              </a:pPr>
              <a:t>13</a:t>
            </a:fld>
            <a:endParaRPr kumimoji="0" lang="ja-JP" altLang="en-US" sz="1200">
              <a:solidFill>
                <a:srgbClr val="898989"/>
              </a:solidFill>
              <a:latin typeface="Calibri" panose="020F0502020204030204" pitchFamily="34" charset="0"/>
            </a:endParaRPr>
          </a:p>
        </p:txBody>
      </p:sp>
      <p:sp>
        <p:nvSpPr>
          <p:cNvPr id="2" name="フローチャート: 判断 1"/>
          <p:cNvSpPr/>
          <p:nvPr/>
        </p:nvSpPr>
        <p:spPr>
          <a:xfrm>
            <a:off x="776288" y="2149963"/>
            <a:ext cx="576262" cy="5492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3" name="フローチャート: 判断 12"/>
          <p:cNvSpPr/>
          <p:nvPr/>
        </p:nvSpPr>
        <p:spPr>
          <a:xfrm>
            <a:off x="776288" y="4988413"/>
            <a:ext cx="576262" cy="550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6396" name="フッター プレースホルダー 8"/>
          <p:cNvSpPr>
            <a:spLocks noGrp="1"/>
          </p:cNvSpPr>
          <p:nvPr>
            <p:ph type="ftr" sz="quarter" idx="11"/>
          </p:nvPr>
        </p:nvSpPr>
        <p:spPr bwMode="auto">
          <a:xfrm>
            <a:off x="6248400" y="648970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r" fontAlgn="base">
              <a:lnSpc>
                <a:spcPct val="100000"/>
              </a:lnSpc>
              <a:spcBef>
                <a:spcPct val="0"/>
              </a:spcBef>
              <a:spcAft>
                <a:spcPct val="0"/>
              </a:spcAft>
              <a:buFontTx/>
              <a:buNone/>
            </a:pPr>
            <a:r>
              <a:rPr lang="en-US" altLang="ja-JP" sz="1200">
                <a:solidFill>
                  <a:srgbClr val="FF0000"/>
                </a:solidFill>
                <a:latin typeface="ＭＳ Ｐゴシック" panose="020B0600070205080204" pitchFamily="50" charset="-128"/>
              </a:rPr>
              <a:t>JEED</a:t>
            </a:r>
            <a:r>
              <a:rPr lang="ja-JP" altLang="en-US" sz="1200">
                <a:solidFill>
                  <a:srgbClr val="FF0000"/>
                </a:solidFill>
                <a:latin typeface="ＭＳ Ｐゴシック" panose="020B0600070205080204" pitchFamily="50" charset="-128"/>
              </a:rPr>
              <a:t>資料</a:t>
            </a:r>
          </a:p>
        </p:txBody>
      </p:sp>
      <p:sp>
        <p:nvSpPr>
          <p:cNvPr id="15"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精神障害について①</a:t>
            </a:r>
            <a:endParaRPr lang="ja-JP" altLang="en-US" sz="3200" dirty="0">
              <a:latin typeface="+mn-ea"/>
              <a:ea typeface="+mn-ea"/>
            </a:endParaRPr>
          </a:p>
        </p:txBody>
      </p:sp>
      <p:sp>
        <p:nvSpPr>
          <p:cNvPr id="16" name="正方形/長方形 15"/>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3747198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484608" y="1345721"/>
            <a:ext cx="9073460" cy="5423590"/>
            <a:chOff x="519114" y="642939"/>
            <a:chExt cx="8891586" cy="6143625"/>
          </a:xfrm>
        </p:grpSpPr>
        <p:sp>
          <p:nvSpPr>
            <p:cNvPr id="2" name="角丸四角形 1"/>
            <p:cNvSpPr/>
            <p:nvPr/>
          </p:nvSpPr>
          <p:spPr>
            <a:xfrm>
              <a:off x="519114" y="642939"/>
              <a:ext cx="4383088" cy="6143625"/>
            </a:xfrm>
            <a:prstGeom prst="roundRect">
              <a:avLst>
                <a:gd name="adj" fmla="val 8351"/>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tIns="504000"/>
            <a:lstStyle/>
            <a:p>
              <a:pPr marL="342900" indent="-342900">
                <a:spcAft>
                  <a:spcPts val="1200"/>
                </a:spcAft>
                <a:buFont typeface="+mj-ea"/>
                <a:buAutoNum type="circleNumDbPlain"/>
                <a:defRPr/>
              </a:pP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抑うつ気分（ほとんど</a:t>
              </a:r>
              <a:r>
                <a:rPr lang="en-US" altLang="ja-JP" sz="1600" dirty="0">
                  <a:solidFill>
                    <a:srgbClr val="002060"/>
                  </a:solidFill>
                  <a:latin typeface="ＤＨＰ特太ゴシック体" panose="020B0500000000000000" pitchFamily="50" charset="-128"/>
                  <a:ea typeface="ＤＨＰ特太ゴシック体" panose="020B0500000000000000" pitchFamily="50" charset="-128"/>
                </a:rPr>
                <a:t>1</a:t>
              </a: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日中）</a:t>
              </a:r>
              <a:endParaRPr lang="en-US" altLang="ja-JP" sz="1600" dirty="0">
                <a:solidFill>
                  <a:srgbClr val="00206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興味ないし喜びの著しい喪失（ほとんど</a:t>
              </a:r>
              <a:r>
                <a:rPr lang="en-US" altLang="ja-JP" sz="1600" dirty="0">
                  <a:solidFill>
                    <a:srgbClr val="002060"/>
                  </a:solidFill>
                  <a:latin typeface="ＤＨＰ特太ゴシック体" panose="020B0500000000000000" pitchFamily="50" charset="-128"/>
                  <a:ea typeface="ＤＨＰ特太ゴシック体" panose="020B0500000000000000" pitchFamily="50" charset="-128"/>
                </a:rPr>
                <a:t>1</a:t>
              </a: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日中）</a:t>
              </a:r>
              <a:endParaRPr lang="en-US" altLang="ja-JP" sz="1600" dirty="0">
                <a:solidFill>
                  <a:srgbClr val="00206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体重あるいは食欲の変化</a:t>
              </a:r>
              <a:endParaRPr lang="en-US" altLang="ja-JP" sz="1600" dirty="0">
                <a:solidFill>
                  <a:srgbClr val="00206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睡眠障害（不眠もしくは過眠）</a:t>
              </a:r>
              <a:endParaRPr lang="en-US" altLang="ja-JP" sz="1600" dirty="0">
                <a:solidFill>
                  <a:srgbClr val="00206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無価値感あるいは自責感</a:t>
              </a:r>
              <a:endParaRPr lang="en-US" altLang="ja-JP" sz="1600" dirty="0">
                <a:solidFill>
                  <a:srgbClr val="00206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自殺念慮あるいは自殺企図ないし明確な自殺計画</a:t>
              </a:r>
              <a:endParaRPr lang="en-US" altLang="ja-JP" sz="1600" dirty="0">
                <a:solidFill>
                  <a:srgbClr val="00206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疲労感あるいは気力の減退</a:t>
              </a:r>
              <a:endParaRPr lang="en-US" altLang="ja-JP" sz="1600" dirty="0">
                <a:solidFill>
                  <a:srgbClr val="00206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思考力や集中の減退あるいは決断困難</a:t>
              </a:r>
              <a:endParaRPr lang="en-US" altLang="ja-JP" sz="1600" dirty="0">
                <a:solidFill>
                  <a:srgbClr val="00206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002060"/>
                  </a:solidFill>
                  <a:latin typeface="ＤＨＰ特太ゴシック体" panose="020B0500000000000000" pitchFamily="50" charset="-128"/>
                  <a:ea typeface="ＤＨＰ特太ゴシック体" panose="020B0500000000000000" pitchFamily="50" charset="-128"/>
                </a:rPr>
                <a:t>焦燥（イライラ落ち着かない）もしくは抑制（動きが少ない）</a:t>
              </a:r>
              <a:endParaRPr lang="en-US" altLang="ja-JP" sz="1600" dirty="0">
                <a:solidFill>
                  <a:srgbClr val="002060"/>
                </a:solidFill>
                <a:latin typeface="ＤＨＰ特太ゴシック体" panose="020B0500000000000000" pitchFamily="50" charset="-128"/>
                <a:ea typeface="ＤＨＰ特太ゴシック体" panose="020B0500000000000000" pitchFamily="50" charset="-128"/>
              </a:endParaRPr>
            </a:p>
            <a:p>
              <a:pPr marL="342900" indent="-342900">
                <a:buFont typeface="+mj-ea"/>
                <a:buAutoNum type="circleNumDbPlain"/>
                <a:defRPr/>
              </a:pPr>
              <a:endParaRPr lang="ja-JP" altLang="en-US" dirty="0">
                <a:solidFill>
                  <a:srgbClr val="002060"/>
                </a:solidFill>
                <a:latin typeface="ＤＨＰ特太ゴシック体" panose="020B0500000000000000" pitchFamily="50" charset="-128"/>
                <a:ea typeface="ＤＨＰ特太ゴシック体" panose="020B0500000000000000" pitchFamily="50" charset="-128"/>
              </a:endParaRPr>
            </a:p>
          </p:txBody>
        </p:sp>
        <p:sp>
          <p:nvSpPr>
            <p:cNvPr id="4" name="角丸四角形 3"/>
            <p:cNvSpPr/>
            <p:nvPr/>
          </p:nvSpPr>
          <p:spPr>
            <a:xfrm>
              <a:off x="5095876" y="642939"/>
              <a:ext cx="4314824" cy="6143625"/>
            </a:xfrm>
            <a:prstGeom prst="roundRect">
              <a:avLst>
                <a:gd name="adj" fmla="val 8351"/>
              </a:avLst>
            </a:prstGeom>
            <a:solidFill>
              <a:schemeClr val="bg1"/>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tIns="504000"/>
            <a:lstStyle/>
            <a:p>
              <a:pPr marL="342900" indent="-342900">
                <a:spcAft>
                  <a:spcPts val="1200"/>
                </a:spcAft>
                <a:buFont typeface="+mj-ea"/>
                <a:buAutoNum type="circleNumDbPlain"/>
                <a:defRPr/>
              </a:pPr>
              <a:r>
                <a:rPr lang="ja-JP" altLang="en-US" sz="1600" dirty="0">
                  <a:solidFill>
                    <a:srgbClr val="C00000"/>
                  </a:solidFill>
                  <a:latin typeface="ＤＨＰ特太ゴシック体" panose="020B0500000000000000" pitchFamily="50" charset="-128"/>
                  <a:ea typeface="ＤＨＰ特太ゴシック体" panose="020B0500000000000000" pitchFamily="50" charset="-128"/>
                </a:rPr>
                <a:t>異常な気分の高揚、過度に開放的な気分、異常な怒りっぽさ</a:t>
              </a:r>
              <a:endParaRPr lang="en-US" altLang="ja-JP" sz="1600" dirty="0">
                <a:solidFill>
                  <a:srgbClr val="C0000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C00000"/>
                  </a:solidFill>
                  <a:latin typeface="ＤＨＰ特太ゴシック体" panose="020B0500000000000000" pitchFamily="50" charset="-128"/>
                  <a:ea typeface="ＤＨＰ特太ゴシック体" panose="020B0500000000000000" pitchFamily="50" charset="-128"/>
                </a:rPr>
                <a:t>過度な自尊心、誇大な考え方</a:t>
              </a:r>
              <a:endParaRPr lang="en-US" altLang="ja-JP" sz="1600" dirty="0">
                <a:solidFill>
                  <a:srgbClr val="C0000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C00000"/>
                  </a:solidFill>
                  <a:latin typeface="ＤＨＰ特太ゴシック体" panose="020B0500000000000000" pitchFamily="50" charset="-128"/>
                  <a:ea typeface="ＤＨＰ特太ゴシック体" panose="020B0500000000000000" pitchFamily="50" charset="-128"/>
                </a:rPr>
                <a:t>睡眠に対する欲求が減る</a:t>
              </a:r>
              <a:endParaRPr lang="en-US" altLang="ja-JP" sz="1600" dirty="0">
                <a:solidFill>
                  <a:srgbClr val="C0000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C00000"/>
                  </a:solidFill>
                  <a:latin typeface="ＤＨＰ特太ゴシック体" panose="020B0500000000000000" pitchFamily="50" charset="-128"/>
                  <a:ea typeface="ＤＨＰ特太ゴシック体" panose="020B0500000000000000" pitchFamily="50" charset="-128"/>
                </a:rPr>
                <a:t>普段より多弁で、次々話したいという気持ちが強い</a:t>
              </a:r>
              <a:endParaRPr lang="en-US" altLang="ja-JP" sz="1600" dirty="0">
                <a:solidFill>
                  <a:srgbClr val="C0000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C00000"/>
                  </a:solidFill>
                  <a:latin typeface="ＤＨＰ特太ゴシック体" panose="020B0500000000000000" pitchFamily="50" charset="-128"/>
                  <a:ea typeface="ＤＨＰ特太ゴシック体" panose="020B0500000000000000" pitchFamily="50" charset="-128"/>
                </a:rPr>
                <a:t>考えが次々と頭に浮かぶ</a:t>
              </a:r>
              <a:endParaRPr lang="en-US" altLang="ja-JP" sz="1600" dirty="0">
                <a:solidFill>
                  <a:srgbClr val="C0000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C00000"/>
                  </a:solidFill>
                  <a:latin typeface="ＤＨＰ特太ゴシック体" panose="020B0500000000000000" pitchFamily="50" charset="-128"/>
                  <a:ea typeface="ＤＨＰ特太ゴシック体" panose="020B0500000000000000" pitchFamily="50" charset="-128"/>
                </a:rPr>
                <a:t>注意がそれやすい（重要性の低い、関連性のない事柄へ容易に注意が向く）</a:t>
              </a:r>
              <a:endParaRPr lang="en-US" altLang="ja-JP" sz="1600" dirty="0">
                <a:solidFill>
                  <a:srgbClr val="C0000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C00000"/>
                  </a:solidFill>
                  <a:latin typeface="ＤＨＰ特太ゴシック体" panose="020B0500000000000000" pitchFamily="50" charset="-128"/>
                  <a:ea typeface="ＤＨＰ特太ゴシック体" panose="020B0500000000000000" pitchFamily="50" charset="-128"/>
                </a:rPr>
                <a:t>目的志向性のある活動（仕事や勉強、性活動など）が高まるか、焦燥が生じる</a:t>
              </a:r>
              <a:endParaRPr lang="en-US" altLang="ja-JP" sz="1600" dirty="0">
                <a:solidFill>
                  <a:srgbClr val="C00000"/>
                </a:solidFill>
                <a:latin typeface="ＤＨＰ特太ゴシック体" panose="020B0500000000000000" pitchFamily="50" charset="-128"/>
                <a:ea typeface="ＤＨＰ特太ゴシック体" panose="020B0500000000000000" pitchFamily="50" charset="-128"/>
              </a:endParaRPr>
            </a:p>
            <a:p>
              <a:pPr marL="342900" indent="-342900">
                <a:spcAft>
                  <a:spcPts val="1200"/>
                </a:spcAft>
                <a:buFont typeface="+mj-ea"/>
                <a:buAutoNum type="circleNumDbPlain"/>
                <a:defRPr/>
              </a:pPr>
              <a:r>
                <a:rPr lang="ja-JP" altLang="en-US" sz="1600" dirty="0">
                  <a:solidFill>
                    <a:srgbClr val="C00000"/>
                  </a:solidFill>
                  <a:latin typeface="ＤＨＰ特太ゴシック体" panose="020B0500000000000000" pitchFamily="50" charset="-128"/>
                  <a:ea typeface="ＤＨＰ特太ゴシック体" panose="020B0500000000000000" pitchFamily="50" charset="-128"/>
                </a:rPr>
                <a:t>過度に楽しいこと（買い物への浪費、性的無分別、事業への投資、ギャンブル等）に熱中する</a:t>
              </a:r>
            </a:p>
          </p:txBody>
        </p:sp>
        <p:sp>
          <p:nvSpPr>
            <p:cNvPr id="27652" name="テキスト ボックス 4"/>
            <p:cNvSpPr txBox="1">
              <a:spLocks noChangeArrowheads="1"/>
            </p:cNvSpPr>
            <p:nvPr/>
          </p:nvSpPr>
          <p:spPr bwMode="auto">
            <a:xfrm>
              <a:off x="1023939" y="742950"/>
              <a:ext cx="3571875" cy="400050"/>
            </a:xfrm>
            <a:prstGeom prst="rect">
              <a:avLst/>
            </a:prstGeom>
            <a:solidFill>
              <a:srgbClr val="002060"/>
            </a:solidFill>
            <a:ln w="9525">
              <a:solidFill>
                <a:srgbClr val="002060"/>
              </a:solidFill>
              <a:miter lim="800000"/>
              <a:headEnd/>
              <a:tailEnd/>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0"/>
                </a:spcBef>
                <a:buFontTx/>
                <a:buNone/>
              </a:pPr>
              <a:r>
                <a:rPr lang="ja-JP" altLang="en-US" sz="2000" dirty="0">
                  <a:solidFill>
                    <a:schemeClr val="bg1"/>
                  </a:solidFill>
                  <a:latin typeface="ＤＨＰ特太ゴシック体" panose="020B0500000000000000" pitchFamily="50" charset="-128"/>
                  <a:ea typeface="ＤＨＰ特太ゴシック体" panose="020B0500000000000000" pitchFamily="50" charset="-128"/>
                </a:rPr>
                <a:t>うつ病エピソード</a:t>
              </a:r>
            </a:p>
          </p:txBody>
        </p:sp>
        <p:sp>
          <p:nvSpPr>
            <p:cNvPr id="27653" name="テキスト ボックス 5"/>
            <p:cNvSpPr txBox="1">
              <a:spLocks noChangeArrowheads="1"/>
            </p:cNvSpPr>
            <p:nvPr/>
          </p:nvSpPr>
          <p:spPr bwMode="auto">
            <a:xfrm>
              <a:off x="5310189" y="742950"/>
              <a:ext cx="3571875" cy="400050"/>
            </a:xfrm>
            <a:prstGeom prst="rect">
              <a:avLst/>
            </a:prstGeom>
            <a:solidFill>
              <a:srgbClr val="FF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0"/>
                </a:spcBef>
                <a:buFontTx/>
                <a:buNone/>
              </a:pPr>
              <a:r>
                <a:rPr lang="ja-JP" altLang="en-US" sz="2000">
                  <a:solidFill>
                    <a:schemeClr val="bg1"/>
                  </a:solidFill>
                  <a:latin typeface="ＤＨＰ特太ゴシック体" panose="020B0500000000000000" pitchFamily="50" charset="-128"/>
                  <a:ea typeface="ＤＨＰ特太ゴシック体" panose="020B0500000000000000" pitchFamily="50" charset="-128"/>
                </a:rPr>
                <a:t>躁病エピソード</a:t>
              </a:r>
            </a:p>
          </p:txBody>
        </p:sp>
      </p:grpSp>
      <p:sp>
        <p:nvSpPr>
          <p:cNvPr id="6" name="円/楕円 5"/>
          <p:cNvSpPr/>
          <p:nvPr/>
        </p:nvSpPr>
        <p:spPr>
          <a:xfrm>
            <a:off x="1524001" y="6215064"/>
            <a:ext cx="2786063" cy="357187"/>
          </a:xfrm>
          <a:prstGeom prst="ellipse">
            <a:avLst/>
          </a:prstGeom>
          <a:solidFill>
            <a:srgbClr val="99CCFF"/>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C00000"/>
                </a:solidFill>
                <a:latin typeface="ＤＨＰ特太ゴシック体" panose="020B0500000000000000" pitchFamily="50" charset="-128"/>
                <a:ea typeface="ＤＨＰ特太ゴシック体" panose="020B0500000000000000" pitchFamily="50" charset="-128"/>
              </a:rPr>
              <a:t>2</a:t>
            </a:r>
            <a:r>
              <a:rPr lang="ja-JP" altLang="en-US" dirty="0">
                <a:solidFill>
                  <a:srgbClr val="C00000"/>
                </a:solidFill>
                <a:latin typeface="ＤＨＰ特太ゴシック体" panose="020B0500000000000000" pitchFamily="50" charset="-128"/>
                <a:ea typeface="ＤＨＰ特太ゴシック体" panose="020B0500000000000000" pitchFamily="50" charset="-128"/>
              </a:rPr>
              <a:t>週間以上</a:t>
            </a:r>
          </a:p>
        </p:txBody>
      </p:sp>
      <p:sp>
        <p:nvSpPr>
          <p:cNvPr id="27656"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nSpc>
                <a:spcPct val="100000"/>
              </a:lnSpc>
              <a:spcBef>
                <a:spcPct val="0"/>
              </a:spcBef>
              <a:buFontTx/>
              <a:buNone/>
            </a:pPr>
            <a:fld id="{51C0AA6A-40F2-4D79-BCD3-26EF1727BAE3}" type="slidenum">
              <a:rPr kumimoji="0" lang="ja-JP" altLang="en-US" sz="1200">
                <a:solidFill>
                  <a:srgbClr val="898989"/>
                </a:solidFill>
                <a:latin typeface="Calibri" panose="020F0502020204030204" pitchFamily="34" charset="0"/>
              </a:rPr>
              <a:pPr>
                <a:lnSpc>
                  <a:spcPct val="100000"/>
                </a:lnSpc>
                <a:spcBef>
                  <a:spcPct val="0"/>
                </a:spcBef>
                <a:buFontTx/>
                <a:buNone/>
              </a:pPr>
              <a:t>14</a:t>
            </a:fld>
            <a:endParaRPr kumimoji="0" lang="ja-JP" altLang="en-US" sz="1200">
              <a:solidFill>
                <a:srgbClr val="898989"/>
              </a:solidFill>
              <a:latin typeface="Calibri" panose="020F0502020204030204" pitchFamily="34" charset="0"/>
            </a:endParaRPr>
          </a:p>
        </p:txBody>
      </p:sp>
      <p:sp>
        <p:nvSpPr>
          <p:cNvPr id="27657" name="フッター プレースホルダー 8"/>
          <p:cNvSpPr>
            <a:spLocks noGrp="1"/>
          </p:cNvSpPr>
          <p:nvPr>
            <p:ph type="ftr" sz="quarter" idx="11"/>
          </p:nvPr>
        </p:nvSpPr>
        <p:spPr bwMode="auto">
          <a:xfrm>
            <a:off x="6248400" y="648970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r" fontAlgn="base">
              <a:lnSpc>
                <a:spcPct val="100000"/>
              </a:lnSpc>
              <a:spcBef>
                <a:spcPct val="0"/>
              </a:spcBef>
              <a:spcAft>
                <a:spcPct val="0"/>
              </a:spcAft>
              <a:buFontTx/>
              <a:buNone/>
            </a:pPr>
            <a:r>
              <a:rPr lang="en-US" altLang="ja-JP" sz="1200">
                <a:solidFill>
                  <a:srgbClr val="FF0000"/>
                </a:solidFill>
                <a:latin typeface="ＭＳ Ｐゴシック" panose="020B0600070205080204" pitchFamily="50" charset="-128"/>
              </a:rPr>
              <a:t>JEED</a:t>
            </a:r>
            <a:r>
              <a:rPr lang="ja-JP" altLang="en-US" sz="1200">
                <a:solidFill>
                  <a:srgbClr val="FF0000"/>
                </a:solidFill>
                <a:latin typeface="ＭＳ Ｐゴシック" panose="020B0600070205080204" pitchFamily="50" charset="-128"/>
              </a:rPr>
              <a:t>資料</a:t>
            </a:r>
          </a:p>
        </p:txBody>
      </p:sp>
      <p:sp>
        <p:nvSpPr>
          <p:cNvPr id="12" name="Rectangle 2"/>
          <p:cNvSpPr txBox="1">
            <a:spLocks noChangeArrowheads="1"/>
          </p:cNvSpPr>
          <p:nvPr/>
        </p:nvSpPr>
        <p:spPr>
          <a:xfrm>
            <a:off x="155643" y="82886"/>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精神障害について②</a:t>
            </a:r>
            <a:endParaRPr lang="ja-JP" altLang="en-US" sz="3200" dirty="0">
              <a:latin typeface="+mn-ea"/>
              <a:ea typeface="+mn-ea"/>
            </a:endParaRPr>
          </a:p>
        </p:txBody>
      </p:sp>
      <p:sp>
        <p:nvSpPr>
          <p:cNvPr id="13" name="正方形/長方形 12"/>
          <p:cNvSpPr/>
          <p:nvPr/>
        </p:nvSpPr>
        <p:spPr>
          <a:xfrm>
            <a:off x="-87555" y="703064"/>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
        <p:nvSpPr>
          <p:cNvPr id="7" name="テキスト ボックス 6"/>
          <p:cNvSpPr txBox="1"/>
          <p:nvPr/>
        </p:nvSpPr>
        <p:spPr>
          <a:xfrm>
            <a:off x="519114" y="835048"/>
            <a:ext cx="4076700" cy="461665"/>
          </a:xfrm>
          <a:prstGeom prst="rect">
            <a:avLst/>
          </a:prstGeom>
          <a:noFill/>
        </p:spPr>
        <p:txBody>
          <a:bodyPr wrap="square" rtlCol="0">
            <a:spAutoFit/>
          </a:bodyPr>
          <a:lstStyle/>
          <a:p>
            <a:r>
              <a:rPr kumimoji="1" lang="ja-JP" altLang="en-US" sz="2400" b="1" u="sng" dirty="0" smtClean="0"/>
              <a:t>■気分障害の症状</a:t>
            </a:r>
            <a:endParaRPr kumimoji="1" lang="ja-JP" altLang="en-US" sz="2400" b="1" u="sng" dirty="0"/>
          </a:p>
        </p:txBody>
      </p:sp>
    </p:spTree>
    <p:extLst>
      <p:ext uri="{BB962C8B-B14F-4D97-AF65-F5344CB8AC3E}">
        <p14:creationId xmlns:p14="http://schemas.microsoft.com/office/powerpoint/2010/main" val="985135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588860" y="1524000"/>
            <a:ext cx="8936140" cy="5267325"/>
            <a:chOff x="588860" y="1009650"/>
            <a:chExt cx="8936140" cy="5781675"/>
          </a:xfrm>
        </p:grpSpPr>
        <p:sp>
          <p:nvSpPr>
            <p:cNvPr id="25602" name="Line 3"/>
            <p:cNvSpPr>
              <a:spLocks noChangeShapeType="1"/>
            </p:cNvSpPr>
            <p:nvPr/>
          </p:nvSpPr>
          <p:spPr bwMode="auto">
            <a:xfrm flipV="1">
              <a:off x="1200150" y="2457450"/>
              <a:ext cx="0" cy="38862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5603" name="Line 4"/>
            <p:cNvSpPr>
              <a:spLocks noChangeShapeType="1"/>
            </p:cNvSpPr>
            <p:nvPr/>
          </p:nvSpPr>
          <p:spPr bwMode="auto">
            <a:xfrm>
              <a:off x="1219200" y="4629150"/>
              <a:ext cx="83058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5604" name="Text Box 10"/>
            <p:cNvSpPr txBox="1">
              <a:spLocks noChangeArrowheads="1"/>
            </p:cNvSpPr>
            <p:nvPr/>
          </p:nvSpPr>
          <p:spPr bwMode="auto">
            <a:xfrm>
              <a:off x="592035" y="3838575"/>
              <a:ext cx="492228"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vert="eaVert"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50000"/>
                </a:spcBef>
                <a:buFontTx/>
                <a:buNone/>
              </a:pPr>
              <a:r>
                <a:rPr lang="ja-JP" altLang="en-US" sz="2000">
                  <a:latin typeface="+mn-ea"/>
                  <a:ea typeface="+mn-ea"/>
                </a:rPr>
                <a:t>元気度　</a:t>
              </a:r>
            </a:p>
          </p:txBody>
        </p:sp>
        <p:sp>
          <p:nvSpPr>
            <p:cNvPr id="25605" name="Text Box 10"/>
            <p:cNvSpPr txBox="1">
              <a:spLocks noChangeArrowheads="1"/>
            </p:cNvSpPr>
            <p:nvPr/>
          </p:nvSpPr>
          <p:spPr bwMode="auto">
            <a:xfrm>
              <a:off x="588860" y="2062164"/>
              <a:ext cx="492228"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vert="eaVert"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50000"/>
                </a:spcBef>
                <a:buFontTx/>
                <a:buNone/>
              </a:pPr>
              <a:r>
                <a:rPr lang="ja-JP" altLang="en-US" sz="2000">
                  <a:latin typeface="+mn-ea"/>
                  <a:ea typeface="+mn-ea"/>
                </a:rPr>
                <a:t>高　</a:t>
              </a:r>
            </a:p>
          </p:txBody>
        </p:sp>
        <p:sp>
          <p:nvSpPr>
            <p:cNvPr id="25606" name="Text Box 10"/>
            <p:cNvSpPr txBox="1">
              <a:spLocks noChangeArrowheads="1"/>
            </p:cNvSpPr>
            <p:nvPr/>
          </p:nvSpPr>
          <p:spPr bwMode="auto">
            <a:xfrm>
              <a:off x="588860" y="5948364"/>
              <a:ext cx="492228"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vert="eaVert"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50000"/>
                </a:spcBef>
                <a:buFontTx/>
                <a:buNone/>
              </a:pPr>
              <a:r>
                <a:rPr lang="ja-JP" altLang="en-US" sz="2000">
                  <a:latin typeface="+mn-ea"/>
                  <a:ea typeface="+mn-ea"/>
                </a:rPr>
                <a:t>低　</a:t>
              </a:r>
            </a:p>
          </p:txBody>
        </p:sp>
        <p:sp>
          <p:nvSpPr>
            <p:cNvPr id="5" name="フリーフォーム 4"/>
            <p:cNvSpPr/>
            <p:nvPr/>
          </p:nvSpPr>
          <p:spPr>
            <a:xfrm>
              <a:off x="1752600" y="2457450"/>
              <a:ext cx="7467600" cy="3951288"/>
            </a:xfrm>
            <a:custGeom>
              <a:avLst/>
              <a:gdLst>
                <a:gd name="connsiteX0" fmla="*/ 0 w 7467600"/>
                <a:gd name="connsiteY0" fmla="*/ 3594917 h 3951472"/>
                <a:gd name="connsiteX1" fmla="*/ 819150 w 7467600"/>
                <a:gd name="connsiteY1" fmla="*/ 3880667 h 3951472"/>
                <a:gd name="connsiteX2" fmla="*/ 2724150 w 7467600"/>
                <a:gd name="connsiteY2" fmla="*/ 2432867 h 3951472"/>
                <a:gd name="connsiteX3" fmla="*/ 4705350 w 7467600"/>
                <a:gd name="connsiteY3" fmla="*/ 375467 h 3951472"/>
                <a:gd name="connsiteX4" fmla="*/ 6210300 w 7467600"/>
                <a:gd name="connsiteY4" fmla="*/ 32567 h 3951472"/>
                <a:gd name="connsiteX5" fmla="*/ 7467600 w 7467600"/>
                <a:gd name="connsiteY5" fmla="*/ 794567 h 3951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7600" h="3951472">
                  <a:moveTo>
                    <a:pt x="0" y="3594917"/>
                  </a:moveTo>
                  <a:cubicBezTo>
                    <a:pt x="182562" y="3834629"/>
                    <a:pt x="365125" y="4074342"/>
                    <a:pt x="819150" y="3880667"/>
                  </a:cubicBezTo>
                  <a:cubicBezTo>
                    <a:pt x="1273175" y="3686992"/>
                    <a:pt x="2076450" y="3017067"/>
                    <a:pt x="2724150" y="2432867"/>
                  </a:cubicBezTo>
                  <a:cubicBezTo>
                    <a:pt x="3371850" y="1848667"/>
                    <a:pt x="4124325" y="775517"/>
                    <a:pt x="4705350" y="375467"/>
                  </a:cubicBezTo>
                  <a:cubicBezTo>
                    <a:pt x="5286375" y="-24583"/>
                    <a:pt x="5749925" y="-37283"/>
                    <a:pt x="6210300" y="32567"/>
                  </a:cubicBezTo>
                  <a:cubicBezTo>
                    <a:pt x="6670675" y="102417"/>
                    <a:pt x="7069137" y="448492"/>
                    <a:pt x="7467600" y="794567"/>
                  </a:cubicBezTo>
                </a:path>
              </a:pathLst>
            </a:cu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角丸四角形 5"/>
            <p:cNvSpPr/>
            <p:nvPr/>
          </p:nvSpPr>
          <p:spPr>
            <a:xfrm>
              <a:off x="1295400" y="1009650"/>
              <a:ext cx="4343400" cy="2743200"/>
            </a:xfrm>
            <a:prstGeom prst="roundRect">
              <a:avLst/>
            </a:prstGeom>
            <a:solidFill>
              <a:srgbClr val="FFFF00"/>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dirty="0">
                  <a:latin typeface="+mn-ea"/>
                </a:rPr>
                <a:t>・寝なくても平気</a:t>
              </a:r>
              <a:endParaRPr lang="en-US" altLang="ja-JP" dirty="0">
                <a:latin typeface="+mn-ea"/>
              </a:endParaRPr>
            </a:p>
            <a:p>
              <a:pPr>
                <a:defRPr/>
              </a:pPr>
              <a:r>
                <a:rPr lang="ja-JP" altLang="en-US" dirty="0">
                  <a:latin typeface="+mn-ea"/>
                </a:rPr>
                <a:t>・しゃべりすぎ</a:t>
              </a:r>
              <a:endParaRPr lang="en-US" altLang="ja-JP" dirty="0">
                <a:latin typeface="+mn-ea"/>
              </a:endParaRPr>
            </a:p>
            <a:p>
              <a:pPr>
                <a:defRPr/>
              </a:pPr>
              <a:r>
                <a:rPr lang="ja-JP" altLang="en-US" dirty="0">
                  <a:latin typeface="+mn-ea"/>
                </a:rPr>
                <a:t>・時間関係なく電話やメールをする</a:t>
              </a:r>
              <a:endParaRPr lang="en-US" altLang="ja-JP" dirty="0">
                <a:latin typeface="+mn-ea"/>
              </a:endParaRPr>
            </a:p>
            <a:p>
              <a:pPr>
                <a:defRPr/>
              </a:pPr>
              <a:r>
                <a:rPr lang="ja-JP" altLang="en-US" dirty="0">
                  <a:latin typeface="+mn-ea"/>
                </a:rPr>
                <a:t>・何でもできる気がする</a:t>
              </a:r>
              <a:endParaRPr lang="en-US" altLang="ja-JP" dirty="0">
                <a:latin typeface="+mn-ea"/>
              </a:endParaRPr>
            </a:p>
            <a:p>
              <a:pPr>
                <a:defRPr/>
              </a:pPr>
              <a:r>
                <a:rPr lang="ja-JP" altLang="en-US" dirty="0">
                  <a:latin typeface="+mn-ea"/>
                </a:rPr>
                <a:t>・いろいろなことをやりたくなる</a:t>
              </a:r>
              <a:endParaRPr lang="en-US" altLang="ja-JP" dirty="0">
                <a:latin typeface="+mn-ea"/>
              </a:endParaRPr>
            </a:p>
            <a:p>
              <a:pPr>
                <a:defRPr/>
              </a:pPr>
              <a:r>
                <a:rPr lang="ja-JP" altLang="en-US" dirty="0">
                  <a:latin typeface="+mn-ea"/>
                </a:rPr>
                <a:t>・買い物しすぎ（ギャンブルやお酒の場合もある）</a:t>
              </a:r>
              <a:endParaRPr lang="en-US" altLang="ja-JP" dirty="0">
                <a:latin typeface="+mn-ea"/>
              </a:endParaRPr>
            </a:p>
            <a:p>
              <a:pPr>
                <a:defRPr/>
              </a:pPr>
              <a:r>
                <a:rPr lang="ja-JP" altLang="en-US" dirty="0">
                  <a:latin typeface="+mn-ea"/>
                </a:rPr>
                <a:t>・イライラ、怒りっぽくなる</a:t>
              </a:r>
            </a:p>
          </p:txBody>
        </p:sp>
        <p:sp>
          <p:nvSpPr>
            <p:cNvPr id="22" name="角丸四角形 21"/>
            <p:cNvSpPr/>
            <p:nvPr/>
          </p:nvSpPr>
          <p:spPr>
            <a:xfrm>
              <a:off x="5105400" y="4048125"/>
              <a:ext cx="4152900" cy="2743200"/>
            </a:xfrm>
            <a:prstGeom prst="roundRect">
              <a:avLst/>
            </a:prstGeom>
            <a:solidFill>
              <a:srgbClr val="CCECFF"/>
            </a:solidFill>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dirty="0">
                  <a:latin typeface="+mn-ea"/>
                </a:rPr>
                <a:t>・動けない</a:t>
              </a:r>
              <a:endParaRPr lang="en-US" altLang="ja-JP" dirty="0">
                <a:latin typeface="+mn-ea"/>
              </a:endParaRPr>
            </a:p>
            <a:p>
              <a:pPr>
                <a:defRPr/>
              </a:pPr>
              <a:r>
                <a:rPr lang="ja-JP" altLang="en-US" dirty="0">
                  <a:latin typeface="+mn-ea"/>
                </a:rPr>
                <a:t>・眠れない</a:t>
              </a:r>
              <a:endParaRPr lang="en-US" altLang="ja-JP" dirty="0">
                <a:latin typeface="+mn-ea"/>
              </a:endParaRPr>
            </a:p>
            <a:p>
              <a:pPr>
                <a:defRPr/>
              </a:pPr>
              <a:r>
                <a:rPr lang="ja-JP" altLang="en-US" dirty="0">
                  <a:latin typeface="+mn-ea"/>
                </a:rPr>
                <a:t>・食欲がなくなる</a:t>
              </a:r>
              <a:endParaRPr lang="en-US" altLang="ja-JP" dirty="0">
                <a:latin typeface="+mn-ea"/>
              </a:endParaRPr>
            </a:p>
            <a:p>
              <a:pPr>
                <a:defRPr/>
              </a:pPr>
              <a:r>
                <a:rPr lang="ja-JP" altLang="en-US" dirty="0">
                  <a:latin typeface="+mn-ea"/>
                </a:rPr>
                <a:t>・話すのが億劫</a:t>
              </a:r>
              <a:endParaRPr lang="en-US" altLang="ja-JP" dirty="0">
                <a:latin typeface="+mn-ea"/>
              </a:endParaRPr>
            </a:p>
            <a:p>
              <a:pPr>
                <a:defRPr/>
              </a:pPr>
              <a:r>
                <a:rPr lang="ja-JP" altLang="en-US" dirty="0">
                  <a:latin typeface="+mn-ea"/>
                </a:rPr>
                <a:t>・外出できない（仕事に行けない）</a:t>
              </a:r>
              <a:endParaRPr lang="en-US" altLang="ja-JP" dirty="0">
                <a:latin typeface="+mn-ea"/>
              </a:endParaRPr>
            </a:p>
            <a:p>
              <a:pPr>
                <a:defRPr/>
              </a:pPr>
              <a:r>
                <a:rPr lang="ja-JP" altLang="en-US" dirty="0">
                  <a:latin typeface="+mn-ea"/>
                </a:rPr>
                <a:t>・体の調子が悪い</a:t>
              </a:r>
              <a:endParaRPr lang="en-US" altLang="ja-JP" dirty="0">
                <a:latin typeface="+mn-ea"/>
              </a:endParaRPr>
            </a:p>
            <a:p>
              <a:pPr>
                <a:defRPr/>
              </a:pPr>
              <a:r>
                <a:rPr lang="ja-JP" altLang="en-US" dirty="0">
                  <a:latin typeface="+mn-ea"/>
                </a:rPr>
                <a:t>・イライラ、不安、焦り</a:t>
              </a:r>
            </a:p>
          </p:txBody>
        </p:sp>
        <p:sp>
          <p:nvSpPr>
            <p:cNvPr id="7" name="正方形/長方形 6"/>
            <p:cNvSpPr/>
            <p:nvPr/>
          </p:nvSpPr>
          <p:spPr>
            <a:xfrm>
              <a:off x="6400800" y="1524000"/>
              <a:ext cx="1981200" cy="68580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800" b="1" dirty="0">
                  <a:latin typeface="+mn-ea"/>
                </a:rPr>
                <a:t>そう状態</a:t>
              </a:r>
            </a:p>
          </p:txBody>
        </p:sp>
        <p:sp>
          <p:nvSpPr>
            <p:cNvPr id="24" name="正方形/長方形 23"/>
            <p:cNvSpPr/>
            <p:nvPr/>
          </p:nvSpPr>
          <p:spPr>
            <a:xfrm>
              <a:off x="1295400" y="5076825"/>
              <a:ext cx="1828800" cy="68580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800" b="1" dirty="0">
                  <a:latin typeface="+mn-ea"/>
                </a:rPr>
                <a:t>うつ状態</a:t>
              </a:r>
            </a:p>
          </p:txBody>
        </p:sp>
        <p:cxnSp>
          <p:nvCxnSpPr>
            <p:cNvPr id="9" name="直線コネクタ 8"/>
            <p:cNvCxnSpPr/>
            <p:nvPr/>
          </p:nvCxnSpPr>
          <p:spPr>
            <a:xfrm>
              <a:off x="5372100" y="1524000"/>
              <a:ext cx="1181100" cy="3429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endCxn id="22" idx="1"/>
            </p:cNvCxnSpPr>
            <p:nvPr/>
          </p:nvCxnSpPr>
          <p:spPr>
            <a:xfrm>
              <a:off x="3067050" y="5381625"/>
              <a:ext cx="2038350" cy="381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5614" name="Text Box 9"/>
          <p:cNvSpPr txBox="1">
            <a:spLocks noChangeArrowheads="1"/>
          </p:cNvSpPr>
          <p:nvPr/>
        </p:nvSpPr>
        <p:spPr bwMode="auto">
          <a:xfrm>
            <a:off x="381000" y="893195"/>
            <a:ext cx="8153400" cy="553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eaLnBrk="1" hangingPunct="1">
              <a:lnSpc>
                <a:spcPct val="100000"/>
              </a:lnSpc>
              <a:spcBef>
                <a:spcPct val="50000"/>
              </a:spcBef>
              <a:buFontTx/>
              <a:buNone/>
            </a:pPr>
            <a:r>
              <a:rPr lang="ja-JP" altLang="en-US" sz="3000" dirty="0">
                <a:solidFill>
                  <a:srgbClr val="000066"/>
                </a:solidFill>
                <a:latin typeface="+mn-ea"/>
                <a:ea typeface="+mn-ea"/>
              </a:rPr>
              <a:t>　</a:t>
            </a:r>
            <a:r>
              <a:rPr kumimoji="0" lang="ja-JP" altLang="en-GB" sz="3000" dirty="0">
                <a:solidFill>
                  <a:srgbClr val="000066"/>
                </a:solidFill>
                <a:latin typeface="+mn-ea"/>
                <a:ea typeface="+mn-ea"/>
              </a:rPr>
              <a:t>■</a:t>
            </a:r>
            <a:r>
              <a:rPr kumimoji="0" lang="ja-JP" altLang="en-US" sz="3000" dirty="0">
                <a:solidFill>
                  <a:srgbClr val="000066"/>
                </a:solidFill>
                <a:latin typeface="+mn-ea"/>
                <a:ea typeface="+mn-ea"/>
              </a:rPr>
              <a:t>双極性</a:t>
            </a:r>
            <a:r>
              <a:rPr kumimoji="0" lang="ja-JP" altLang="en-US" sz="3000" dirty="0" smtClean="0">
                <a:solidFill>
                  <a:srgbClr val="000066"/>
                </a:solidFill>
                <a:latin typeface="+mn-ea"/>
                <a:ea typeface="+mn-ea"/>
              </a:rPr>
              <a:t>障害（気分障害）の状態像</a:t>
            </a:r>
            <a:endParaRPr lang="ja-JP" altLang="en-US" sz="3000" dirty="0">
              <a:solidFill>
                <a:srgbClr val="000066"/>
              </a:solidFill>
              <a:latin typeface="+mn-ea"/>
              <a:ea typeface="+mn-ea"/>
            </a:endParaRPr>
          </a:p>
        </p:txBody>
      </p:sp>
      <p:sp>
        <p:nvSpPr>
          <p:cNvPr id="25615" name="スライド番号プレースホルダー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nSpc>
                <a:spcPct val="100000"/>
              </a:lnSpc>
              <a:spcBef>
                <a:spcPct val="0"/>
              </a:spcBef>
              <a:buFontTx/>
              <a:buNone/>
            </a:pPr>
            <a:fld id="{BF4EFDC7-8840-4741-8C0C-403D089E2B0A}" type="slidenum">
              <a:rPr kumimoji="0" lang="ja-JP" altLang="en-US" sz="1200">
                <a:solidFill>
                  <a:srgbClr val="898989"/>
                </a:solidFill>
                <a:latin typeface="Calibri" panose="020F0502020204030204" pitchFamily="34" charset="0"/>
              </a:rPr>
              <a:pPr>
                <a:lnSpc>
                  <a:spcPct val="100000"/>
                </a:lnSpc>
                <a:spcBef>
                  <a:spcPct val="0"/>
                </a:spcBef>
                <a:buFontTx/>
                <a:buNone/>
              </a:pPr>
              <a:t>15</a:t>
            </a:fld>
            <a:endParaRPr kumimoji="0" lang="ja-JP" altLang="en-US" sz="1200">
              <a:solidFill>
                <a:srgbClr val="898989"/>
              </a:solidFill>
              <a:latin typeface="Calibri" panose="020F0502020204030204" pitchFamily="34" charset="0"/>
            </a:endParaRPr>
          </a:p>
        </p:txBody>
      </p:sp>
      <p:sp>
        <p:nvSpPr>
          <p:cNvPr id="25616" name="フッター プレースホルダー 8"/>
          <p:cNvSpPr>
            <a:spLocks noGrp="1"/>
          </p:cNvSpPr>
          <p:nvPr>
            <p:ph type="ftr" sz="quarter" idx="11"/>
          </p:nvPr>
        </p:nvSpPr>
        <p:spPr bwMode="auto">
          <a:xfrm>
            <a:off x="6248400" y="648970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r" fontAlgn="base">
              <a:lnSpc>
                <a:spcPct val="100000"/>
              </a:lnSpc>
              <a:spcBef>
                <a:spcPct val="0"/>
              </a:spcBef>
              <a:spcAft>
                <a:spcPct val="0"/>
              </a:spcAft>
              <a:buFontTx/>
              <a:buNone/>
            </a:pPr>
            <a:r>
              <a:rPr lang="en-US" altLang="ja-JP" sz="1200">
                <a:solidFill>
                  <a:srgbClr val="FF0000"/>
                </a:solidFill>
                <a:latin typeface="ＭＳ Ｐゴシック" panose="020B0600070205080204" pitchFamily="50" charset="-128"/>
              </a:rPr>
              <a:t>JEED</a:t>
            </a:r>
            <a:r>
              <a:rPr lang="ja-JP" altLang="en-US" sz="1200">
                <a:solidFill>
                  <a:srgbClr val="FF0000"/>
                </a:solidFill>
                <a:latin typeface="ＭＳ Ｐゴシック" panose="020B0600070205080204" pitchFamily="50" charset="-128"/>
              </a:rPr>
              <a:t>資料</a:t>
            </a:r>
          </a:p>
        </p:txBody>
      </p:sp>
      <p:sp>
        <p:nvSpPr>
          <p:cNvPr id="18"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精神障害について③</a:t>
            </a:r>
            <a:endParaRPr lang="ja-JP" altLang="en-US" sz="3200" dirty="0">
              <a:latin typeface="+mn-ea"/>
              <a:ea typeface="+mn-ea"/>
            </a:endParaRPr>
          </a:p>
        </p:txBody>
      </p:sp>
      <p:sp>
        <p:nvSpPr>
          <p:cNvPr id="19" name="正方形/長方形 18"/>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965026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1756" y="864973"/>
            <a:ext cx="9536756" cy="5890707"/>
            <a:chOff x="-11756" y="341103"/>
            <a:chExt cx="9536756" cy="6422122"/>
          </a:xfrm>
        </p:grpSpPr>
        <p:sp>
          <p:nvSpPr>
            <p:cNvPr id="32770" name="Text Box 2"/>
            <p:cNvSpPr txBox="1">
              <a:spLocks noChangeArrowheads="1"/>
            </p:cNvSpPr>
            <p:nvPr/>
          </p:nvSpPr>
          <p:spPr bwMode="auto">
            <a:xfrm>
              <a:off x="7185025" y="4005263"/>
              <a:ext cx="1676400" cy="503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50000"/>
                </a:spcBef>
                <a:buFontTx/>
                <a:buNone/>
              </a:pPr>
              <a:r>
                <a:rPr lang="ja-JP" altLang="en-US" sz="2400">
                  <a:latin typeface="+mn-ea"/>
                  <a:ea typeface="+mn-ea"/>
                </a:rPr>
                <a:t>慢性期</a:t>
              </a:r>
            </a:p>
          </p:txBody>
        </p:sp>
        <p:grpSp>
          <p:nvGrpSpPr>
            <p:cNvPr id="2" name="グループ化 1"/>
            <p:cNvGrpSpPr/>
            <p:nvPr/>
          </p:nvGrpSpPr>
          <p:grpSpPr>
            <a:xfrm>
              <a:off x="-11756" y="341103"/>
              <a:ext cx="9536756" cy="6422122"/>
              <a:chOff x="-11756" y="323850"/>
              <a:chExt cx="9536756" cy="6422122"/>
            </a:xfrm>
          </p:grpSpPr>
          <p:sp>
            <p:nvSpPr>
              <p:cNvPr id="16" name="角丸四角形 15">
                <a:extLst/>
              </p:cNvPr>
              <p:cNvSpPr/>
              <p:nvPr/>
            </p:nvSpPr>
            <p:spPr>
              <a:xfrm>
                <a:off x="7437439" y="857250"/>
                <a:ext cx="1908175" cy="5786438"/>
              </a:xfrm>
              <a:prstGeom prst="roundRect">
                <a:avLst>
                  <a:gd name="adj" fmla="val 8105"/>
                </a:avLst>
              </a:prstGeom>
              <a:solidFill>
                <a:srgbClr val="FF33CC">
                  <a:alpha val="11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latin typeface="ＤＨＰ特太ゴシック体" panose="020B0500000000000000" pitchFamily="50" charset="-128"/>
                  <a:ea typeface="ＤＨＰ特太ゴシック体" panose="020B0500000000000000" pitchFamily="50" charset="-128"/>
                </a:endParaRPr>
              </a:p>
            </p:txBody>
          </p:sp>
          <p:sp>
            <p:nvSpPr>
              <p:cNvPr id="32771" name="Line 3"/>
              <p:cNvSpPr>
                <a:spLocks noChangeShapeType="1"/>
              </p:cNvSpPr>
              <p:nvPr/>
            </p:nvSpPr>
            <p:spPr bwMode="auto">
              <a:xfrm flipV="1">
                <a:off x="533400" y="2438400"/>
                <a:ext cx="0" cy="38862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2772" name="Line 4"/>
              <p:cNvSpPr>
                <a:spLocks noChangeShapeType="1"/>
              </p:cNvSpPr>
              <p:nvPr/>
            </p:nvSpPr>
            <p:spPr bwMode="auto">
              <a:xfrm>
                <a:off x="533400" y="4648200"/>
                <a:ext cx="89916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2773" name="Freeform 5"/>
              <p:cNvSpPr>
                <a:spLocks/>
              </p:cNvSpPr>
              <p:nvPr/>
            </p:nvSpPr>
            <p:spPr bwMode="auto">
              <a:xfrm>
                <a:off x="631826" y="2060575"/>
                <a:ext cx="7775575" cy="4038600"/>
              </a:xfrm>
              <a:custGeom>
                <a:avLst/>
                <a:gdLst>
                  <a:gd name="T0" fmla="*/ 0 w 4898"/>
                  <a:gd name="T1" fmla="*/ 2147483646 h 2544"/>
                  <a:gd name="T2" fmla="*/ 2147483646 w 4898"/>
                  <a:gd name="T3" fmla="*/ 2147483646 h 2544"/>
                  <a:gd name="T4" fmla="*/ 2147483646 w 4898"/>
                  <a:gd name="T5" fmla="*/ 2147483646 h 2544"/>
                  <a:gd name="T6" fmla="*/ 2147483646 w 4898"/>
                  <a:gd name="T7" fmla="*/ 2147483646 h 2544"/>
                  <a:gd name="T8" fmla="*/ 2147483646 w 4898"/>
                  <a:gd name="T9" fmla="*/ 2147483646 h 2544"/>
                  <a:gd name="T10" fmla="*/ 2147483646 w 4898"/>
                  <a:gd name="T11" fmla="*/ 2147483646 h 2544"/>
                  <a:gd name="T12" fmla="*/ 2147483646 w 4898"/>
                  <a:gd name="T13" fmla="*/ 2147483646 h 2544"/>
                  <a:gd name="T14" fmla="*/ 2147483646 w 4898"/>
                  <a:gd name="T15" fmla="*/ 2147483646 h 2544"/>
                  <a:gd name="T16" fmla="*/ 2147483646 w 4898"/>
                  <a:gd name="T17" fmla="*/ 2147483646 h 2544"/>
                  <a:gd name="T18" fmla="*/ 2147483646 w 4898"/>
                  <a:gd name="T19" fmla="*/ 2147483646 h 2544"/>
                  <a:gd name="T20" fmla="*/ 2147483646 w 4898"/>
                  <a:gd name="T21" fmla="*/ 2147483646 h 2544"/>
                  <a:gd name="T22" fmla="*/ 2147483646 w 4898"/>
                  <a:gd name="T23" fmla="*/ 2147483646 h 2544"/>
                  <a:gd name="T24" fmla="*/ 2147483646 w 4898"/>
                  <a:gd name="T25" fmla="*/ 2147483646 h 2544"/>
                  <a:gd name="T26" fmla="*/ 2147483646 w 4898"/>
                  <a:gd name="T27" fmla="*/ 2147483646 h 2544"/>
                  <a:gd name="T28" fmla="*/ 2147483646 w 4898"/>
                  <a:gd name="T29" fmla="*/ 2147483646 h 2544"/>
                  <a:gd name="T30" fmla="*/ 2147483646 w 4898"/>
                  <a:gd name="T31" fmla="*/ 2147483646 h 2544"/>
                  <a:gd name="T32" fmla="*/ 2147483646 w 4898"/>
                  <a:gd name="T33" fmla="*/ 2147483646 h 2544"/>
                  <a:gd name="T34" fmla="*/ 2147483646 w 4898"/>
                  <a:gd name="T35" fmla="*/ 2147483646 h 2544"/>
                  <a:gd name="T36" fmla="*/ 2147483646 w 4898"/>
                  <a:gd name="T37" fmla="*/ 2147483646 h 2544"/>
                  <a:gd name="T38" fmla="*/ 2147483646 w 4898"/>
                  <a:gd name="T39" fmla="*/ 2147483646 h 254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898"/>
                  <a:gd name="T61" fmla="*/ 0 h 2544"/>
                  <a:gd name="T62" fmla="*/ 4898 w 4898"/>
                  <a:gd name="T63" fmla="*/ 2544 h 254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898" h="2544">
                    <a:moveTo>
                      <a:pt x="0" y="1624"/>
                    </a:moveTo>
                    <a:cubicBezTo>
                      <a:pt x="52" y="1478"/>
                      <a:pt x="104" y="1332"/>
                      <a:pt x="125" y="1315"/>
                    </a:cubicBezTo>
                    <a:cubicBezTo>
                      <a:pt x="146" y="1298"/>
                      <a:pt x="111" y="1521"/>
                      <a:pt x="125" y="1521"/>
                    </a:cubicBezTo>
                    <a:cubicBezTo>
                      <a:pt x="139" y="1521"/>
                      <a:pt x="188" y="1315"/>
                      <a:pt x="208" y="1315"/>
                    </a:cubicBezTo>
                    <a:cubicBezTo>
                      <a:pt x="229" y="1315"/>
                      <a:pt x="208" y="1642"/>
                      <a:pt x="250" y="1521"/>
                    </a:cubicBezTo>
                    <a:cubicBezTo>
                      <a:pt x="292" y="1401"/>
                      <a:pt x="403" y="722"/>
                      <a:pt x="458" y="593"/>
                    </a:cubicBezTo>
                    <a:cubicBezTo>
                      <a:pt x="514" y="464"/>
                      <a:pt x="549" y="791"/>
                      <a:pt x="583" y="748"/>
                    </a:cubicBezTo>
                    <a:cubicBezTo>
                      <a:pt x="618" y="705"/>
                      <a:pt x="639" y="361"/>
                      <a:pt x="667" y="335"/>
                    </a:cubicBezTo>
                    <a:cubicBezTo>
                      <a:pt x="694" y="309"/>
                      <a:pt x="729" y="619"/>
                      <a:pt x="750" y="593"/>
                    </a:cubicBezTo>
                    <a:cubicBezTo>
                      <a:pt x="771" y="567"/>
                      <a:pt x="701" y="0"/>
                      <a:pt x="792" y="180"/>
                    </a:cubicBezTo>
                    <a:cubicBezTo>
                      <a:pt x="882" y="361"/>
                      <a:pt x="1083" y="1298"/>
                      <a:pt x="1292" y="1676"/>
                    </a:cubicBezTo>
                    <a:cubicBezTo>
                      <a:pt x="1500" y="2054"/>
                      <a:pt x="1826" y="2355"/>
                      <a:pt x="2042" y="2449"/>
                    </a:cubicBezTo>
                    <a:cubicBezTo>
                      <a:pt x="2257" y="2544"/>
                      <a:pt x="2438" y="2252"/>
                      <a:pt x="2583" y="2243"/>
                    </a:cubicBezTo>
                    <a:cubicBezTo>
                      <a:pt x="2729" y="2235"/>
                      <a:pt x="2806" y="2406"/>
                      <a:pt x="2917" y="2398"/>
                    </a:cubicBezTo>
                    <a:cubicBezTo>
                      <a:pt x="3028" y="2389"/>
                      <a:pt x="3146" y="2200"/>
                      <a:pt x="3250" y="2192"/>
                    </a:cubicBezTo>
                    <a:cubicBezTo>
                      <a:pt x="3354" y="2183"/>
                      <a:pt x="3424" y="2355"/>
                      <a:pt x="3542" y="2346"/>
                    </a:cubicBezTo>
                    <a:cubicBezTo>
                      <a:pt x="3660" y="2338"/>
                      <a:pt x="3840" y="2166"/>
                      <a:pt x="3958" y="2140"/>
                    </a:cubicBezTo>
                    <a:cubicBezTo>
                      <a:pt x="4077" y="2114"/>
                      <a:pt x="4115" y="2264"/>
                      <a:pt x="4250" y="2192"/>
                    </a:cubicBezTo>
                    <a:cubicBezTo>
                      <a:pt x="4385" y="2120"/>
                      <a:pt x="4662" y="1799"/>
                      <a:pt x="4770" y="1710"/>
                    </a:cubicBezTo>
                    <a:cubicBezTo>
                      <a:pt x="4878" y="1621"/>
                      <a:pt x="4871" y="1666"/>
                      <a:pt x="4898" y="1655"/>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ja-JP" altLang="en-US"/>
              </a:p>
            </p:txBody>
          </p:sp>
          <p:sp>
            <p:nvSpPr>
              <p:cNvPr id="32774" name="Text Box 6"/>
              <p:cNvSpPr txBox="1">
                <a:spLocks noChangeArrowheads="1"/>
              </p:cNvSpPr>
              <p:nvPr/>
            </p:nvSpPr>
            <p:spPr bwMode="auto">
              <a:xfrm>
                <a:off x="838200" y="1524000"/>
                <a:ext cx="1676400" cy="503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50000"/>
                  </a:spcBef>
                  <a:buFontTx/>
                  <a:buNone/>
                </a:pPr>
                <a:r>
                  <a:rPr lang="ja-JP" altLang="en-US" sz="2400" dirty="0">
                    <a:latin typeface="+mn-ea"/>
                    <a:ea typeface="+mn-ea"/>
                  </a:rPr>
                  <a:t>急性期</a:t>
                </a:r>
              </a:p>
            </p:txBody>
          </p:sp>
          <p:sp>
            <p:nvSpPr>
              <p:cNvPr id="32775" name="Text Box 7"/>
              <p:cNvSpPr txBox="1">
                <a:spLocks noChangeArrowheads="1"/>
              </p:cNvSpPr>
              <p:nvPr/>
            </p:nvSpPr>
            <p:spPr bwMode="auto">
              <a:xfrm>
                <a:off x="2057400" y="5638800"/>
                <a:ext cx="1905000" cy="110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50000"/>
                  </a:spcBef>
                  <a:buFontTx/>
                  <a:buNone/>
                </a:pPr>
                <a:r>
                  <a:rPr lang="ja-JP" altLang="en-US" sz="2400">
                    <a:latin typeface="+mn-ea"/>
                    <a:ea typeface="+mn-ea"/>
                  </a:rPr>
                  <a:t>休息期</a:t>
                </a:r>
              </a:p>
              <a:p>
                <a:pPr algn="ctr" eaLnBrk="1" hangingPunct="1">
                  <a:lnSpc>
                    <a:spcPct val="100000"/>
                  </a:lnSpc>
                  <a:spcBef>
                    <a:spcPct val="50000"/>
                  </a:spcBef>
                  <a:buFontTx/>
                  <a:buNone/>
                </a:pPr>
                <a:r>
                  <a:rPr lang="ja-JP" altLang="en-US" sz="2400">
                    <a:latin typeface="+mn-ea"/>
                    <a:ea typeface="+mn-ea"/>
                  </a:rPr>
                  <a:t>（回復期）</a:t>
                </a:r>
              </a:p>
            </p:txBody>
          </p:sp>
          <p:sp>
            <p:nvSpPr>
              <p:cNvPr id="32776" name="Text Box 8"/>
              <p:cNvSpPr txBox="1">
                <a:spLocks noChangeArrowheads="1"/>
              </p:cNvSpPr>
              <p:nvPr/>
            </p:nvSpPr>
            <p:spPr bwMode="auto">
              <a:xfrm>
                <a:off x="381000" y="4800600"/>
                <a:ext cx="1676400" cy="503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50000"/>
                  </a:spcBef>
                  <a:buFontTx/>
                  <a:buNone/>
                </a:pPr>
                <a:r>
                  <a:rPr lang="ja-JP" altLang="en-US" sz="2400">
                    <a:latin typeface="+mn-ea"/>
                    <a:ea typeface="+mn-ea"/>
                  </a:rPr>
                  <a:t>前駆期</a:t>
                </a:r>
              </a:p>
            </p:txBody>
          </p:sp>
          <p:sp>
            <p:nvSpPr>
              <p:cNvPr id="32777" name="Text Box 9"/>
              <p:cNvSpPr txBox="1">
                <a:spLocks noChangeArrowheads="1"/>
              </p:cNvSpPr>
              <p:nvPr/>
            </p:nvSpPr>
            <p:spPr bwMode="auto">
              <a:xfrm>
                <a:off x="873126" y="323850"/>
                <a:ext cx="7661275" cy="60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eaLnBrk="1" hangingPunct="1">
                  <a:lnSpc>
                    <a:spcPct val="100000"/>
                  </a:lnSpc>
                  <a:spcBef>
                    <a:spcPct val="50000"/>
                  </a:spcBef>
                  <a:buFontTx/>
                  <a:buNone/>
                </a:pPr>
                <a:r>
                  <a:rPr kumimoji="0" lang="ja-JP" altLang="en-GB" sz="3000" dirty="0">
                    <a:solidFill>
                      <a:srgbClr val="000066"/>
                    </a:solidFill>
                    <a:latin typeface="+mn-ea"/>
                    <a:ea typeface="+mn-ea"/>
                  </a:rPr>
                  <a:t>■統合失調症の変化と回復過程</a:t>
                </a:r>
                <a:endParaRPr lang="ja-JP" altLang="en-US" sz="3000" dirty="0">
                  <a:solidFill>
                    <a:srgbClr val="000066"/>
                  </a:solidFill>
                  <a:latin typeface="+mn-ea"/>
                  <a:ea typeface="+mn-ea"/>
                </a:endParaRPr>
              </a:p>
            </p:txBody>
          </p:sp>
          <p:sp>
            <p:nvSpPr>
              <p:cNvPr id="32778" name="Text Box 10"/>
              <p:cNvSpPr txBox="1">
                <a:spLocks noChangeArrowheads="1"/>
              </p:cNvSpPr>
              <p:nvPr/>
            </p:nvSpPr>
            <p:spPr bwMode="auto">
              <a:xfrm>
                <a:off x="-11756" y="844550"/>
                <a:ext cx="953893"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vert="eaVert" wrap="square" lIns="91334" tIns="45667" rIns="91334" bIns="45667">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50000"/>
                  </a:spcBef>
                  <a:buFontTx/>
                  <a:buNone/>
                </a:pPr>
                <a:r>
                  <a:rPr lang="ja-JP" altLang="en-US" sz="2000" dirty="0" smtClean="0">
                    <a:latin typeface="Times New Roman" panose="02020603050405020304" pitchFamily="18" charset="0"/>
                  </a:rPr>
                  <a:t>エネルギー</a:t>
                </a:r>
                <a:endParaRPr lang="en-US" altLang="ja-JP" sz="2000" dirty="0" smtClean="0">
                  <a:latin typeface="Times New Roman" panose="02020603050405020304" pitchFamily="18" charset="0"/>
                </a:endParaRPr>
              </a:p>
              <a:p>
                <a:pPr algn="ctr" eaLnBrk="1" hangingPunct="1">
                  <a:lnSpc>
                    <a:spcPct val="100000"/>
                  </a:lnSpc>
                  <a:spcBef>
                    <a:spcPct val="50000"/>
                  </a:spcBef>
                  <a:buFontTx/>
                  <a:buNone/>
                </a:pPr>
                <a:r>
                  <a:rPr lang="ja-JP" altLang="en-US" sz="2000" dirty="0" smtClean="0">
                    <a:latin typeface="Times New Roman" panose="02020603050405020304" pitchFamily="18" charset="0"/>
                  </a:rPr>
                  <a:t>のレベル</a:t>
                </a:r>
                <a:endParaRPr lang="ja-JP" altLang="en-US" sz="2000" dirty="0">
                  <a:latin typeface="Times New Roman" panose="02020603050405020304" pitchFamily="18" charset="0"/>
                </a:endParaRPr>
              </a:p>
            </p:txBody>
          </p:sp>
          <p:sp>
            <p:nvSpPr>
              <p:cNvPr id="32779" name="Oval 16"/>
              <p:cNvSpPr>
                <a:spLocks noChangeArrowheads="1"/>
              </p:cNvSpPr>
              <p:nvPr/>
            </p:nvSpPr>
            <p:spPr bwMode="auto">
              <a:xfrm>
                <a:off x="2144714" y="2420939"/>
                <a:ext cx="1800225" cy="1081087"/>
              </a:xfrm>
              <a:prstGeom prst="ellipse">
                <a:avLst/>
              </a:prstGeom>
              <a:solidFill>
                <a:srgbClr val="FF3300"/>
              </a:solidFill>
              <a:ln w="38160">
                <a:solidFill>
                  <a:srgbClr val="FF7C80"/>
                </a:solidFill>
                <a:miter lim="800000"/>
                <a:headEnd/>
                <a:tailEnd/>
              </a:ln>
            </p:spPr>
            <p:txBody>
              <a:bodyPr wrap="none" anchor="ct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0"/>
                  </a:spcBef>
                  <a:buFontTx/>
                  <a:buNone/>
                </a:pPr>
                <a:r>
                  <a:rPr lang="ja-JP" altLang="en-US" sz="2400">
                    <a:latin typeface="+mn-ea"/>
                    <a:ea typeface="+mn-ea"/>
                  </a:rPr>
                  <a:t>陽性症状</a:t>
                </a:r>
              </a:p>
            </p:txBody>
          </p:sp>
          <p:sp>
            <p:nvSpPr>
              <p:cNvPr id="32780" name="Oval 17"/>
              <p:cNvSpPr>
                <a:spLocks noChangeArrowheads="1"/>
              </p:cNvSpPr>
              <p:nvPr/>
            </p:nvSpPr>
            <p:spPr bwMode="auto">
              <a:xfrm>
                <a:off x="5313364" y="4292600"/>
                <a:ext cx="1800225" cy="1009650"/>
              </a:xfrm>
              <a:prstGeom prst="ellipse">
                <a:avLst/>
              </a:prstGeom>
              <a:solidFill>
                <a:srgbClr val="0066FF"/>
              </a:solidFill>
              <a:ln w="38160">
                <a:solidFill>
                  <a:srgbClr val="0099FF"/>
                </a:solidFill>
                <a:miter lim="800000"/>
                <a:headEnd/>
                <a:tailEnd/>
              </a:ln>
            </p:spPr>
            <p:txBody>
              <a:bodyPr wrap="none" anchor="ct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0"/>
                  </a:spcBef>
                  <a:buFontTx/>
                  <a:buNone/>
                </a:pPr>
                <a:r>
                  <a:rPr lang="ja-JP" altLang="en-US" sz="2400">
                    <a:latin typeface="+mn-ea"/>
                    <a:ea typeface="+mn-ea"/>
                  </a:rPr>
                  <a:t>陰性症状</a:t>
                </a:r>
              </a:p>
            </p:txBody>
          </p:sp>
          <p:sp>
            <p:nvSpPr>
              <p:cNvPr id="32781" name="Oval 18"/>
              <p:cNvSpPr>
                <a:spLocks noChangeArrowheads="1"/>
              </p:cNvSpPr>
              <p:nvPr/>
            </p:nvSpPr>
            <p:spPr bwMode="auto">
              <a:xfrm>
                <a:off x="7437439" y="2924175"/>
                <a:ext cx="2016125" cy="1079500"/>
              </a:xfrm>
              <a:prstGeom prst="ellipse">
                <a:avLst/>
              </a:prstGeom>
              <a:solidFill>
                <a:srgbClr val="00FF00"/>
              </a:solidFill>
              <a:ln w="38227">
                <a:solidFill>
                  <a:srgbClr val="99FF99"/>
                </a:solidFill>
                <a:miter lim="800000"/>
                <a:headEnd/>
                <a:tailEnd/>
              </a:ln>
            </p:spPr>
            <p:txBody>
              <a:bodyPr wrap="none" anchor="ct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0"/>
                  </a:spcBef>
                  <a:buFontTx/>
                  <a:buNone/>
                </a:pPr>
                <a:r>
                  <a:rPr lang="ja-JP" altLang="en-US" sz="1800">
                    <a:latin typeface="+mn-ea"/>
                    <a:ea typeface="+mn-ea"/>
                  </a:rPr>
                  <a:t>作業能力の障害</a:t>
                </a:r>
              </a:p>
            </p:txBody>
          </p:sp>
          <p:sp>
            <p:nvSpPr>
              <p:cNvPr id="32783" name="テキスト ボックス 40"/>
              <p:cNvSpPr txBox="1">
                <a:spLocks noChangeArrowheads="1"/>
              </p:cNvSpPr>
              <p:nvPr/>
            </p:nvSpPr>
            <p:spPr bwMode="auto">
              <a:xfrm>
                <a:off x="7781925" y="844550"/>
                <a:ext cx="1143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ctr" eaLnBrk="1" hangingPunct="1">
                  <a:lnSpc>
                    <a:spcPct val="100000"/>
                  </a:lnSpc>
                  <a:spcBef>
                    <a:spcPct val="0"/>
                  </a:spcBef>
                  <a:buFontTx/>
                  <a:buNone/>
                </a:pPr>
                <a:r>
                  <a:rPr lang="ja-JP" altLang="en-US">
                    <a:latin typeface="ＤＨＰ特太ゴシック体" panose="020B0500000000000000" pitchFamily="50" charset="-128"/>
                    <a:ea typeface="ＤＨＰ特太ゴシック体" panose="020B0500000000000000" pitchFamily="50" charset="-128"/>
                  </a:rPr>
                  <a:t>就労</a:t>
                </a:r>
              </a:p>
            </p:txBody>
          </p:sp>
        </p:grpSp>
      </p:grpSp>
      <p:sp>
        <p:nvSpPr>
          <p:cNvPr id="32784" name="スライド番号プレースホルダー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nSpc>
                <a:spcPct val="100000"/>
              </a:lnSpc>
              <a:spcBef>
                <a:spcPct val="0"/>
              </a:spcBef>
              <a:buFontTx/>
              <a:buNone/>
            </a:pPr>
            <a:fld id="{89F08B1A-1813-4070-B1E9-36FBDF363962}" type="slidenum">
              <a:rPr kumimoji="0" lang="ja-JP" altLang="en-US" sz="1200">
                <a:solidFill>
                  <a:srgbClr val="898989"/>
                </a:solidFill>
                <a:latin typeface="Calibri" panose="020F0502020204030204" pitchFamily="34" charset="0"/>
              </a:rPr>
              <a:pPr>
                <a:lnSpc>
                  <a:spcPct val="100000"/>
                </a:lnSpc>
                <a:spcBef>
                  <a:spcPct val="0"/>
                </a:spcBef>
                <a:buFontTx/>
                <a:buNone/>
              </a:pPr>
              <a:t>16</a:t>
            </a:fld>
            <a:endParaRPr kumimoji="0" lang="ja-JP" altLang="en-US" sz="1200">
              <a:solidFill>
                <a:srgbClr val="898989"/>
              </a:solidFill>
              <a:latin typeface="Calibri" panose="020F0502020204030204" pitchFamily="34" charset="0"/>
            </a:endParaRPr>
          </a:p>
        </p:txBody>
      </p:sp>
      <p:sp>
        <p:nvSpPr>
          <p:cNvPr id="32785" name="フッター プレースホルダー 8"/>
          <p:cNvSpPr>
            <a:spLocks noGrp="1"/>
          </p:cNvSpPr>
          <p:nvPr>
            <p:ph type="ftr" sz="quarter" idx="11"/>
          </p:nvPr>
        </p:nvSpPr>
        <p:spPr bwMode="auto">
          <a:xfrm>
            <a:off x="6248400" y="648970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kumimoji="1"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Verdana" panose="020B060403050404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Verdana" panose="020B0604030504040204" pitchFamily="34" charset="0"/>
              </a:defRPr>
            </a:lvl9pPr>
          </a:lstStyle>
          <a:p>
            <a:pPr algn="r" fontAlgn="base">
              <a:lnSpc>
                <a:spcPct val="100000"/>
              </a:lnSpc>
              <a:spcBef>
                <a:spcPct val="0"/>
              </a:spcBef>
              <a:spcAft>
                <a:spcPct val="0"/>
              </a:spcAft>
              <a:buFontTx/>
              <a:buNone/>
            </a:pPr>
            <a:r>
              <a:rPr lang="en-US" altLang="ja-JP" sz="1200">
                <a:solidFill>
                  <a:srgbClr val="FF0000"/>
                </a:solidFill>
                <a:latin typeface="ＭＳ Ｐゴシック" panose="020B0600070205080204" pitchFamily="50" charset="-128"/>
              </a:rPr>
              <a:t>JEED</a:t>
            </a:r>
            <a:r>
              <a:rPr lang="ja-JP" altLang="en-US" sz="1200">
                <a:solidFill>
                  <a:srgbClr val="FF0000"/>
                </a:solidFill>
                <a:latin typeface="ＭＳ Ｐゴシック" panose="020B0600070205080204" pitchFamily="50" charset="-128"/>
              </a:rPr>
              <a:t>資料</a:t>
            </a:r>
          </a:p>
        </p:txBody>
      </p:sp>
      <p:sp>
        <p:nvSpPr>
          <p:cNvPr id="20"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精神障害について④</a:t>
            </a:r>
            <a:endParaRPr lang="ja-JP" altLang="en-US" sz="3200" dirty="0">
              <a:latin typeface="+mn-ea"/>
              <a:ea typeface="+mn-ea"/>
            </a:endParaRPr>
          </a:p>
        </p:txBody>
      </p:sp>
      <p:sp>
        <p:nvSpPr>
          <p:cNvPr id="21" name="正方形/長方形 20"/>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361907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94553" y="1155940"/>
            <a:ext cx="9435829" cy="5702060"/>
          </a:xfrm>
        </p:spPr>
        <p:txBody>
          <a:bodyPr/>
          <a:lstStyle/>
          <a:p>
            <a:pPr marL="0" indent="0">
              <a:buNone/>
            </a:pPr>
            <a:r>
              <a:rPr kumimoji="1" lang="ja-JP" altLang="en-US" sz="2800" dirty="0" smtClean="0"/>
              <a:t>　状態像：ストレスへの弱さ・疲労のしやすさ</a:t>
            </a:r>
            <a:endParaRPr kumimoji="1" lang="en-US" altLang="ja-JP" sz="2800" dirty="0" smtClean="0"/>
          </a:p>
          <a:p>
            <a:pPr marL="0" indent="0">
              <a:buNone/>
            </a:pPr>
            <a:r>
              <a:rPr kumimoji="1" lang="ja-JP" altLang="en-US" sz="2800" dirty="0" smtClean="0"/>
              <a:t>　　　　　　認知機能の障害</a:t>
            </a:r>
            <a:endParaRPr kumimoji="1" lang="en-US" altLang="ja-JP" sz="2800" dirty="0" smtClean="0"/>
          </a:p>
          <a:p>
            <a:pPr marL="0" indent="0">
              <a:buNone/>
            </a:pPr>
            <a:r>
              <a:rPr kumimoji="1" lang="ja-JP" altLang="en-US" sz="2800" dirty="0" smtClean="0"/>
              <a:t>　　　　　　自信の欠如・自己肯定感の低下</a:t>
            </a:r>
            <a:endParaRPr kumimoji="1" lang="en-US" altLang="ja-JP" sz="2800" dirty="0" smtClean="0"/>
          </a:p>
          <a:p>
            <a:pPr marL="0" indent="0">
              <a:buNone/>
            </a:pPr>
            <a:endParaRPr lang="en-US" altLang="ja-JP" sz="1100" dirty="0"/>
          </a:p>
          <a:p>
            <a:pPr marL="0" indent="0">
              <a:buNone/>
            </a:pPr>
            <a:r>
              <a:rPr kumimoji="1" lang="ja-JP" altLang="en-US" dirty="0" smtClean="0"/>
              <a:t>　</a:t>
            </a:r>
            <a:r>
              <a:rPr kumimoji="1" lang="ja-JP" altLang="en-US" sz="2800" dirty="0" smtClean="0"/>
              <a:t>配慮のポイント：通院や服薬への配慮</a:t>
            </a:r>
            <a:endParaRPr kumimoji="1" lang="en-US" altLang="ja-JP" sz="2800" dirty="0" smtClean="0"/>
          </a:p>
          <a:p>
            <a:pPr marL="0" indent="0">
              <a:buNone/>
            </a:pPr>
            <a:r>
              <a:rPr kumimoji="1" lang="ja-JP" altLang="en-US" sz="2800" dirty="0" smtClean="0"/>
              <a:t>　　　　　　　　　　　労働条件の調整</a:t>
            </a:r>
            <a:endParaRPr kumimoji="1" lang="en-US" altLang="ja-JP" sz="2800" dirty="0" smtClean="0"/>
          </a:p>
          <a:p>
            <a:pPr marL="0" indent="0">
              <a:buNone/>
            </a:pPr>
            <a:r>
              <a:rPr kumimoji="1" lang="ja-JP" altLang="en-US" sz="2800" dirty="0" smtClean="0"/>
              <a:t>　　　　　　　　　　　ストレスや不安の解消</a:t>
            </a:r>
            <a:endParaRPr kumimoji="1" lang="en-US" altLang="ja-JP" sz="2800" dirty="0" smtClean="0"/>
          </a:p>
          <a:p>
            <a:pPr marL="0" indent="0">
              <a:buNone/>
            </a:pPr>
            <a:r>
              <a:rPr kumimoji="1" lang="ja-JP" altLang="en-US" sz="2800" dirty="0" smtClean="0"/>
              <a:t>　　　　　　　　　　　関係機関との連携</a:t>
            </a:r>
            <a:endParaRPr kumimoji="1" lang="en-US" altLang="ja-JP" sz="2800" dirty="0" smtClean="0"/>
          </a:p>
          <a:p>
            <a:pPr marL="0" indent="0">
              <a:buNone/>
            </a:pPr>
            <a:endParaRPr kumimoji="1" lang="en-US" altLang="ja-JP" sz="700" dirty="0" smtClean="0"/>
          </a:p>
          <a:p>
            <a:pPr marL="0" indent="0">
              <a:buNone/>
            </a:pPr>
            <a:r>
              <a:rPr kumimoji="1" lang="ja-JP" altLang="en-US" dirty="0" smtClean="0"/>
              <a:t>　</a:t>
            </a:r>
            <a:r>
              <a:rPr kumimoji="1" lang="ja-JP" altLang="en-US" sz="2800" dirty="0" smtClean="0"/>
              <a:t>具体的な支援：勤務時間や業務量の段階的な調整</a:t>
            </a:r>
            <a:endParaRPr kumimoji="1" lang="en-US" altLang="ja-JP" sz="2800" dirty="0" smtClean="0"/>
          </a:p>
          <a:p>
            <a:pPr marL="0" indent="0">
              <a:buNone/>
            </a:pPr>
            <a:r>
              <a:rPr kumimoji="1" lang="ja-JP" altLang="en-US" sz="2800" dirty="0" smtClean="0"/>
              <a:t>　　　　　　　　　　　キーパーソンの設定と定期的な面談</a:t>
            </a:r>
            <a:endParaRPr kumimoji="1" lang="en-US" altLang="ja-JP" sz="2800" dirty="0" smtClean="0"/>
          </a:p>
          <a:p>
            <a:pPr marL="0" indent="0">
              <a:buNone/>
            </a:pPr>
            <a:r>
              <a:rPr kumimoji="1" lang="ja-JP" altLang="en-US" sz="2800" dirty="0" smtClean="0"/>
              <a:t>　　　　　　　　　　　通院同行による現状の把握</a:t>
            </a:r>
            <a:endParaRPr kumimoji="1" lang="en-US" altLang="ja-JP" sz="2800" dirty="0" smtClean="0"/>
          </a:p>
          <a:p>
            <a:pPr marL="0" indent="0">
              <a:buNone/>
            </a:pP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17</a:t>
            </a:fld>
            <a:endParaRPr lang="ja-JP" altLang="en-US"/>
          </a:p>
        </p:txBody>
      </p:sp>
      <p:sp>
        <p:nvSpPr>
          <p:cNvPr id="5"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精神障害について⑤</a:t>
            </a:r>
            <a:endParaRPr lang="ja-JP" altLang="en-US" sz="3200" dirty="0">
              <a:latin typeface="+mn-ea"/>
              <a:ea typeface="+mn-ea"/>
            </a:endParaRPr>
          </a:p>
        </p:txBody>
      </p:sp>
      <p:sp>
        <p:nvSpPr>
          <p:cNvPr id="7" name="正方形/長方形 6"/>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1403062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円/楕円 6"/>
          <p:cNvSpPr/>
          <p:nvPr/>
        </p:nvSpPr>
        <p:spPr>
          <a:xfrm>
            <a:off x="1381125" y="2961018"/>
            <a:ext cx="2000250" cy="1214438"/>
          </a:xfrm>
          <a:prstGeom prst="ellipse">
            <a:avLst/>
          </a:prstGeom>
          <a:solidFill>
            <a:srgbClr val="EBF1DE">
              <a:alpha val="23922"/>
            </a:srgb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ja-JP" altLang="en-US" sz="1400" dirty="0">
                <a:solidFill>
                  <a:schemeClr val="tx1"/>
                </a:solidFill>
                <a:latin typeface="Meiryo UI" panose="020B0604030504040204" pitchFamily="50" charset="-128"/>
                <a:ea typeface="Meiryo UI" panose="020B0604030504040204" pitchFamily="50" charset="-128"/>
              </a:rPr>
              <a:t>知的な遅れを伴う</a:t>
            </a:r>
            <a:endParaRPr lang="en-US" altLang="ja-JP" sz="1400" dirty="0">
              <a:solidFill>
                <a:schemeClr val="tx1"/>
              </a:solidFill>
              <a:latin typeface="Meiryo UI" panose="020B0604030504040204" pitchFamily="50" charset="-128"/>
              <a:ea typeface="Meiryo UI" panose="020B0604030504040204" pitchFamily="50" charset="-128"/>
            </a:endParaRPr>
          </a:p>
          <a:p>
            <a:pPr algn="ctr">
              <a:defRPr/>
            </a:pPr>
            <a:r>
              <a:rPr lang="ja-JP" altLang="en-US" sz="1400" dirty="0">
                <a:solidFill>
                  <a:schemeClr val="tx1"/>
                </a:solidFill>
                <a:latin typeface="Meiryo UI" panose="020B0604030504040204" pitchFamily="50" charset="-128"/>
                <a:ea typeface="Meiryo UI" panose="020B0604030504040204" pitchFamily="50" charset="-128"/>
              </a:rPr>
              <a:t>場合があります</a:t>
            </a:r>
          </a:p>
        </p:txBody>
      </p:sp>
      <p:sp>
        <p:nvSpPr>
          <p:cNvPr id="4" name="円/楕円 3"/>
          <p:cNvSpPr/>
          <p:nvPr/>
        </p:nvSpPr>
        <p:spPr>
          <a:xfrm>
            <a:off x="2881314" y="1460831"/>
            <a:ext cx="4143375" cy="3071812"/>
          </a:xfrm>
          <a:prstGeom prst="ellipse">
            <a:avLst/>
          </a:prstGeom>
          <a:solidFill>
            <a:srgbClr val="FFCCCC">
              <a:alpha val="24000"/>
            </a:srgb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algn="ctr">
              <a:defRPr/>
            </a:pPr>
            <a:r>
              <a:rPr lang="ja-JP" altLang="en-US"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自閉症スペクトラム障害</a:t>
            </a:r>
            <a:r>
              <a:rPr lang="en-US" altLang="ja-JP"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p>
          <a:p>
            <a:pPr algn="ctr">
              <a:defRPr/>
            </a:pPr>
            <a:r>
              <a:rPr lang="ja-JP" altLang="en-US"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自閉スペクトラム症</a:t>
            </a:r>
            <a:endParaRPr lang="en-US" altLang="ja-JP"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endParaRPr lang="en-US" altLang="ja-JP"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適切に人とかかわれない</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コミュニケーションの苦手さ</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強いこだわり</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その他、感覚の過敏、運動が苦手</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円/楕円 4"/>
          <p:cNvSpPr/>
          <p:nvPr/>
        </p:nvSpPr>
        <p:spPr>
          <a:xfrm>
            <a:off x="1169666" y="3676534"/>
            <a:ext cx="4143375" cy="3071812"/>
          </a:xfrm>
          <a:prstGeom prst="ellipse">
            <a:avLst/>
          </a:prstGeom>
          <a:solidFill>
            <a:schemeClr val="accent1">
              <a:lumMod val="60000"/>
              <a:lumOff val="40000"/>
              <a:alpha val="24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algn="ctr">
              <a:defRPr/>
            </a:pPr>
            <a:r>
              <a:rPr lang="ja-JP" altLang="en-US"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注意欠如・多動性障害</a:t>
            </a:r>
            <a:r>
              <a:rPr lang="en-US" altLang="ja-JP"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p>
          <a:p>
            <a:pPr algn="ctr">
              <a:defRPr/>
            </a:pPr>
            <a:r>
              <a:rPr lang="ja-JP" altLang="en-US"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注意欠如・多動症</a:t>
            </a:r>
            <a:endParaRPr lang="en-US" altLang="ja-JP"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endParaRPr lang="en-US" altLang="ja-JP"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不注意（持続が困難、忘れ物）</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多動性（じっとできない）</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衝動性（順番が待てない、我慢できない）</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円/楕円 5"/>
          <p:cNvSpPr/>
          <p:nvPr/>
        </p:nvSpPr>
        <p:spPr>
          <a:xfrm>
            <a:off x="4592961" y="3676534"/>
            <a:ext cx="4143375" cy="3071812"/>
          </a:xfrm>
          <a:prstGeom prst="ellipse">
            <a:avLst/>
          </a:prstGeom>
          <a:solidFill>
            <a:srgbClr val="FFFF00">
              <a:alpha val="23922"/>
            </a:srgb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algn="ctr">
              <a:defRPr/>
            </a:pPr>
            <a:r>
              <a:rPr lang="ja-JP" altLang="en-US"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学習障害</a:t>
            </a:r>
            <a:r>
              <a:rPr lang="en-US" altLang="ja-JP"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p>
          <a:p>
            <a:pPr algn="ctr">
              <a:defRPr/>
            </a:pPr>
            <a:r>
              <a:rPr lang="ja-JP" altLang="en-US"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限局性学習症</a:t>
            </a:r>
            <a:endParaRPr lang="en-US" altLang="ja-JP" sz="2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endParaRPr lang="en-US" altLang="ja-JP"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学習能力の困難さ（読み・書き・計算）</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言葉と会話が苦手な場合もある</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協調運動が苦手</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lang="ja-JP" altLang="en-US"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手先が不器用</a:t>
            </a:r>
            <a:endParaRPr lang="en-US" altLang="ja-JP" sz="1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B7BAF4D7-A5A5-4157-AA3F-EDE7457AB02E}" type="slidenum">
              <a:rPr kumimoji="1" lang="ja-JP" altLang="en-US" smtClean="0"/>
              <a:t>18</a:t>
            </a:fld>
            <a:endParaRPr kumimoji="1" lang="ja-JP" altLang="en-US"/>
          </a:p>
        </p:txBody>
      </p:sp>
      <p:sp>
        <p:nvSpPr>
          <p:cNvPr id="8" name="フッター プレースホルダー 8"/>
          <p:cNvSpPr>
            <a:spLocks noGrp="1"/>
          </p:cNvSpPr>
          <p:nvPr>
            <p:ph type="ftr" sz="quarter" idx="11"/>
          </p:nvPr>
        </p:nvSpPr>
        <p:spPr>
          <a:xfrm>
            <a:off x="6249144" y="6489614"/>
            <a:ext cx="2895600" cy="365125"/>
          </a:xfrm>
        </p:spPr>
        <p:txBody>
          <a:bodyPr/>
          <a:lstStyle/>
          <a:p>
            <a:pPr algn="r"/>
            <a:r>
              <a:rPr kumimoji="1" lang="en-US" altLang="ja-JP" dirty="0" smtClean="0">
                <a:solidFill>
                  <a:srgbClr val="FF0000"/>
                </a:solidFill>
              </a:rPr>
              <a:t>JEED</a:t>
            </a:r>
            <a:r>
              <a:rPr kumimoji="1" lang="ja-JP" altLang="en-US" dirty="0" smtClean="0">
                <a:solidFill>
                  <a:srgbClr val="FF0000"/>
                </a:solidFill>
              </a:rPr>
              <a:t>資料</a:t>
            </a:r>
            <a:endParaRPr kumimoji="1" lang="ja-JP" altLang="en-US" dirty="0">
              <a:solidFill>
                <a:srgbClr val="FF0000"/>
              </a:solidFill>
            </a:endParaRPr>
          </a:p>
        </p:txBody>
      </p:sp>
      <p:sp>
        <p:nvSpPr>
          <p:cNvPr id="9" name="テキスト ボックス 8"/>
          <p:cNvSpPr txBox="1"/>
          <p:nvPr/>
        </p:nvSpPr>
        <p:spPr>
          <a:xfrm>
            <a:off x="252918" y="918978"/>
            <a:ext cx="7003915" cy="369332"/>
          </a:xfrm>
          <a:prstGeom prst="rect">
            <a:avLst/>
          </a:prstGeom>
          <a:noFill/>
        </p:spPr>
        <p:txBody>
          <a:bodyPr wrap="square" rtlCol="0">
            <a:spAutoFit/>
          </a:bodyPr>
          <a:lstStyle/>
          <a:p>
            <a:r>
              <a:rPr kumimoji="1" lang="en-US" altLang="ja-JP" dirty="0" smtClean="0"/>
              <a:t>※</a:t>
            </a:r>
            <a:r>
              <a:rPr kumimoji="1" lang="ja-JP" altLang="en-US" dirty="0" smtClean="0"/>
              <a:t>「発達障害」とは、「知的な遅れを伴わない障害」を指すことが多い</a:t>
            </a:r>
            <a:endParaRPr kumimoji="1" lang="ja-JP" altLang="en-US" dirty="0"/>
          </a:p>
        </p:txBody>
      </p:sp>
      <p:sp>
        <p:nvSpPr>
          <p:cNvPr id="11"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発達障害について①</a:t>
            </a:r>
            <a:endParaRPr lang="ja-JP" altLang="en-US" sz="3200" dirty="0">
              <a:latin typeface="+mn-ea"/>
              <a:ea typeface="+mn-ea"/>
            </a:endParaRPr>
          </a:p>
        </p:txBody>
      </p:sp>
      <p:sp>
        <p:nvSpPr>
          <p:cNvPr id="12" name="正方形/長方形 11"/>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87988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14009" y="956984"/>
            <a:ext cx="9416373" cy="5603132"/>
          </a:xfrm>
        </p:spPr>
        <p:txBody>
          <a:bodyPr/>
          <a:lstStyle/>
          <a:p>
            <a:pPr marL="0" indent="0">
              <a:buNone/>
            </a:pPr>
            <a:r>
              <a:rPr kumimoji="1" lang="ja-JP" altLang="en-US" dirty="0" smtClean="0"/>
              <a:t>　状態像：社会性・コミュニケーション・想像力の障害</a:t>
            </a:r>
            <a:endParaRPr kumimoji="1" lang="en-US" altLang="ja-JP" dirty="0" smtClean="0"/>
          </a:p>
          <a:p>
            <a:pPr marL="0" indent="0">
              <a:buNone/>
            </a:pPr>
            <a:endParaRPr lang="en-US" altLang="ja-JP" sz="1200" dirty="0"/>
          </a:p>
          <a:p>
            <a:pPr marL="0" indent="0">
              <a:buNone/>
            </a:pPr>
            <a:r>
              <a:rPr kumimoji="1" lang="ja-JP" altLang="en-US" dirty="0" smtClean="0"/>
              <a:t>　配慮のポイント：感覚特性の把握</a:t>
            </a:r>
            <a:endParaRPr kumimoji="1" lang="en-US" altLang="ja-JP" dirty="0" smtClean="0"/>
          </a:p>
          <a:p>
            <a:pPr marL="0" indent="0">
              <a:buNone/>
            </a:pPr>
            <a:r>
              <a:rPr kumimoji="1" lang="ja-JP" altLang="en-US" dirty="0" smtClean="0"/>
              <a:t>　　　　　　　　　　　指示やルールの明確化</a:t>
            </a:r>
            <a:endParaRPr kumimoji="1" lang="en-US" altLang="ja-JP" dirty="0" smtClean="0"/>
          </a:p>
          <a:p>
            <a:pPr marL="0" indent="0">
              <a:buNone/>
            </a:pPr>
            <a:r>
              <a:rPr kumimoji="1" lang="ja-JP" altLang="en-US" dirty="0" smtClean="0"/>
              <a:t>　　　　　　　　　　　構造化による環境整備</a:t>
            </a:r>
            <a:endParaRPr kumimoji="1" lang="en-US" altLang="ja-JP" dirty="0" smtClean="0"/>
          </a:p>
          <a:p>
            <a:pPr marL="0" indent="0">
              <a:buNone/>
            </a:pPr>
            <a:endParaRPr lang="en-US" altLang="ja-JP" sz="1100" dirty="0"/>
          </a:p>
          <a:p>
            <a:pPr marL="0" indent="0">
              <a:buNone/>
            </a:pPr>
            <a:r>
              <a:rPr kumimoji="1" lang="ja-JP" altLang="en-US" dirty="0" smtClean="0"/>
              <a:t>　具体的な支援：</a:t>
            </a:r>
            <a:endParaRPr kumimoji="1" lang="en-US" altLang="ja-JP" dirty="0" smtClean="0"/>
          </a:p>
          <a:p>
            <a:pPr marL="0" indent="0">
              <a:buNone/>
            </a:pPr>
            <a:r>
              <a:rPr kumimoji="1" lang="ja-JP" altLang="en-US" dirty="0" smtClean="0"/>
              <a:t>　　</a:t>
            </a:r>
            <a:r>
              <a:rPr kumimoji="1" lang="ja-JP" altLang="en-US" sz="3100" dirty="0" smtClean="0"/>
              <a:t>一日の仕事の流れをスケジュール化する</a:t>
            </a:r>
            <a:endParaRPr kumimoji="1" lang="en-US" altLang="ja-JP" sz="3100" dirty="0" smtClean="0"/>
          </a:p>
          <a:p>
            <a:pPr marL="0" indent="0">
              <a:buNone/>
            </a:pPr>
            <a:r>
              <a:rPr kumimoji="1" lang="ja-JP" altLang="en-US" sz="3100" dirty="0" smtClean="0"/>
              <a:t>　　口頭ではなく写真やイラストを用いた手順書を示す</a:t>
            </a:r>
            <a:endParaRPr kumimoji="1" lang="en-US" altLang="ja-JP" sz="3100" dirty="0" smtClean="0"/>
          </a:p>
          <a:p>
            <a:pPr marL="0" indent="0">
              <a:buNone/>
            </a:pPr>
            <a:r>
              <a:rPr kumimoji="1" lang="ja-JP" altLang="en-US" sz="3100" dirty="0" smtClean="0"/>
              <a:t>　　優先順位を整理して仕事を依頼する</a:t>
            </a:r>
            <a:endParaRPr kumimoji="1" lang="en-US" altLang="ja-JP" sz="3100" dirty="0" smtClean="0"/>
          </a:p>
          <a:p>
            <a:pPr marL="0" indent="0">
              <a:buNone/>
            </a:pPr>
            <a:r>
              <a:rPr kumimoji="1" lang="ja-JP" altLang="en-US" sz="3100" dirty="0" smtClean="0"/>
              <a:t>　　相談や面談のタイミングを予め決めておく</a:t>
            </a:r>
            <a:endParaRPr kumimoji="1" lang="ja-JP" altLang="en-US" sz="3100" dirty="0"/>
          </a:p>
        </p:txBody>
      </p:sp>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19</a:t>
            </a:fld>
            <a:endParaRPr lang="ja-JP" altLang="en-US"/>
          </a:p>
        </p:txBody>
      </p:sp>
      <p:sp>
        <p:nvSpPr>
          <p:cNvPr id="5"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発達障害について②</a:t>
            </a:r>
            <a:endParaRPr lang="ja-JP" altLang="en-US" sz="3200" dirty="0">
              <a:latin typeface="+mn-ea"/>
              <a:ea typeface="+mn-ea"/>
            </a:endParaRPr>
          </a:p>
        </p:txBody>
      </p:sp>
      <p:sp>
        <p:nvSpPr>
          <p:cNvPr id="7" name="正方形/長方形 6"/>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3076615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1150" y="1264598"/>
            <a:ext cx="8915400" cy="5412593"/>
          </a:xfrm>
        </p:spPr>
        <p:txBody>
          <a:bodyPr>
            <a:normAutofit/>
          </a:bodyPr>
          <a:lstStyle/>
          <a:p>
            <a:r>
              <a:rPr lang="ja-JP" altLang="en-US" sz="3000" b="1" dirty="0">
                <a:latin typeface="+mn-ea"/>
              </a:rPr>
              <a:t>個人差</a:t>
            </a:r>
            <a:r>
              <a:rPr lang="ja-JP" altLang="en-US" sz="3000" b="1" dirty="0" smtClean="0">
                <a:latin typeface="+mn-ea"/>
              </a:rPr>
              <a:t>が大きい</a:t>
            </a:r>
            <a:r>
              <a:rPr lang="en-US" altLang="ja-JP" sz="3000" b="1" dirty="0" smtClean="0">
                <a:latin typeface="+mn-ea"/>
              </a:rPr>
              <a:t/>
            </a:r>
            <a:br>
              <a:rPr lang="en-US" altLang="ja-JP" sz="3000" b="1" dirty="0" smtClean="0">
                <a:latin typeface="+mn-ea"/>
              </a:rPr>
            </a:br>
            <a:r>
              <a:rPr lang="ja-JP" altLang="en-US" sz="2400" dirty="0" smtClean="0">
                <a:latin typeface="+mn-ea"/>
              </a:rPr>
              <a:t>同じ診断名であっても、様相は人それぞれ。診断名や一般的な障害特性は頭に入れつつも、「その人」を捉えることが重要。</a:t>
            </a:r>
            <a:endParaRPr kumimoji="1" lang="en-US" altLang="ja-JP" sz="2400" dirty="0" smtClean="0">
              <a:latin typeface="+mn-ea"/>
            </a:endParaRPr>
          </a:p>
          <a:p>
            <a:endParaRPr lang="en-US" altLang="ja-JP" sz="1050" dirty="0" smtClean="0">
              <a:latin typeface="+mn-ea"/>
            </a:endParaRPr>
          </a:p>
          <a:p>
            <a:r>
              <a:rPr lang="ja-JP" altLang="en-US" sz="3000" b="1" dirty="0" smtClean="0">
                <a:latin typeface="+mn-ea"/>
              </a:rPr>
              <a:t>環境との相互作用</a:t>
            </a:r>
            <a:r>
              <a:rPr lang="en-US" altLang="ja-JP" sz="3000" b="1" dirty="0" smtClean="0">
                <a:latin typeface="+mn-ea"/>
              </a:rPr>
              <a:t/>
            </a:r>
            <a:br>
              <a:rPr lang="en-US" altLang="ja-JP" sz="3000" b="1" dirty="0" smtClean="0">
                <a:latin typeface="+mn-ea"/>
              </a:rPr>
            </a:br>
            <a:r>
              <a:rPr lang="ja-JP" altLang="en-US" sz="2400" dirty="0" smtClean="0">
                <a:latin typeface="+mn-ea"/>
              </a:rPr>
              <a:t>障害特性の現れ方は、環境との相互作用。前職の状況は参考にしつつ、現職場での現れ方について注視する必要がある。</a:t>
            </a:r>
            <a:endParaRPr lang="en-US" altLang="ja-JP" sz="2400" dirty="0" smtClean="0">
              <a:latin typeface="+mn-ea"/>
            </a:endParaRPr>
          </a:p>
          <a:p>
            <a:endParaRPr kumimoji="1" lang="en-US" altLang="ja-JP" sz="1050" dirty="0">
              <a:latin typeface="+mn-ea"/>
            </a:endParaRPr>
          </a:p>
          <a:p>
            <a:r>
              <a:rPr lang="ja-JP" altLang="en-US" sz="3000" b="1" dirty="0" smtClean="0">
                <a:latin typeface="+mn-ea"/>
              </a:rPr>
              <a:t>相互理解と話し合い</a:t>
            </a:r>
            <a:r>
              <a:rPr lang="en-US" altLang="ja-JP" sz="3000" dirty="0" smtClean="0">
                <a:latin typeface="+mn-ea"/>
              </a:rPr>
              <a:t/>
            </a:r>
            <a:br>
              <a:rPr lang="en-US" altLang="ja-JP" sz="3000" dirty="0" smtClean="0">
                <a:latin typeface="+mn-ea"/>
              </a:rPr>
            </a:br>
            <a:r>
              <a:rPr lang="ja-JP" altLang="en-US" sz="2400" dirty="0" smtClean="0">
                <a:latin typeface="+mn-ea"/>
              </a:rPr>
              <a:t>必要な配慮については、一方的に提案、提供するものではなく、合理的配慮の提供プロセスに則ることを意識する。</a:t>
            </a:r>
            <a:endParaRPr kumimoji="1" lang="en-US" altLang="ja-JP" sz="2400" dirty="0">
              <a:latin typeface="+mn-ea"/>
            </a:endParaRPr>
          </a:p>
          <a:p>
            <a:endParaRPr kumimoji="1" lang="ja-JP" altLang="en-US" sz="2000" dirty="0">
              <a:latin typeface="+mn-ea"/>
            </a:endParaRPr>
          </a:p>
        </p:txBody>
      </p:sp>
      <p:sp>
        <p:nvSpPr>
          <p:cNvPr id="5" name="スライド番号プレースホルダー 1"/>
          <p:cNvSpPr>
            <a:spLocks noGrp="1"/>
          </p:cNvSpPr>
          <p:nvPr>
            <p:ph type="sldNum" sz="quarter" idx="12"/>
          </p:nvPr>
        </p:nvSpPr>
        <p:spPr>
          <a:xfrm>
            <a:off x="7394128" y="6448261"/>
            <a:ext cx="2311400" cy="365125"/>
          </a:xfrm>
        </p:spPr>
        <p:txBody>
          <a:bodyPr/>
          <a:lstStyle/>
          <a:p>
            <a:fld id="{EE71E7E3-DFD7-4F1A-B98D-6A5814EF154B}" type="slidenum">
              <a:rPr lang="ja-JP" altLang="en-US" smtClean="0">
                <a:solidFill>
                  <a:prstClr val="black">
                    <a:tint val="75000"/>
                  </a:prstClr>
                </a:solidFill>
              </a:rPr>
              <a:pPr/>
              <a:t>2</a:t>
            </a:fld>
            <a:endParaRPr lang="ja-JP" altLang="en-US" dirty="0">
              <a:solidFill>
                <a:prstClr val="black">
                  <a:tint val="75000"/>
                </a:prstClr>
              </a:solidFill>
            </a:endParaRPr>
          </a:p>
        </p:txBody>
      </p:sp>
      <p:sp>
        <p:nvSpPr>
          <p:cNvPr id="4" name="正方形/長方形 3"/>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
        <p:nvSpPr>
          <p:cNvPr id="7" name="正方形/長方形 6"/>
          <p:cNvSpPr/>
          <p:nvPr/>
        </p:nvSpPr>
        <p:spPr>
          <a:xfrm>
            <a:off x="232559" y="134062"/>
            <a:ext cx="9411495" cy="584775"/>
          </a:xfrm>
          <a:prstGeom prst="rect">
            <a:avLst/>
          </a:prstGeom>
        </p:spPr>
        <p:txBody>
          <a:bodyPr wrap="square">
            <a:spAutoFit/>
          </a:bodyPr>
          <a:lstStyle/>
          <a:p>
            <a:pPr algn="ctr"/>
            <a:r>
              <a:rPr lang="ja-JP" altLang="en-US" sz="3200" dirty="0">
                <a:solidFill>
                  <a:prstClr val="black"/>
                </a:solidFill>
                <a:latin typeface="+mn-ea"/>
                <a:ea typeface="+mn-ea"/>
              </a:rPr>
              <a:t>前提と</a:t>
            </a:r>
            <a:r>
              <a:rPr lang="ja-JP" altLang="en-US" sz="3200" dirty="0" smtClean="0">
                <a:solidFill>
                  <a:prstClr val="black"/>
                </a:solidFill>
                <a:latin typeface="+mn-ea"/>
                <a:ea typeface="+mn-ea"/>
              </a:rPr>
              <a:t>して</a:t>
            </a:r>
            <a:r>
              <a:rPr lang="en-US" altLang="ja-JP" sz="3200" dirty="0" smtClean="0">
                <a:solidFill>
                  <a:prstClr val="black"/>
                </a:solidFill>
                <a:latin typeface="+mn-ea"/>
                <a:ea typeface="+mn-ea"/>
              </a:rPr>
              <a:t>…</a:t>
            </a:r>
            <a:endParaRPr lang="ja-JP" altLang="en-US" sz="3200" dirty="0">
              <a:solidFill>
                <a:prstClr val="black"/>
              </a:solidFill>
              <a:latin typeface="+mn-ea"/>
              <a:ea typeface="+mn-ea"/>
            </a:endParaRPr>
          </a:p>
        </p:txBody>
      </p:sp>
    </p:spTree>
    <p:extLst>
      <p:ext uri="{BB962C8B-B14F-4D97-AF65-F5344CB8AC3E}">
        <p14:creationId xmlns:p14="http://schemas.microsoft.com/office/powerpoint/2010/main" val="354589288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20</a:t>
            </a:fld>
            <a:endParaRPr lang="ja-JP" altLang="en-US"/>
          </a:p>
        </p:txBody>
      </p:sp>
      <p:sp>
        <p:nvSpPr>
          <p:cNvPr id="8" name="コンテンツ プレースホルダー 1"/>
          <p:cNvSpPr>
            <a:spLocks noGrp="1"/>
          </p:cNvSpPr>
          <p:nvPr>
            <p:ph idx="1"/>
          </p:nvPr>
        </p:nvSpPr>
        <p:spPr>
          <a:xfrm>
            <a:off x="196956" y="862642"/>
            <a:ext cx="9580580" cy="4247810"/>
          </a:xfrm>
        </p:spPr>
        <p:txBody>
          <a:bodyPr>
            <a:normAutofit fontScale="92500" lnSpcReduction="10000"/>
          </a:bodyPr>
          <a:lstStyle/>
          <a:p>
            <a:pPr marL="0" indent="0">
              <a:buNone/>
            </a:pPr>
            <a:r>
              <a:rPr kumimoji="1" lang="ja-JP" altLang="en-US" sz="2800" b="1" u="sng" dirty="0" smtClean="0">
                <a:latin typeface="+mn-ea"/>
              </a:rPr>
              <a:t>感覚特性、ストレス・疲労への対処の重要性</a:t>
            </a:r>
            <a:r>
              <a:rPr lang="en-US" altLang="ja-JP" sz="2800" b="1" u="sng" dirty="0" smtClean="0">
                <a:latin typeface="+mn-ea"/>
              </a:rPr>
              <a:t/>
            </a:r>
            <a:br>
              <a:rPr lang="en-US" altLang="ja-JP" sz="2800" b="1" u="sng" dirty="0" smtClean="0">
                <a:latin typeface="+mn-ea"/>
              </a:rPr>
            </a:br>
            <a:r>
              <a:rPr lang="ja-JP" altLang="en-US" sz="2600" dirty="0" smtClean="0">
                <a:latin typeface="+mn-ea"/>
              </a:rPr>
              <a:t>　</a:t>
            </a:r>
            <a:endParaRPr lang="en-US" altLang="ja-JP" sz="1400" dirty="0" smtClean="0">
              <a:latin typeface="+mn-ea"/>
            </a:endParaRPr>
          </a:p>
          <a:p>
            <a:pPr marL="0" indent="0">
              <a:buNone/>
            </a:pPr>
            <a:r>
              <a:rPr lang="ja-JP" altLang="en-US" sz="2600" dirty="0">
                <a:latin typeface="+mn-ea"/>
              </a:rPr>
              <a:t>　</a:t>
            </a:r>
            <a:r>
              <a:rPr lang="ja-JP" altLang="en-US" sz="2200" dirty="0" smtClean="0">
                <a:latin typeface="+mn-ea"/>
              </a:rPr>
              <a:t>光や音、におい等の刺激に対して過敏（もしくは鈍麻）な特性を持つ者もいる。また、ストレスや疲労により心身に負荷がかかっている状態に気づきにくいなどの特徴を持つ者もいる。</a:t>
            </a:r>
            <a:endParaRPr lang="en-US" altLang="ja-JP" sz="2200" dirty="0" smtClean="0">
              <a:latin typeface="+mn-ea"/>
            </a:endParaRPr>
          </a:p>
          <a:p>
            <a:pPr marL="0" indent="0">
              <a:buNone/>
            </a:pPr>
            <a:endParaRPr lang="en-US" altLang="ja-JP" sz="1200" dirty="0" smtClean="0">
              <a:latin typeface="+mn-ea"/>
            </a:endParaRPr>
          </a:p>
          <a:p>
            <a:pPr marL="0" indent="0">
              <a:buNone/>
            </a:pPr>
            <a:r>
              <a:rPr lang="ja-JP" altLang="en-US" sz="2200" dirty="0">
                <a:latin typeface="+mn-ea"/>
              </a:rPr>
              <a:t>　</a:t>
            </a:r>
            <a:r>
              <a:rPr lang="ja-JP" altLang="en-US" sz="2200" dirty="0" smtClean="0">
                <a:latin typeface="+mn-ea"/>
              </a:rPr>
              <a:t>例えば</a:t>
            </a:r>
            <a:r>
              <a:rPr lang="en-US" altLang="ja-JP" sz="2200" dirty="0" smtClean="0">
                <a:latin typeface="+mn-ea"/>
              </a:rPr>
              <a:t>…</a:t>
            </a:r>
          </a:p>
          <a:p>
            <a:pPr marL="0" indent="0">
              <a:buNone/>
            </a:pPr>
            <a:r>
              <a:rPr lang="ja-JP" altLang="en-US" sz="2200" dirty="0">
                <a:latin typeface="+mn-ea"/>
              </a:rPr>
              <a:t>　</a:t>
            </a:r>
            <a:r>
              <a:rPr lang="ja-JP" altLang="en-US" sz="2200" dirty="0" smtClean="0">
                <a:latin typeface="+mn-ea"/>
              </a:rPr>
              <a:t>　・特定の音や光、におい等の刺激により作業に集中できない。</a:t>
            </a:r>
            <a:endParaRPr lang="en-US" altLang="ja-JP" sz="2200" dirty="0" smtClean="0">
              <a:latin typeface="+mn-ea"/>
            </a:endParaRPr>
          </a:p>
          <a:p>
            <a:pPr marL="0" indent="0">
              <a:buNone/>
            </a:pPr>
            <a:r>
              <a:rPr lang="ja-JP" altLang="en-US" sz="2200" dirty="0">
                <a:latin typeface="+mn-ea"/>
              </a:rPr>
              <a:t>　</a:t>
            </a:r>
            <a:r>
              <a:rPr lang="ja-JP" altLang="en-US" sz="2200" dirty="0" smtClean="0">
                <a:latin typeface="+mn-ea"/>
              </a:rPr>
              <a:t>　・作業に集中しすぎて疲労に気付けず、休憩をしないまま作業を続けミスが頻発する。</a:t>
            </a:r>
            <a:endParaRPr lang="en-US" altLang="ja-JP" sz="2200" dirty="0" smtClean="0">
              <a:latin typeface="+mn-ea"/>
            </a:endParaRPr>
          </a:p>
          <a:p>
            <a:pPr marL="0" indent="0">
              <a:buNone/>
            </a:pPr>
            <a:r>
              <a:rPr lang="ja-JP" altLang="en-US" sz="2200" dirty="0">
                <a:latin typeface="+mn-ea"/>
              </a:rPr>
              <a:t>　</a:t>
            </a:r>
            <a:r>
              <a:rPr lang="ja-JP" altLang="en-US" sz="2200" dirty="0" smtClean="0">
                <a:latin typeface="+mn-ea"/>
              </a:rPr>
              <a:t>　・休憩や睡眠よりも楽しみを優先した結果、十分な睡眠が確保できず疲れやすい。</a:t>
            </a:r>
            <a:r>
              <a:rPr lang="en-US" altLang="ja-JP" sz="2200" dirty="0" smtClean="0">
                <a:latin typeface="+mn-ea"/>
              </a:rPr>
              <a:t/>
            </a:r>
            <a:br>
              <a:rPr lang="en-US" altLang="ja-JP" sz="2200" dirty="0" smtClean="0">
                <a:latin typeface="+mn-ea"/>
              </a:rPr>
            </a:br>
            <a:r>
              <a:rPr lang="ja-JP" altLang="en-US" sz="2200" dirty="0" smtClean="0">
                <a:latin typeface="+mn-ea"/>
              </a:rPr>
              <a:t>　　・ストレスの発散、解消方法がなく、</a:t>
            </a:r>
            <a:r>
              <a:rPr lang="ja-JP" altLang="en-US" sz="2200" dirty="0">
                <a:latin typeface="+mn-ea"/>
              </a:rPr>
              <a:t>溜め続けた</a:t>
            </a:r>
            <a:r>
              <a:rPr lang="ja-JP" altLang="en-US" sz="2200" dirty="0" smtClean="0">
                <a:latin typeface="+mn-ea"/>
              </a:rPr>
              <a:t>結果体調不良となる。</a:t>
            </a:r>
            <a:endParaRPr lang="en-US" altLang="ja-JP" sz="2200" dirty="0" smtClean="0">
              <a:latin typeface="+mn-ea"/>
            </a:endParaRPr>
          </a:p>
          <a:p>
            <a:pPr marL="0" indent="0">
              <a:buNone/>
            </a:pPr>
            <a:r>
              <a:rPr lang="ja-JP" altLang="en-US" sz="2200" dirty="0">
                <a:latin typeface="+mn-ea"/>
              </a:rPr>
              <a:t>　</a:t>
            </a:r>
            <a:r>
              <a:rPr lang="ja-JP" altLang="en-US" sz="2200" dirty="0" smtClean="0">
                <a:latin typeface="+mn-ea"/>
              </a:rPr>
              <a:t>　　　　　　　　　　　　　　　　　　　　　　　　　　　　　　　　　　　　　　　　　　　</a:t>
            </a:r>
            <a:endParaRPr lang="en-US" altLang="ja-JP" sz="2200" dirty="0" smtClean="0">
              <a:latin typeface="+mn-ea"/>
            </a:endParaRPr>
          </a:p>
          <a:p>
            <a:pPr marL="0" indent="0">
              <a:buNone/>
            </a:pPr>
            <a:r>
              <a:rPr lang="en-US" altLang="ja-JP" sz="2200" dirty="0">
                <a:latin typeface="+mn-ea"/>
              </a:rPr>
              <a:t> </a:t>
            </a:r>
            <a:r>
              <a:rPr lang="en-US" altLang="ja-JP" sz="2200" dirty="0" smtClean="0">
                <a:latin typeface="+mn-ea"/>
              </a:rPr>
              <a:t>                                                                                             </a:t>
            </a:r>
            <a:r>
              <a:rPr lang="ja-JP" altLang="en-US" sz="2200" dirty="0" smtClean="0">
                <a:latin typeface="+mn-ea"/>
              </a:rPr>
              <a:t>など</a:t>
            </a:r>
            <a:endParaRPr lang="en-US" altLang="ja-JP" sz="2200" dirty="0">
              <a:latin typeface="+mn-ea"/>
            </a:endParaRPr>
          </a:p>
        </p:txBody>
      </p:sp>
      <p:sp>
        <p:nvSpPr>
          <p:cNvPr id="10" name="メモ 9"/>
          <p:cNvSpPr/>
          <p:nvPr/>
        </p:nvSpPr>
        <p:spPr>
          <a:xfrm>
            <a:off x="344488" y="5085184"/>
            <a:ext cx="9433048" cy="1399956"/>
          </a:xfrm>
          <a:prstGeom prst="foldedCorner">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2000" dirty="0" smtClean="0">
                <a:latin typeface="+mn-ea"/>
              </a:rPr>
              <a:t>具体的対応として</a:t>
            </a:r>
            <a:r>
              <a:rPr kumimoji="1" lang="en-US" altLang="ja-JP" sz="2000" dirty="0" smtClean="0">
                <a:latin typeface="+mn-ea"/>
              </a:rPr>
              <a:t>…</a:t>
            </a:r>
          </a:p>
          <a:p>
            <a:r>
              <a:rPr lang="ja-JP" altLang="en-US" sz="2000" dirty="0" smtClean="0">
                <a:latin typeface="+mn-ea"/>
              </a:rPr>
              <a:t>・（感覚過敏に対し）イヤーマフやアイマスク、パーテションを使用する</a:t>
            </a:r>
            <a:endParaRPr lang="en-US" altLang="ja-JP" sz="2000" dirty="0" smtClean="0">
              <a:latin typeface="+mn-ea"/>
            </a:endParaRPr>
          </a:p>
          <a:p>
            <a:r>
              <a:rPr lang="ja-JP" altLang="en-US" sz="2000" dirty="0" smtClean="0">
                <a:latin typeface="+mn-ea"/>
              </a:rPr>
              <a:t>・昼以外の休憩時間の設定・指示する、一人で休める場所を確保する</a:t>
            </a:r>
            <a:endParaRPr lang="en-US" altLang="ja-JP" sz="2000" dirty="0" smtClean="0">
              <a:latin typeface="+mn-ea"/>
            </a:endParaRPr>
          </a:p>
          <a:p>
            <a:r>
              <a:rPr lang="ja-JP" altLang="en-US" sz="2000" dirty="0" smtClean="0">
                <a:latin typeface="+mn-ea"/>
              </a:rPr>
              <a:t>・（睡眠や生活リズムについて）生活記録票による管理、医療機関との相談　　　など</a:t>
            </a:r>
            <a:endParaRPr lang="en-US" altLang="ja-JP" sz="2000" dirty="0" smtClean="0">
              <a:latin typeface="+mn-ea"/>
            </a:endParaRPr>
          </a:p>
        </p:txBody>
      </p:sp>
      <p:sp>
        <p:nvSpPr>
          <p:cNvPr id="11"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発達障害について③</a:t>
            </a:r>
            <a:endParaRPr lang="ja-JP" altLang="en-US" sz="3200" dirty="0">
              <a:latin typeface="+mn-ea"/>
              <a:ea typeface="+mn-ea"/>
            </a:endParaRPr>
          </a:p>
        </p:txBody>
      </p:sp>
      <p:sp>
        <p:nvSpPr>
          <p:cNvPr id="12" name="正方形/長方形 11"/>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1864956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917" y="1271934"/>
            <a:ext cx="9766564" cy="5445227"/>
          </a:xfrm>
        </p:spPr>
        <p:txBody>
          <a:bodyPr/>
          <a:lstStyle/>
          <a:p>
            <a:pPr marL="0" indent="0">
              <a:buNone/>
            </a:pPr>
            <a:r>
              <a:rPr kumimoji="1" lang="ja-JP" altLang="en-US" dirty="0" smtClean="0"/>
              <a:t>　状態像：頭部外傷等による認知機能の障害</a:t>
            </a:r>
            <a:endParaRPr kumimoji="1" lang="en-US" altLang="ja-JP" dirty="0" smtClean="0"/>
          </a:p>
          <a:p>
            <a:pPr marL="0" indent="0">
              <a:buNone/>
            </a:pPr>
            <a:r>
              <a:rPr kumimoji="1" lang="ja-JP" altLang="en-US" dirty="0" smtClean="0"/>
              <a:t>　（注意、記憶、失語、感情コントロール等に苦手さ）</a:t>
            </a:r>
            <a:endParaRPr kumimoji="1" lang="en-US" altLang="ja-JP" dirty="0" smtClean="0"/>
          </a:p>
          <a:p>
            <a:pPr marL="0" indent="0">
              <a:buNone/>
            </a:pPr>
            <a:endParaRPr lang="en-US" altLang="ja-JP" sz="1200" dirty="0"/>
          </a:p>
          <a:p>
            <a:pPr marL="0" indent="0">
              <a:buNone/>
            </a:pPr>
            <a:r>
              <a:rPr kumimoji="1" lang="ja-JP" altLang="en-US" dirty="0" smtClean="0"/>
              <a:t>　配慮のポイント：身体障害の有無</a:t>
            </a:r>
            <a:endParaRPr kumimoji="1" lang="en-US" altLang="ja-JP" dirty="0" smtClean="0"/>
          </a:p>
          <a:p>
            <a:pPr marL="0" indent="0">
              <a:buNone/>
            </a:pPr>
            <a:r>
              <a:rPr kumimoji="1" lang="ja-JP" altLang="en-US" dirty="0" smtClean="0"/>
              <a:t>　　　　　　　　　　　 </a:t>
            </a:r>
            <a:r>
              <a:rPr kumimoji="1" lang="ja-JP" altLang="en-US" sz="3100" dirty="0" smtClean="0"/>
              <a:t>医療機関との連携による状態像の把握</a:t>
            </a:r>
            <a:endParaRPr kumimoji="1" lang="en-US" altLang="ja-JP" sz="3100" dirty="0" smtClean="0"/>
          </a:p>
          <a:p>
            <a:pPr marL="0" indent="0">
              <a:buNone/>
            </a:pPr>
            <a:r>
              <a:rPr kumimoji="1" lang="ja-JP" altLang="en-US" dirty="0" smtClean="0"/>
              <a:t>　　　　　　　　　　　 脳の易疲労性への対応</a:t>
            </a:r>
            <a:endParaRPr kumimoji="1" lang="en-US" altLang="ja-JP" dirty="0" smtClean="0"/>
          </a:p>
          <a:p>
            <a:pPr marL="0" indent="0">
              <a:buNone/>
            </a:pPr>
            <a:endParaRPr lang="en-US" altLang="ja-JP" sz="1100" dirty="0"/>
          </a:p>
          <a:p>
            <a:pPr marL="0" indent="0">
              <a:buNone/>
            </a:pPr>
            <a:r>
              <a:rPr kumimoji="1" lang="ja-JP" altLang="en-US" dirty="0" smtClean="0"/>
              <a:t>　具体的な支援：マニュアルやチェックリストの活用</a:t>
            </a:r>
            <a:endParaRPr kumimoji="1" lang="en-US" altLang="ja-JP" dirty="0" smtClean="0"/>
          </a:p>
          <a:p>
            <a:pPr marL="0" indent="0">
              <a:buNone/>
            </a:pPr>
            <a:r>
              <a:rPr kumimoji="1" lang="ja-JP" altLang="en-US" dirty="0" smtClean="0"/>
              <a:t>　　　　　　　　　　　職場における環境調整</a:t>
            </a:r>
            <a:endParaRPr kumimoji="1" lang="en-US" altLang="ja-JP" sz="3100" dirty="0" smtClean="0"/>
          </a:p>
          <a:p>
            <a:pPr marL="0" indent="0">
              <a:buNone/>
            </a:pPr>
            <a:r>
              <a:rPr kumimoji="1" lang="ja-JP" altLang="en-US" dirty="0" smtClean="0"/>
              <a:t>　　　　　　　　　　　作業中の小休憩の設定　　　　　　　　　　　</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21</a:t>
            </a:fld>
            <a:endParaRPr lang="ja-JP" altLang="en-US"/>
          </a:p>
        </p:txBody>
      </p:sp>
      <p:sp>
        <p:nvSpPr>
          <p:cNvPr id="5"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高次脳機能障害について</a:t>
            </a:r>
            <a:endParaRPr lang="ja-JP" altLang="en-US" sz="3200" dirty="0">
              <a:latin typeface="+mn-ea"/>
              <a:ea typeface="+mn-ea"/>
            </a:endParaRPr>
          </a:p>
        </p:txBody>
      </p:sp>
      <p:sp>
        <p:nvSpPr>
          <p:cNvPr id="7" name="正方形/長方形 6"/>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476747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91831" y="922478"/>
            <a:ext cx="9338552" cy="5815114"/>
          </a:xfrm>
        </p:spPr>
        <p:txBody>
          <a:bodyPr/>
          <a:lstStyle/>
          <a:p>
            <a:pPr marL="0" indent="0">
              <a:buNone/>
            </a:pPr>
            <a:r>
              <a:rPr kumimoji="1" lang="en-US" altLang="ja-JP" dirty="0" smtClean="0"/>
              <a:t>【</a:t>
            </a:r>
            <a:r>
              <a:rPr kumimoji="1" lang="ja-JP" altLang="en-US" dirty="0" smtClean="0"/>
              <a:t>共通して</a:t>
            </a:r>
            <a:r>
              <a:rPr kumimoji="1" lang="en-US" altLang="ja-JP" dirty="0" smtClean="0"/>
              <a:t>…】</a:t>
            </a:r>
          </a:p>
          <a:p>
            <a:pPr marL="0" indent="0">
              <a:buNone/>
            </a:pPr>
            <a:r>
              <a:rPr kumimoji="1" lang="ja-JP" altLang="en-US" dirty="0" smtClean="0"/>
              <a:t>・支援機関や医療機関との情報共有</a:t>
            </a:r>
            <a:endParaRPr kumimoji="1" lang="en-US" altLang="ja-JP" dirty="0" smtClean="0"/>
          </a:p>
          <a:p>
            <a:pPr marL="0" indent="0">
              <a:buNone/>
            </a:pPr>
            <a:endParaRPr lang="en-US" altLang="ja-JP" sz="1100" dirty="0"/>
          </a:p>
          <a:p>
            <a:pPr marL="0" indent="0">
              <a:buNone/>
            </a:pPr>
            <a:r>
              <a:rPr kumimoji="1" lang="ja-JP" altLang="en-US" dirty="0" smtClean="0"/>
              <a:t>・ハード面の整備（施設設備の改修・就労支援機器の活用）</a:t>
            </a:r>
            <a:endParaRPr kumimoji="1" lang="en-US" altLang="ja-JP" dirty="0" smtClean="0"/>
          </a:p>
          <a:p>
            <a:pPr marL="0" indent="0">
              <a:buNone/>
            </a:pPr>
            <a:endParaRPr lang="en-US" altLang="ja-JP" sz="1100" dirty="0"/>
          </a:p>
          <a:p>
            <a:pPr marL="0" indent="0">
              <a:buNone/>
            </a:pPr>
            <a:r>
              <a:rPr kumimoji="1" lang="ja-JP" altLang="en-US" dirty="0" smtClean="0"/>
              <a:t>・ソフト面の整備（通院の確保等休暇の制度、</a:t>
            </a:r>
            <a:r>
              <a:rPr lang="ja-JP" altLang="en-US" dirty="0"/>
              <a:t>体調</a:t>
            </a:r>
            <a:r>
              <a:rPr kumimoji="1" lang="ja-JP" altLang="en-US" dirty="0" smtClean="0"/>
              <a:t>変動に合わせた業務量の調整等）</a:t>
            </a:r>
            <a:endParaRPr kumimoji="1" lang="en-US" altLang="ja-JP" dirty="0" smtClean="0"/>
          </a:p>
          <a:p>
            <a:pPr marL="0" indent="0">
              <a:buNone/>
            </a:pPr>
            <a:endParaRPr lang="en-US" altLang="ja-JP" sz="1200" dirty="0"/>
          </a:p>
          <a:p>
            <a:pPr marL="0" indent="0">
              <a:buNone/>
            </a:pPr>
            <a:r>
              <a:rPr kumimoji="1" lang="ja-JP" altLang="en-US" dirty="0" smtClean="0"/>
              <a:t>・個々の障害状況の把握、受障時期による状態像の違いに注意</a:t>
            </a:r>
            <a:endParaRPr kumimoji="1" lang="en-US" altLang="ja-JP" dirty="0" smtClean="0"/>
          </a:p>
          <a:p>
            <a:pPr marL="0" indent="0">
              <a:buNone/>
            </a:pPr>
            <a:r>
              <a:rPr kumimoji="1" lang="ja-JP" altLang="en-US" dirty="0" smtClean="0"/>
              <a:t>　</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22</a:t>
            </a:fld>
            <a:endParaRPr lang="ja-JP" altLang="en-US"/>
          </a:p>
        </p:txBody>
      </p:sp>
      <p:sp>
        <p:nvSpPr>
          <p:cNvPr id="5"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障害別に見た雇用上の配慮　まとめ①</a:t>
            </a:r>
            <a:endParaRPr lang="ja-JP" altLang="en-US" sz="3200" dirty="0">
              <a:latin typeface="+mn-ea"/>
              <a:ea typeface="+mn-ea"/>
            </a:endParaRPr>
          </a:p>
        </p:txBody>
      </p:sp>
      <p:sp>
        <p:nvSpPr>
          <p:cNvPr id="7" name="正方形/長方形 6"/>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3456861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5099" y="886807"/>
            <a:ext cx="9730900" cy="5252205"/>
          </a:xfrm>
        </p:spPr>
        <p:txBody>
          <a:bodyPr/>
          <a:lstStyle/>
          <a:p>
            <a:pPr marL="0" indent="0">
              <a:buNone/>
            </a:pPr>
            <a:r>
              <a:rPr lang="ja-JP" altLang="en-US" sz="2800" dirty="0" smtClean="0">
                <a:latin typeface="+mn-ea"/>
              </a:rPr>
              <a:t>具体的な</a:t>
            </a:r>
            <a:r>
              <a:rPr lang="ja-JP" altLang="en-US" sz="2800" dirty="0">
                <a:latin typeface="+mn-ea"/>
              </a:rPr>
              <a:t>支援</a:t>
            </a:r>
            <a:r>
              <a:rPr lang="ja-JP" altLang="en-US" sz="2800" dirty="0" smtClean="0">
                <a:latin typeface="+mn-ea"/>
              </a:rPr>
              <a:t>方法例：</a:t>
            </a:r>
            <a:r>
              <a:rPr kumimoji="1" lang="ja-JP" altLang="en-US" sz="2800" dirty="0" smtClean="0">
                <a:latin typeface="+mn-ea"/>
              </a:rPr>
              <a:t>キーワードは</a:t>
            </a:r>
            <a:r>
              <a:rPr kumimoji="1" lang="ja-JP" altLang="en-US" sz="3600" u="sng" dirty="0" smtClean="0">
                <a:solidFill>
                  <a:srgbClr val="FF0000"/>
                </a:solidFill>
                <a:latin typeface="+mn-ea"/>
              </a:rPr>
              <a:t>構造化</a:t>
            </a:r>
            <a:r>
              <a:rPr kumimoji="1" lang="en-US" altLang="ja-JP" sz="2800" b="1" u="sng" dirty="0" smtClean="0">
                <a:solidFill>
                  <a:srgbClr val="FF0000"/>
                </a:solidFill>
                <a:latin typeface="+mn-ea"/>
              </a:rPr>
              <a:t/>
            </a:r>
            <a:br>
              <a:rPr kumimoji="1" lang="en-US" altLang="ja-JP" sz="2800" b="1" u="sng" dirty="0" smtClean="0">
                <a:solidFill>
                  <a:srgbClr val="FF0000"/>
                </a:solidFill>
                <a:latin typeface="+mn-ea"/>
              </a:rPr>
            </a:br>
            <a:r>
              <a:rPr kumimoji="1" lang="en-US" altLang="ja-JP" sz="2000" dirty="0" smtClean="0">
                <a:latin typeface="+mn-ea"/>
              </a:rPr>
              <a:t>※</a:t>
            </a:r>
            <a:r>
              <a:rPr kumimoji="1" lang="ja-JP" altLang="en-US" sz="2000" dirty="0" smtClean="0">
                <a:latin typeface="+mn-ea"/>
              </a:rPr>
              <a:t>構造化とは</a:t>
            </a:r>
            <a:r>
              <a:rPr kumimoji="1" lang="en-US" altLang="ja-JP" sz="2000" dirty="0" smtClean="0">
                <a:latin typeface="+mn-ea"/>
              </a:rPr>
              <a:t>…</a:t>
            </a:r>
            <a:r>
              <a:rPr kumimoji="1" lang="ja-JP" altLang="en-US" sz="2000" dirty="0" smtClean="0">
                <a:latin typeface="+mn-ea"/>
              </a:rPr>
              <a:t>時間の流れや物の位置、順番を整理し、それぞれを</a:t>
            </a:r>
            <a:endParaRPr kumimoji="1" lang="en-US" altLang="ja-JP" sz="2000" dirty="0" smtClean="0">
              <a:latin typeface="+mn-ea"/>
            </a:endParaRPr>
          </a:p>
          <a:p>
            <a:pPr marL="0" indent="0">
              <a:buNone/>
            </a:pPr>
            <a:r>
              <a:rPr lang="ja-JP" altLang="en-US" sz="2000" dirty="0">
                <a:latin typeface="+mn-ea"/>
              </a:rPr>
              <a:t>　</a:t>
            </a:r>
            <a:r>
              <a:rPr lang="ja-JP" altLang="en-US" sz="2000" dirty="0" smtClean="0">
                <a:latin typeface="+mn-ea"/>
              </a:rPr>
              <a:t>　　　　　　　　　</a:t>
            </a:r>
            <a:r>
              <a:rPr kumimoji="1" lang="ja-JP" altLang="en-US" sz="2000" dirty="0" smtClean="0">
                <a:latin typeface="+mn-ea"/>
              </a:rPr>
              <a:t>関連づけることで理解を容易にすること</a:t>
            </a:r>
            <a:endParaRPr kumimoji="1" lang="en-US" altLang="ja-JP" sz="2000" dirty="0" smtClean="0">
              <a:latin typeface="+mn-ea"/>
            </a:endParaRPr>
          </a:p>
        </p:txBody>
      </p:sp>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23</a:t>
            </a:fld>
            <a:endParaRPr lang="ja-JP" altLang="en-US"/>
          </a:p>
        </p:txBody>
      </p:sp>
      <p:grpSp>
        <p:nvGrpSpPr>
          <p:cNvPr id="5" name="グループ化 4"/>
          <p:cNvGrpSpPr/>
          <p:nvPr/>
        </p:nvGrpSpPr>
        <p:grpSpPr>
          <a:xfrm>
            <a:off x="338882" y="2221186"/>
            <a:ext cx="9349867" cy="4604260"/>
            <a:chOff x="3714750" y="3556268"/>
            <a:chExt cx="5198582" cy="2979737"/>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03790" y="3627705"/>
              <a:ext cx="147637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29500" y="3556268"/>
              <a:ext cx="1408113" cy="24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69"/>
            <p:cNvSpPr>
              <a:spLocks noChangeArrowheads="1"/>
            </p:cNvSpPr>
            <p:nvPr/>
          </p:nvSpPr>
          <p:spPr bwMode="auto">
            <a:xfrm>
              <a:off x="3714750" y="5985143"/>
              <a:ext cx="186372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algn="ctr" eaLnBrk="1" hangingPunct="1">
                <a:lnSpc>
                  <a:spcPct val="100000"/>
                </a:lnSpc>
                <a:spcBef>
                  <a:spcPct val="0"/>
                </a:spcBef>
                <a:buFontTx/>
                <a:buNone/>
              </a:pPr>
              <a:r>
                <a:rPr lang="ja-JP" altLang="en-US" sz="2000" dirty="0">
                  <a:latin typeface="+mn-ea"/>
                  <a:ea typeface="+mn-ea"/>
                </a:rPr>
                <a:t>場所の構造化</a:t>
              </a:r>
            </a:p>
            <a:p>
              <a:pPr algn="ctr" eaLnBrk="1" hangingPunct="1">
                <a:lnSpc>
                  <a:spcPct val="100000"/>
                </a:lnSpc>
                <a:spcBef>
                  <a:spcPct val="0"/>
                </a:spcBef>
                <a:buFontTx/>
                <a:buNone/>
              </a:pPr>
              <a:r>
                <a:rPr lang="ja-JP" altLang="en-US" sz="1600" dirty="0">
                  <a:latin typeface="+mn-ea"/>
                  <a:ea typeface="+mn-ea"/>
                </a:rPr>
                <a:t>（事務室清掃の方向）</a:t>
              </a:r>
            </a:p>
          </p:txBody>
        </p:sp>
        <p:sp>
          <p:nvSpPr>
            <p:cNvPr id="10" name="Rectangle 69"/>
            <p:cNvSpPr>
              <a:spLocks noChangeArrowheads="1"/>
            </p:cNvSpPr>
            <p:nvPr/>
          </p:nvSpPr>
          <p:spPr bwMode="auto">
            <a:xfrm>
              <a:off x="5786438" y="6031398"/>
              <a:ext cx="1512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algn="ctr" eaLnBrk="1" hangingPunct="1">
                <a:lnSpc>
                  <a:spcPct val="100000"/>
                </a:lnSpc>
                <a:spcBef>
                  <a:spcPct val="0"/>
                </a:spcBef>
                <a:buFontTx/>
                <a:buNone/>
              </a:pPr>
              <a:r>
                <a:rPr lang="ja-JP" altLang="en-US" sz="2000" dirty="0">
                  <a:latin typeface="+mn-ea"/>
                  <a:ea typeface="+mn-ea"/>
                </a:rPr>
                <a:t>方法の構造化</a:t>
              </a:r>
            </a:p>
            <a:p>
              <a:pPr algn="ctr" eaLnBrk="1" hangingPunct="1">
                <a:lnSpc>
                  <a:spcPct val="100000"/>
                </a:lnSpc>
                <a:spcBef>
                  <a:spcPct val="0"/>
                </a:spcBef>
                <a:buFontTx/>
                <a:buNone/>
              </a:pPr>
              <a:r>
                <a:rPr lang="ja-JP" altLang="en-US" sz="1600" dirty="0">
                  <a:latin typeface="+mn-ea"/>
                  <a:ea typeface="+mn-ea"/>
                </a:rPr>
                <a:t>（手順書）</a:t>
              </a:r>
            </a:p>
          </p:txBody>
        </p:sp>
        <p:sp>
          <p:nvSpPr>
            <p:cNvPr id="11" name="Rectangle 69"/>
            <p:cNvSpPr>
              <a:spLocks noChangeArrowheads="1"/>
            </p:cNvSpPr>
            <p:nvPr/>
          </p:nvSpPr>
          <p:spPr bwMode="auto">
            <a:xfrm>
              <a:off x="7219469" y="6056580"/>
              <a:ext cx="1693863"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algn="ctr" eaLnBrk="1" hangingPunct="1">
                <a:lnSpc>
                  <a:spcPct val="100000"/>
                </a:lnSpc>
                <a:spcBef>
                  <a:spcPct val="0"/>
                </a:spcBef>
                <a:buFontTx/>
                <a:buNone/>
              </a:pPr>
              <a:r>
                <a:rPr lang="ja-JP" altLang="en-US" sz="2000" dirty="0">
                  <a:latin typeface="+mn-ea"/>
                  <a:ea typeface="+mn-ea"/>
                </a:rPr>
                <a:t>時間の構造化</a:t>
              </a:r>
            </a:p>
            <a:p>
              <a:pPr algn="ctr" eaLnBrk="1" hangingPunct="1">
                <a:lnSpc>
                  <a:spcPct val="100000"/>
                </a:lnSpc>
                <a:spcBef>
                  <a:spcPct val="0"/>
                </a:spcBef>
                <a:buFontTx/>
                <a:buNone/>
              </a:pPr>
              <a:r>
                <a:rPr lang="ja-JP" altLang="en-US" sz="1600" dirty="0">
                  <a:latin typeface="+mn-ea"/>
                  <a:ea typeface="+mn-ea"/>
                </a:rPr>
                <a:t>（タイムスケジュール）</a:t>
              </a:r>
            </a:p>
          </p:txBody>
        </p:sp>
        <p:pic>
          <p:nvPicPr>
            <p:cNvPr id="12"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b="6155"/>
            <a:stretch>
              <a:fillRect/>
            </a:stretch>
          </p:blipFill>
          <p:spPr bwMode="auto">
            <a:xfrm>
              <a:off x="3843338" y="3627705"/>
              <a:ext cx="1763712" cy="2413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sp>
        <p:nvSpPr>
          <p:cNvPr id="13" name="フッター プレースホルダー 8"/>
          <p:cNvSpPr>
            <a:spLocks noGrp="1"/>
          </p:cNvSpPr>
          <p:nvPr>
            <p:ph type="ftr" sz="quarter" idx="11"/>
          </p:nvPr>
        </p:nvSpPr>
        <p:spPr>
          <a:xfrm>
            <a:off x="6501315" y="6578168"/>
            <a:ext cx="2895600" cy="365125"/>
          </a:xfrm>
        </p:spPr>
        <p:txBody>
          <a:bodyPr/>
          <a:lstStyle/>
          <a:p>
            <a:pPr algn="r">
              <a:defRPr/>
            </a:pPr>
            <a:r>
              <a:rPr lang="en-US" altLang="ja-JP" dirty="0" smtClean="0">
                <a:solidFill>
                  <a:srgbClr val="FF0000"/>
                </a:solidFill>
              </a:rPr>
              <a:t>JEED</a:t>
            </a:r>
            <a:r>
              <a:rPr lang="ja-JP" altLang="en-US" dirty="0" smtClean="0">
                <a:solidFill>
                  <a:srgbClr val="FF0000"/>
                </a:solidFill>
              </a:rPr>
              <a:t>資料を一部改変</a:t>
            </a:r>
            <a:endParaRPr lang="ja-JP" altLang="en-US" dirty="0">
              <a:solidFill>
                <a:srgbClr val="FF0000"/>
              </a:solidFill>
            </a:endParaRPr>
          </a:p>
        </p:txBody>
      </p:sp>
      <p:sp>
        <p:nvSpPr>
          <p:cNvPr id="14"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障害別に見た雇用上の配慮　まとめ②</a:t>
            </a:r>
            <a:endParaRPr lang="ja-JP" altLang="en-US" sz="3200" dirty="0">
              <a:latin typeface="+mn-ea"/>
              <a:ea typeface="+mn-ea"/>
            </a:endParaRPr>
          </a:p>
        </p:txBody>
      </p:sp>
      <p:sp>
        <p:nvSpPr>
          <p:cNvPr id="15" name="正方形/長方形 14"/>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23874177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5099" y="979835"/>
            <a:ext cx="9730900" cy="5159177"/>
          </a:xfrm>
        </p:spPr>
        <p:txBody>
          <a:bodyPr/>
          <a:lstStyle/>
          <a:p>
            <a:pPr marL="0" indent="0">
              <a:buNone/>
            </a:pPr>
            <a:r>
              <a:rPr lang="ja-JP" altLang="en-US" sz="2800" dirty="0" smtClean="0">
                <a:latin typeface="+mn-ea"/>
              </a:rPr>
              <a:t>具体的な</a:t>
            </a:r>
            <a:r>
              <a:rPr lang="ja-JP" altLang="en-US" sz="2800" dirty="0">
                <a:latin typeface="+mn-ea"/>
              </a:rPr>
              <a:t>支援</a:t>
            </a:r>
            <a:r>
              <a:rPr lang="ja-JP" altLang="en-US" sz="2800" dirty="0" smtClean="0">
                <a:latin typeface="+mn-ea"/>
              </a:rPr>
              <a:t>方法例：作業状況把握や体調管理について</a:t>
            </a:r>
            <a:endParaRPr kumimoji="1" lang="en-US" altLang="ja-JP" sz="2000" dirty="0" smtClean="0">
              <a:latin typeface="+mn-ea"/>
            </a:endParaRPr>
          </a:p>
        </p:txBody>
      </p:sp>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24</a:t>
            </a:fld>
            <a:endParaRPr lang="ja-JP" altLang="en-US"/>
          </a:p>
        </p:txBody>
      </p:sp>
      <p:sp>
        <p:nvSpPr>
          <p:cNvPr id="13" name="フッター プレースホルダー 8"/>
          <p:cNvSpPr>
            <a:spLocks noGrp="1"/>
          </p:cNvSpPr>
          <p:nvPr>
            <p:ph type="ftr" sz="quarter" idx="11"/>
          </p:nvPr>
        </p:nvSpPr>
        <p:spPr>
          <a:xfrm>
            <a:off x="6501315" y="6578168"/>
            <a:ext cx="2895600" cy="365125"/>
          </a:xfrm>
        </p:spPr>
        <p:txBody>
          <a:bodyPr/>
          <a:lstStyle/>
          <a:p>
            <a:pPr algn="r">
              <a:defRPr/>
            </a:pPr>
            <a:r>
              <a:rPr lang="en-US" altLang="ja-JP" dirty="0" smtClean="0">
                <a:solidFill>
                  <a:srgbClr val="FF0000"/>
                </a:solidFill>
              </a:rPr>
              <a:t>JEED</a:t>
            </a:r>
            <a:r>
              <a:rPr lang="ja-JP" altLang="en-US" dirty="0" smtClean="0">
                <a:solidFill>
                  <a:srgbClr val="FF0000"/>
                </a:solidFill>
              </a:rPr>
              <a:t>資料を一部改変</a:t>
            </a:r>
            <a:endParaRPr lang="ja-JP" altLang="en-US" dirty="0">
              <a:solidFill>
                <a:srgbClr val="FF0000"/>
              </a:solidFill>
            </a:endParaRPr>
          </a:p>
        </p:txBody>
      </p:sp>
      <p:sp>
        <p:nvSpPr>
          <p:cNvPr id="14" name="Rectangle 2"/>
          <p:cNvSpPr txBox="1">
            <a:spLocks noChangeArrowheads="1"/>
          </p:cNvSpPr>
          <p:nvPr/>
        </p:nvSpPr>
        <p:spPr>
          <a:xfrm>
            <a:off x="155643" y="151898"/>
            <a:ext cx="9731576" cy="663575"/>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障害別に見た雇用上の配慮　まとめ③</a:t>
            </a:r>
            <a:endParaRPr lang="ja-JP" altLang="en-US" sz="3200" dirty="0">
              <a:latin typeface="+mn-ea"/>
              <a:ea typeface="+mn-ea"/>
            </a:endParaRPr>
          </a:p>
        </p:txBody>
      </p:sp>
      <p:sp>
        <p:nvSpPr>
          <p:cNvPr id="15" name="正方形/長方形 14"/>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281" y="1980289"/>
            <a:ext cx="3251732" cy="4597879"/>
          </a:xfrm>
          <a:prstGeom prst="rect">
            <a:avLst/>
          </a:prstGeom>
          <a:ln>
            <a:solidFill>
              <a:schemeClr val="tx1"/>
            </a:solidFill>
          </a:ln>
        </p:spPr>
      </p:pic>
      <p:pic>
        <p:nvPicPr>
          <p:cNvPr id="16" name="図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73093" y="2812038"/>
            <a:ext cx="4456443" cy="272316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201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75860009"/>
              </p:ext>
            </p:extLst>
          </p:nvPr>
        </p:nvGraphicFramePr>
        <p:xfrm>
          <a:off x="161923" y="2073001"/>
          <a:ext cx="9563101" cy="4669693"/>
        </p:xfrm>
        <a:graphic>
          <a:graphicData uri="http://schemas.openxmlformats.org/drawingml/2006/table">
            <a:tbl>
              <a:tblPr firstRow="1" bandRow="1">
                <a:effectLst/>
                <a:tableStyleId>{5C22544A-7EE6-4342-B048-85BDC9FD1C3A}</a:tableStyleId>
              </a:tblPr>
              <a:tblGrid>
                <a:gridCol w="1371602">
                  <a:extLst>
                    <a:ext uri="{9D8B030D-6E8A-4147-A177-3AD203B41FA5}">
                      <a16:colId xmlns:a16="http://schemas.microsoft.com/office/drawing/2014/main" val="20000"/>
                    </a:ext>
                  </a:extLst>
                </a:gridCol>
                <a:gridCol w="4429125">
                  <a:extLst>
                    <a:ext uri="{9D8B030D-6E8A-4147-A177-3AD203B41FA5}">
                      <a16:colId xmlns:a16="http://schemas.microsoft.com/office/drawing/2014/main" val="20001"/>
                    </a:ext>
                  </a:extLst>
                </a:gridCol>
                <a:gridCol w="1457325">
                  <a:extLst>
                    <a:ext uri="{9D8B030D-6E8A-4147-A177-3AD203B41FA5}">
                      <a16:colId xmlns:a16="http://schemas.microsoft.com/office/drawing/2014/main" val="20002"/>
                    </a:ext>
                  </a:extLst>
                </a:gridCol>
                <a:gridCol w="981075">
                  <a:extLst>
                    <a:ext uri="{9D8B030D-6E8A-4147-A177-3AD203B41FA5}">
                      <a16:colId xmlns:a16="http://schemas.microsoft.com/office/drawing/2014/main" val="20003"/>
                    </a:ext>
                  </a:extLst>
                </a:gridCol>
                <a:gridCol w="1323974">
                  <a:extLst>
                    <a:ext uri="{9D8B030D-6E8A-4147-A177-3AD203B41FA5}">
                      <a16:colId xmlns:a16="http://schemas.microsoft.com/office/drawing/2014/main" val="20004"/>
                    </a:ext>
                  </a:extLst>
                </a:gridCol>
              </a:tblGrid>
              <a:tr h="581282">
                <a:tc>
                  <a:txBody>
                    <a:bodyPr/>
                    <a:lstStyle/>
                    <a:p>
                      <a:pPr algn="ctr"/>
                      <a:r>
                        <a:rPr kumimoji="1" lang="ja-JP" altLang="en-US" sz="1600" dirty="0" smtClean="0">
                          <a:latin typeface="+mn-ea"/>
                          <a:ea typeface="+mn-ea"/>
                        </a:rPr>
                        <a:t>区　分</a:t>
                      </a:r>
                      <a:endParaRPr kumimoji="1" lang="ja-JP" altLang="en-US" sz="1600"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mn-ea"/>
                          <a:ea typeface="+mn-ea"/>
                        </a:rPr>
                        <a:t>摘　要</a:t>
                      </a:r>
                      <a:endParaRPr kumimoji="1" lang="en-US" altLang="ja-JP" sz="1600" dirty="0" smtClean="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mn-ea"/>
                          <a:ea typeface="+mn-ea"/>
                        </a:rPr>
                        <a:t>確認方法</a:t>
                      </a:r>
                      <a:endParaRPr kumimoji="1" lang="ja-JP" altLang="en-US" sz="1600"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n-ea"/>
                          <a:ea typeface="+mn-ea"/>
                        </a:rPr>
                        <a:t>法による</a:t>
                      </a:r>
                      <a:endParaRPr kumimoji="1" lang="en-US" altLang="ja-JP" sz="1400" dirty="0" smtClean="0">
                        <a:latin typeface="+mn-ea"/>
                        <a:ea typeface="+mn-ea"/>
                      </a:endParaRPr>
                    </a:p>
                    <a:p>
                      <a:pPr algn="ctr"/>
                      <a:r>
                        <a:rPr kumimoji="1" lang="ja-JP" altLang="en-US" sz="1400" dirty="0" smtClean="0">
                          <a:latin typeface="+mn-ea"/>
                          <a:ea typeface="+mn-ea"/>
                        </a:rPr>
                        <a:t>雇用義務</a:t>
                      </a:r>
                      <a:endParaRPr kumimoji="1" lang="ja-JP" altLang="en-US" sz="1400"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n-ea"/>
                          <a:ea typeface="+mn-ea"/>
                        </a:rPr>
                        <a:t>雇用率</a:t>
                      </a:r>
                      <a:endParaRPr kumimoji="1" lang="en-US" altLang="ja-JP" sz="1400" dirty="0" smtClean="0">
                        <a:latin typeface="+mn-ea"/>
                        <a:ea typeface="+mn-ea"/>
                      </a:endParaRPr>
                    </a:p>
                    <a:p>
                      <a:pPr algn="ctr"/>
                      <a:r>
                        <a:rPr kumimoji="1" lang="ja-JP" altLang="en-US" sz="1400" dirty="0" smtClean="0">
                          <a:latin typeface="+mn-ea"/>
                          <a:ea typeface="+mn-ea"/>
                        </a:rPr>
                        <a:t>カウント</a:t>
                      </a:r>
                      <a:endParaRPr kumimoji="1" lang="ja-JP" altLang="en-US" sz="1400"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62785">
                <a:tc>
                  <a:txBody>
                    <a:bodyPr/>
                    <a:lstStyle/>
                    <a:p>
                      <a:pPr algn="ctr"/>
                      <a:r>
                        <a:rPr kumimoji="1" lang="ja-JP" altLang="en-US" sz="1400" b="1" dirty="0" smtClean="0">
                          <a:latin typeface="+mn-ea"/>
                          <a:ea typeface="+mn-ea"/>
                        </a:rPr>
                        <a:t>身体障害者</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1" dirty="0" smtClean="0">
                          <a:latin typeface="+mn-ea"/>
                          <a:ea typeface="+mn-ea"/>
                        </a:rPr>
                        <a:t>視覚障害、聴覚・平衡機能障害、音声・言語・そしゃく機能障害、肢体不自由（上肢・下肢・体幹等）、内部障害（心臓・じん臓・呼吸器・膀胱</a:t>
                      </a:r>
                      <a:r>
                        <a:rPr kumimoji="1" lang="en-US" altLang="ja-JP" sz="1400" b="1" dirty="0" smtClean="0">
                          <a:latin typeface="+mn-ea"/>
                          <a:ea typeface="+mn-ea"/>
                        </a:rPr>
                        <a:t>/</a:t>
                      </a:r>
                      <a:r>
                        <a:rPr kumimoji="1" lang="ja-JP" altLang="en-US" sz="1400" b="1" dirty="0" smtClean="0">
                          <a:latin typeface="+mn-ea"/>
                          <a:ea typeface="+mn-ea"/>
                        </a:rPr>
                        <a:t>直腸・小腸・免疫不全・肝臓）</a:t>
                      </a:r>
                      <a:endParaRPr kumimoji="1" lang="en-US" altLang="ja-JP" sz="1400" b="1" dirty="0" smtClean="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latin typeface="+mn-ea"/>
                          <a:ea typeface="+mn-ea"/>
                        </a:rPr>
                        <a:t>身体障害者手帳</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latin typeface="+mn-ea"/>
                          <a:ea typeface="+mn-ea"/>
                        </a:rPr>
                        <a:t>あり</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latin typeface="+mn-ea"/>
                          <a:ea typeface="+mn-ea"/>
                        </a:rPr>
                        <a:t>対　象</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49465">
                <a:tc>
                  <a:txBody>
                    <a:bodyPr/>
                    <a:lstStyle/>
                    <a:p>
                      <a:pPr algn="ctr"/>
                      <a:r>
                        <a:rPr kumimoji="1" lang="ja-JP" altLang="en-US" sz="1400" b="1" dirty="0" smtClean="0">
                          <a:latin typeface="+mn-ea"/>
                          <a:ea typeface="+mn-ea"/>
                        </a:rPr>
                        <a:t>知的障害者</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1" dirty="0" smtClean="0">
                          <a:latin typeface="+mn-ea"/>
                          <a:ea typeface="+mn-ea"/>
                        </a:rPr>
                        <a:t>知能指数や社会生活能力が一定水準を下回り医療、教育、福祉等の援助を要する状態</a:t>
                      </a:r>
                      <a:endParaRPr kumimoji="1" lang="en-US" altLang="ja-JP" sz="1400" b="1" dirty="0" smtClean="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latin typeface="+mn-ea"/>
                          <a:ea typeface="+mn-ea"/>
                        </a:rPr>
                        <a:t>療育手帳</a:t>
                      </a:r>
                      <a:endParaRPr kumimoji="1" lang="en-US" altLang="ja-JP" sz="1400" b="1" dirty="0" smtClean="0">
                        <a:latin typeface="+mn-ea"/>
                        <a:ea typeface="+mn-ea"/>
                      </a:endParaRPr>
                    </a:p>
                    <a:p>
                      <a:pPr algn="ctr"/>
                      <a:endParaRPr kumimoji="1" lang="en-US" altLang="ja-JP" sz="1400" b="1" dirty="0" smtClean="0">
                        <a:latin typeface="+mn-ea"/>
                        <a:ea typeface="+mn-ea"/>
                      </a:endParaRPr>
                    </a:p>
                    <a:p>
                      <a:pPr algn="ctr"/>
                      <a:r>
                        <a:rPr kumimoji="1" lang="ja-JP" altLang="en-US" sz="1400" b="1" dirty="0" smtClean="0">
                          <a:latin typeface="+mn-ea"/>
                          <a:ea typeface="+mn-ea"/>
                        </a:rPr>
                        <a:t>（東京の場合は</a:t>
                      </a:r>
                      <a:endParaRPr kumimoji="1" lang="en-US" altLang="ja-JP" sz="1400" b="1" dirty="0" smtClean="0">
                        <a:latin typeface="+mn-ea"/>
                        <a:ea typeface="+mn-ea"/>
                      </a:endParaRPr>
                    </a:p>
                    <a:p>
                      <a:pPr algn="ctr"/>
                      <a:r>
                        <a:rPr kumimoji="1" lang="ja-JP" altLang="en-US" sz="1400" b="1" dirty="0" smtClean="0">
                          <a:latin typeface="+mn-ea"/>
                          <a:ea typeface="+mn-ea"/>
                        </a:rPr>
                        <a:t>「愛の手帳」）</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latin typeface="+mn-ea"/>
                          <a:ea typeface="+mn-ea"/>
                        </a:rPr>
                        <a:t>あり</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latin typeface="+mn-ea"/>
                          <a:ea typeface="+mn-ea"/>
                        </a:rPr>
                        <a:t>対　象</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99727">
                <a:tc>
                  <a:txBody>
                    <a:bodyPr/>
                    <a:lstStyle/>
                    <a:p>
                      <a:pPr algn="ctr"/>
                      <a:r>
                        <a:rPr kumimoji="1" lang="ja-JP" altLang="en-US" sz="1400" b="1" dirty="0" smtClean="0">
                          <a:latin typeface="+mn-ea"/>
                          <a:ea typeface="+mn-ea"/>
                        </a:rPr>
                        <a:t>精神障害者</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1" dirty="0" smtClean="0">
                          <a:latin typeface="+mn-ea"/>
                          <a:ea typeface="+mn-ea"/>
                        </a:rPr>
                        <a:t>統合失調症、そううつ病（そう病、うつ病を含む）、</a:t>
                      </a:r>
                      <a:endParaRPr kumimoji="1" lang="en-US" altLang="ja-JP" sz="1400" b="1" dirty="0" smtClean="0">
                        <a:latin typeface="+mn-ea"/>
                        <a:ea typeface="+mn-ea"/>
                      </a:endParaRPr>
                    </a:p>
                    <a:p>
                      <a:pPr algn="l"/>
                      <a:r>
                        <a:rPr kumimoji="1" lang="ja-JP" altLang="en-US" sz="1400" b="1" dirty="0" smtClean="0">
                          <a:latin typeface="+mn-ea"/>
                          <a:ea typeface="+mn-ea"/>
                        </a:rPr>
                        <a:t>てんかん　他</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latin typeface="+mn-ea"/>
                          <a:ea typeface="+mn-ea"/>
                        </a:rPr>
                        <a:t>精神障害者</a:t>
                      </a:r>
                      <a:endParaRPr kumimoji="1" lang="en-US" altLang="ja-JP" sz="1400" b="1" dirty="0" smtClean="0">
                        <a:latin typeface="+mn-ea"/>
                        <a:ea typeface="+mn-ea"/>
                      </a:endParaRPr>
                    </a:p>
                    <a:p>
                      <a:pPr algn="ctr"/>
                      <a:r>
                        <a:rPr kumimoji="1" lang="ja-JP" altLang="en-US" sz="1400" b="1" dirty="0" smtClean="0">
                          <a:latin typeface="+mn-ea"/>
                          <a:ea typeface="+mn-ea"/>
                        </a:rPr>
                        <a:t>保健福祉手帳</a:t>
                      </a:r>
                      <a:endParaRPr kumimoji="1" lang="en-US" altLang="ja-JP" sz="1400" b="1" dirty="0" smtClean="0">
                        <a:latin typeface="+mn-ea"/>
                        <a:ea typeface="+mn-ea"/>
                      </a:endParaRPr>
                    </a:p>
                    <a:p>
                      <a:pPr algn="ctr"/>
                      <a:endParaRPr kumimoji="1" lang="en-US" altLang="ja-JP" sz="1400" b="1" dirty="0" smtClean="0">
                        <a:latin typeface="+mn-ea"/>
                        <a:ea typeface="+mn-ea"/>
                      </a:endParaRPr>
                    </a:p>
                    <a:p>
                      <a:pPr algn="ctr"/>
                      <a:r>
                        <a:rPr kumimoji="1" lang="ja-JP" altLang="en-US" sz="1400" b="1" dirty="0" smtClean="0">
                          <a:latin typeface="+mn-ea"/>
                          <a:ea typeface="+mn-ea"/>
                        </a:rPr>
                        <a:t>診断書等</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solidFill>
                            <a:schemeClr val="tx1"/>
                          </a:solidFill>
                          <a:latin typeface="+mn-ea"/>
                          <a:ea typeface="+mn-ea"/>
                        </a:rPr>
                        <a:t>あり</a:t>
                      </a:r>
                      <a:endParaRPr kumimoji="1" lang="ja-JP" altLang="en-US" sz="1400" b="1" dirty="0">
                        <a:solidFill>
                          <a:schemeClr val="tx1"/>
                        </a:solidFill>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solidFill>
                            <a:schemeClr val="tx1"/>
                          </a:solidFill>
                          <a:latin typeface="+mn-ea"/>
                          <a:ea typeface="+mn-ea"/>
                        </a:rPr>
                        <a:t>精神障害者</a:t>
                      </a:r>
                      <a:endParaRPr kumimoji="1" lang="en-US" altLang="ja-JP" sz="1400" b="1" dirty="0" smtClean="0">
                        <a:solidFill>
                          <a:schemeClr val="tx1"/>
                        </a:solidFill>
                        <a:latin typeface="+mn-ea"/>
                        <a:ea typeface="+mn-ea"/>
                      </a:endParaRPr>
                    </a:p>
                    <a:p>
                      <a:pPr algn="ctr"/>
                      <a:r>
                        <a:rPr kumimoji="1" lang="ja-JP" altLang="en-US" sz="1400" b="1" dirty="0" smtClean="0">
                          <a:solidFill>
                            <a:schemeClr val="tx1"/>
                          </a:solidFill>
                          <a:latin typeface="+mn-ea"/>
                          <a:ea typeface="+mn-ea"/>
                        </a:rPr>
                        <a:t>保健福祉手帳所持者のみ</a:t>
                      </a:r>
                      <a:endParaRPr kumimoji="1" lang="en-US" altLang="ja-JP" sz="1400" b="1" dirty="0" smtClean="0">
                        <a:solidFill>
                          <a:schemeClr val="tx1"/>
                        </a:solidFill>
                        <a:latin typeface="+mn-ea"/>
                        <a:ea typeface="+mn-ea"/>
                      </a:endParaRPr>
                    </a:p>
                    <a:p>
                      <a:pPr algn="ctr"/>
                      <a:r>
                        <a:rPr kumimoji="1" lang="ja-JP" altLang="en-US" sz="1400" b="1" dirty="0" smtClean="0">
                          <a:solidFill>
                            <a:schemeClr val="tx1"/>
                          </a:solidFill>
                          <a:latin typeface="+mn-ea"/>
                          <a:ea typeface="+mn-ea"/>
                        </a:rPr>
                        <a:t>対象</a:t>
                      </a:r>
                      <a:endParaRPr kumimoji="1" lang="ja-JP" altLang="en-US" sz="1400" b="1" dirty="0">
                        <a:solidFill>
                          <a:schemeClr val="tx1"/>
                        </a:solidFill>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35866">
                <a:tc>
                  <a:txBody>
                    <a:bodyPr/>
                    <a:lstStyle/>
                    <a:p>
                      <a:pPr algn="ctr"/>
                      <a:r>
                        <a:rPr kumimoji="1" lang="ja-JP" altLang="en-US" sz="1400" b="1" dirty="0" smtClean="0">
                          <a:latin typeface="+mn-ea"/>
                          <a:ea typeface="+mn-ea"/>
                        </a:rPr>
                        <a:t>その他の</a:t>
                      </a:r>
                      <a:endParaRPr kumimoji="1" lang="en-US" altLang="ja-JP" sz="1400" b="1" dirty="0" smtClean="0">
                        <a:latin typeface="+mn-ea"/>
                        <a:ea typeface="+mn-ea"/>
                      </a:endParaRPr>
                    </a:p>
                    <a:p>
                      <a:pPr algn="ctr"/>
                      <a:r>
                        <a:rPr kumimoji="1" lang="ja-JP" altLang="en-US" sz="1400" b="1" dirty="0" smtClean="0">
                          <a:latin typeface="+mn-ea"/>
                          <a:ea typeface="+mn-ea"/>
                        </a:rPr>
                        <a:t>障害等</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1" dirty="0" smtClean="0">
                          <a:latin typeface="+mn-ea"/>
                          <a:ea typeface="+mn-ea"/>
                        </a:rPr>
                        <a:t>発達障害（自閉症、アスペルガー症候群、注意欠陥</a:t>
                      </a:r>
                      <a:r>
                        <a:rPr kumimoji="1" lang="en-US" altLang="ja-JP" sz="1400" b="1" dirty="0" smtClean="0">
                          <a:latin typeface="+mn-ea"/>
                          <a:ea typeface="+mn-ea"/>
                        </a:rPr>
                        <a:t>/</a:t>
                      </a:r>
                      <a:r>
                        <a:rPr kumimoji="1" lang="ja-JP" altLang="en-US" sz="1400" b="1" dirty="0" smtClean="0">
                          <a:latin typeface="+mn-ea"/>
                          <a:ea typeface="+mn-ea"/>
                        </a:rPr>
                        <a:t>多動性障害</a:t>
                      </a:r>
                      <a:r>
                        <a:rPr kumimoji="1" lang="en-US" altLang="ja-JP" sz="1400" b="1" dirty="0" smtClean="0">
                          <a:latin typeface="+mn-ea"/>
                          <a:ea typeface="+mn-ea"/>
                        </a:rPr>
                        <a:t>(AD/HD)</a:t>
                      </a:r>
                      <a:r>
                        <a:rPr kumimoji="1" lang="ja-JP" altLang="en-US" sz="1400" b="1" dirty="0" err="1" smtClean="0">
                          <a:latin typeface="+mn-ea"/>
                          <a:ea typeface="+mn-ea"/>
                        </a:rPr>
                        <a:t>、</a:t>
                      </a:r>
                      <a:r>
                        <a:rPr kumimoji="1" lang="ja-JP" altLang="en-US" sz="1400" b="1" dirty="0" smtClean="0">
                          <a:latin typeface="+mn-ea"/>
                          <a:ea typeface="+mn-ea"/>
                        </a:rPr>
                        <a:t>学習障害</a:t>
                      </a:r>
                      <a:r>
                        <a:rPr kumimoji="1" lang="en-US" altLang="ja-JP" sz="1400" b="1" dirty="0" smtClean="0">
                          <a:latin typeface="+mn-ea"/>
                          <a:ea typeface="+mn-ea"/>
                        </a:rPr>
                        <a:t>(LD)</a:t>
                      </a:r>
                      <a:r>
                        <a:rPr kumimoji="1" lang="ja-JP" altLang="en-US" sz="1400" b="1" dirty="0" smtClean="0">
                          <a:latin typeface="+mn-ea"/>
                          <a:ea typeface="+mn-ea"/>
                        </a:rPr>
                        <a:t>等）、</a:t>
                      </a:r>
                      <a:endParaRPr kumimoji="1" lang="en-US" altLang="ja-JP" sz="1400" b="1" dirty="0" smtClean="0">
                        <a:latin typeface="+mn-ea"/>
                        <a:ea typeface="+mn-ea"/>
                      </a:endParaRPr>
                    </a:p>
                    <a:p>
                      <a:pPr algn="l"/>
                      <a:r>
                        <a:rPr kumimoji="1" lang="ja-JP" altLang="en-US" sz="1400" b="1" dirty="0" smtClean="0">
                          <a:latin typeface="+mn-ea"/>
                          <a:ea typeface="+mn-ea"/>
                        </a:rPr>
                        <a:t>難病等の慢性疾患　、高次脳機能障害　他</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latin typeface="+mn-ea"/>
                          <a:ea typeface="+mn-ea"/>
                        </a:rPr>
                        <a:t>診断書等</a:t>
                      </a:r>
                      <a:endParaRPr kumimoji="1" lang="ja-JP" altLang="en-US" sz="1400" b="1" dirty="0">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solidFill>
                            <a:schemeClr val="tx1"/>
                          </a:solidFill>
                          <a:latin typeface="+mn-ea"/>
                          <a:ea typeface="+mn-ea"/>
                        </a:rPr>
                        <a:t>なし</a:t>
                      </a:r>
                      <a:endParaRPr kumimoji="1" lang="ja-JP" altLang="en-US" sz="1400" b="1" dirty="0">
                        <a:solidFill>
                          <a:schemeClr val="tx1"/>
                        </a:solidFill>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solidFill>
                            <a:schemeClr val="tx1"/>
                          </a:solidFill>
                          <a:latin typeface="+mn-ea"/>
                          <a:ea typeface="+mn-ea"/>
                        </a:rPr>
                        <a:t>対象外</a:t>
                      </a:r>
                      <a:endParaRPr kumimoji="1" lang="ja-JP" altLang="en-US" sz="1400" b="1" dirty="0">
                        <a:solidFill>
                          <a:schemeClr val="tx1"/>
                        </a:solidFill>
                        <a:latin typeface="+mn-ea"/>
                        <a:ea typeface="+mn-ea"/>
                      </a:endParaRPr>
                    </a:p>
                  </a:txBody>
                  <a:tcPr marL="99068" marR="99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3" name="角丸四角形 12"/>
          <p:cNvSpPr/>
          <p:nvPr/>
        </p:nvSpPr>
        <p:spPr>
          <a:xfrm>
            <a:off x="405442" y="972864"/>
            <a:ext cx="9103683" cy="909637"/>
          </a:xfrm>
          <a:prstGeom prst="roundRect">
            <a:avLst/>
          </a:prstGeom>
          <a:solidFill>
            <a:schemeClr val="tx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199" tIns="45609" rIns="91199" bIns="45609" anchor="ctr"/>
          <a:lstStyle/>
          <a:p>
            <a:pPr fontAlgn="auto">
              <a:spcBef>
                <a:spcPts val="0"/>
              </a:spcBef>
              <a:spcAft>
                <a:spcPts val="0"/>
              </a:spcAft>
              <a:defRPr/>
            </a:pPr>
            <a:r>
              <a:rPr lang="ja-JP" altLang="en-US" dirty="0">
                <a:solidFill>
                  <a:schemeClr val="tx1"/>
                </a:solidFill>
                <a:latin typeface="+mn-ea"/>
              </a:rPr>
              <a:t>　</a:t>
            </a:r>
            <a:r>
              <a:rPr lang="en-US" altLang="ja-JP" sz="1600" b="1" dirty="0">
                <a:solidFill>
                  <a:schemeClr val="tx1"/>
                </a:solidFill>
                <a:latin typeface="+mn-ea"/>
              </a:rPr>
              <a:t>【</a:t>
            </a:r>
            <a:r>
              <a:rPr lang="ja-JP" altLang="en-US" sz="1600" b="1" dirty="0">
                <a:solidFill>
                  <a:schemeClr val="tx1"/>
                </a:solidFill>
                <a:latin typeface="+mn-ea"/>
              </a:rPr>
              <a:t>障害者雇用促進法における障害者の定義</a:t>
            </a:r>
            <a:r>
              <a:rPr lang="en-US" altLang="ja-JP" sz="1600" b="1" dirty="0">
                <a:solidFill>
                  <a:schemeClr val="tx1"/>
                </a:solidFill>
                <a:latin typeface="+mn-ea"/>
              </a:rPr>
              <a:t>】</a:t>
            </a:r>
            <a:r>
              <a:rPr lang="ja-JP" altLang="en-US" sz="1600" b="1" dirty="0">
                <a:solidFill>
                  <a:schemeClr val="tx1"/>
                </a:solidFill>
                <a:latin typeface="+mn-ea"/>
              </a:rPr>
              <a:t>　</a:t>
            </a:r>
            <a:endParaRPr lang="en-US" altLang="ja-JP" sz="1600" b="1" dirty="0">
              <a:solidFill>
                <a:schemeClr val="tx1"/>
              </a:solidFill>
              <a:latin typeface="+mn-ea"/>
            </a:endParaRPr>
          </a:p>
          <a:p>
            <a:pPr fontAlgn="auto">
              <a:spcBef>
                <a:spcPts val="0"/>
              </a:spcBef>
              <a:spcAft>
                <a:spcPts val="0"/>
              </a:spcAft>
              <a:defRPr/>
            </a:pPr>
            <a:r>
              <a:rPr lang="ja-JP" altLang="en-US" sz="1600" b="1" dirty="0">
                <a:solidFill>
                  <a:schemeClr val="tx1"/>
                </a:solidFill>
                <a:latin typeface="+mn-ea"/>
              </a:rPr>
              <a:t>身体障害、知的障害、精神障害（発達障害を含む。）その他の心身の機能の障害があるため、長期にわたり、職業生活に相当の制限を受け、又は職業生活を営むことが著しく困難な者</a:t>
            </a:r>
          </a:p>
        </p:txBody>
      </p:sp>
      <p:sp>
        <p:nvSpPr>
          <p:cNvPr id="2" name="スライド番号プレースホルダー 1"/>
          <p:cNvSpPr>
            <a:spLocks noGrp="1"/>
          </p:cNvSpPr>
          <p:nvPr>
            <p:ph type="sldNum" sz="quarter" idx="10"/>
          </p:nvPr>
        </p:nvSpPr>
        <p:spPr/>
        <p:txBody>
          <a:bodyPr/>
          <a:lstStyle/>
          <a:p>
            <a:pPr>
              <a:defRPr/>
            </a:pPr>
            <a:fld id="{D70814C2-540C-4A27-8447-2FEC43D8F18E}" type="slidenum">
              <a:rPr lang="ja-JP" altLang="en-US" smtClean="0"/>
              <a:pPr>
                <a:defRPr/>
              </a:pPr>
              <a:t>3</a:t>
            </a:fld>
            <a:endParaRPr lang="ja-JP" altLang="en-US"/>
          </a:p>
        </p:txBody>
      </p:sp>
      <p:sp>
        <p:nvSpPr>
          <p:cNvPr id="6" name="正方形/長方形 5"/>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
        <p:nvSpPr>
          <p:cNvPr id="8" name="正方形/長方形 7"/>
          <p:cNvSpPr/>
          <p:nvPr/>
        </p:nvSpPr>
        <p:spPr>
          <a:xfrm>
            <a:off x="232559" y="134062"/>
            <a:ext cx="9411495" cy="584775"/>
          </a:xfrm>
          <a:prstGeom prst="rect">
            <a:avLst/>
          </a:prstGeom>
        </p:spPr>
        <p:txBody>
          <a:bodyPr wrap="square">
            <a:spAutoFit/>
          </a:bodyPr>
          <a:lstStyle/>
          <a:p>
            <a:pPr algn="ctr"/>
            <a:r>
              <a:rPr lang="ja-JP" altLang="en-US" sz="3200" dirty="0" smtClean="0">
                <a:solidFill>
                  <a:prstClr val="black"/>
                </a:solidFill>
                <a:latin typeface="+mn-ea"/>
                <a:ea typeface="+mn-ea"/>
              </a:rPr>
              <a:t>障害者区分と雇用率制度</a:t>
            </a:r>
            <a:endParaRPr lang="ja-JP" altLang="en-US" sz="3200" dirty="0">
              <a:solidFill>
                <a:prstClr val="black"/>
              </a:solidFill>
              <a:latin typeface="+mn-ea"/>
              <a:ea typeface="+mn-ea"/>
            </a:endParaRPr>
          </a:p>
        </p:txBody>
      </p:sp>
    </p:spTree>
    <p:extLst>
      <p:ext uri="{BB962C8B-B14F-4D97-AF65-F5344CB8AC3E}">
        <p14:creationId xmlns:p14="http://schemas.microsoft.com/office/powerpoint/2010/main" val="3929435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5300" y="1833660"/>
            <a:ext cx="8915400" cy="4525963"/>
          </a:xfrm>
        </p:spPr>
        <p:txBody>
          <a:bodyPr/>
          <a:lstStyle/>
          <a:p>
            <a:pPr marL="0" indent="0" algn="ctr">
              <a:buNone/>
            </a:pPr>
            <a:r>
              <a:rPr kumimoji="1" lang="ja-JP" altLang="en-US" sz="4000" dirty="0" smtClean="0"/>
              <a:t>障害特性と留意事項について</a:t>
            </a:r>
            <a:endParaRPr kumimoji="1" lang="en-US" altLang="ja-JP" sz="4000" dirty="0" smtClean="0"/>
          </a:p>
        </p:txBody>
      </p:sp>
      <p:sp>
        <p:nvSpPr>
          <p:cNvPr id="4" name="正方形/長方形 3"/>
          <p:cNvSpPr/>
          <p:nvPr/>
        </p:nvSpPr>
        <p:spPr>
          <a:xfrm>
            <a:off x="38100" y="2777454"/>
            <a:ext cx="9828213" cy="7143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 name="スライド番号プレースホルダー 1"/>
          <p:cNvSpPr>
            <a:spLocks noGrp="1"/>
          </p:cNvSpPr>
          <p:nvPr>
            <p:ph type="sldNum" sz="quarter" idx="12"/>
          </p:nvPr>
        </p:nvSpPr>
        <p:spPr/>
        <p:txBody>
          <a:bodyPr/>
          <a:lstStyle/>
          <a:p>
            <a:pPr>
              <a:defRPr/>
            </a:pPr>
            <a:fld id="{3278ABB1-27E2-4B2E-B622-3B4B8515ECEA}" type="slidenum">
              <a:rPr lang="ja-JP" altLang="en-US" smtClean="0"/>
              <a:pPr>
                <a:defRPr/>
              </a:pPr>
              <a:t>4</a:t>
            </a:fld>
            <a:endParaRPr lang="ja-JP" altLang="en-US"/>
          </a:p>
        </p:txBody>
      </p:sp>
    </p:spTree>
    <p:extLst>
      <p:ext uri="{BB962C8B-B14F-4D97-AF65-F5344CB8AC3E}">
        <p14:creationId xmlns:p14="http://schemas.microsoft.com/office/powerpoint/2010/main" val="309701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5643" y="151898"/>
            <a:ext cx="9731576" cy="663575"/>
          </a:xfrm>
        </p:spPr>
        <p:txBody>
          <a:bodyPr/>
          <a:lstStyle/>
          <a:p>
            <a:pPr eaLnBrk="1" hangingPunct="1"/>
            <a:r>
              <a:rPr lang="ja-JP" altLang="en-US" sz="3200" dirty="0" smtClean="0">
                <a:latin typeface="+mn-ea"/>
                <a:ea typeface="+mn-ea"/>
              </a:rPr>
              <a:t>身体障害について①</a:t>
            </a:r>
            <a:endParaRPr lang="ja-JP" altLang="en-US" sz="3200" dirty="0">
              <a:latin typeface="+mn-ea"/>
              <a:ea typeface="+mn-ea"/>
            </a:endParaRPr>
          </a:p>
        </p:txBody>
      </p:sp>
      <p:sp>
        <p:nvSpPr>
          <p:cNvPr id="5123" name="Rectangle 4"/>
          <p:cNvSpPr>
            <a:spLocks noChangeArrowheads="1"/>
          </p:cNvSpPr>
          <p:nvPr/>
        </p:nvSpPr>
        <p:spPr bwMode="auto">
          <a:xfrm>
            <a:off x="408563" y="1475728"/>
            <a:ext cx="2528314" cy="4032250"/>
          </a:xfrm>
          <a:prstGeom prst="rect">
            <a:avLst/>
          </a:prstGeom>
          <a:solidFill>
            <a:srgbClr val="FFCCFF"/>
          </a:solidFill>
          <a:ln w="9525" algn="ctr">
            <a:solidFill>
              <a:schemeClr val="tx2"/>
            </a:solidFill>
            <a:miter lim="800000"/>
            <a:headEnd/>
            <a:tailEnd/>
          </a:ln>
        </p:spPr>
        <p:txBody>
          <a:bodyPr anchor="ctr"/>
          <a:lstStyle>
            <a:lvl1pPr eaLnBrk="0" hangingPunct="0">
              <a:defRPr kumimoji="1" sz="2400" b="1">
                <a:solidFill>
                  <a:srgbClr val="000099"/>
                </a:solidFill>
                <a:latin typeface="Verdana" pitchFamily="34" charset="0"/>
                <a:ea typeface="ＭＳ Ｐゴシック" charset="-128"/>
              </a:defRPr>
            </a:lvl1pPr>
            <a:lvl2pPr marL="742950" indent="-285750" eaLnBrk="0" hangingPunct="0">
              <a:defRPr kumimoji="1" sz="2400" b="1">
                <a:solidFill>
                  <a:srgbClr val="000099"/>
                </a:solidFill>
                <a:latin typeface="Verdana" pitchFamily="34" charset="0"/>
                <a:ea typeface="ＭＳ Ｐゴシック" charset="-128"/>
              </a:defRPr>
            </a:lvl2pPr>
            <a:lvl3pPr marL="1143000" indent="-228600" eaLnBrk="0" hangingPunct="0">
              <a:defRPr kumimoji="1" sz="2400" b="1">
                <a:solidFill>
                  <a:srgbClr val="000099"/>
                </a:solidFill>
                <a:latin typeface="Verdana" pitchFamily="34" charset="0"/>
                <a:ea typeface="ＭＳ Ｐゴシック" charset="-128"/>
              </a:defRPr>
            </a:lvl3pPr>
            <a:lvl4pPr marL="1600200" indent="-228600" eaLnBrk="0" hangingPunct="0">
              <a:defRPr kumimoji="1" sz="2400" b="1">
                <a:solidFill>
                  <a:srgbClr val="000099"/>
                </a:solidFill>
                <a:latin typeface="Verdana" pitchFamily="34" charset="0"/>
                <a:ea typeface="ＭＳ Ｐゴシック" charset="-128"/>
              </a:defRPr>
            </a:lvl4pPr>
            <a:lvl5pPr marL="2057400" indent="-228600" eaLnBrk="0" hangingPunct="0">
              <a:defRPr kumimoji="1" sz="2400" b="1">
                <a:solidFill>
                  <a:srgbClr val="000099"/>
                </a:solidFill>
                <a:latin typeface="Verdana" pitchFamily="34" charset="0"/>
                <a:ea typeface="ＭＳ Ｐゴシック" charset="-128"/>
              </a:defRPr>
            </a:lvl5pPr>
            <a:lvl6pPr marL="25146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6pPr>
            <a:lvl7pPr marL="29718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7pPr>
            <a:lvl8pPr marL="34290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8pPr>
            <a:lvl9pPr marL="38862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9pPr>
          </a:lstStyle>
          <a:p>
            <a:pPr algn="l" eaLnBrk="1" hangingPunct="1"/>
            <a:r>
              <a:rPr lang="ja-JP" altLang="en-US" b="0" dirty="0">
                <a:solidFill>
                  <a:schemeClr val="tx2"/>
                </a:solidFill>
                <a:latin typeface="+mn-ea"/>
                <a:ea typeface="+mn-ea"/>
              </a:rPr>
              <a:t>個々の障害の状況が、個々の職場環境や職務内容にどのように影響するかによって</a:t>
            </a:r>
            <a:r>
              <a:rPr lang="ja-JP" altLang="en-US" b="0" dirty="0">
                <a:solidFill>
                  <a:srgbClr val="FF0000"/>
                </a:solidFill>
                <a:latin typeface="+mn-ea"/>
                <a:ea typeface="+mn-ea"/>
              </a:rPr>
              <a:t>職業的課題</a:t>
            </a:r>
            <a:r>
              <a:rPr lang="ja-JP" altLang="en-US" b="0" dirty="0">
                <a:solidFill>
                  <a:schemeClr val="tx2"/>
                </a:solidFill>
                <a:latin typeface="+mn-ea"/>
                <a:ea typeface="+mn-ea"/>
              </a:rPr>
              <a:t>は様々。</a:t>
            </a:r>
            <a:endParaRPr lang="ja-JP" altLang="en-US" b="0" dirty="0">
              <a:latin typeface="+mn-ea"/>
              <a:ea typeface="+mn-ea"/>
            </a:endParaRPr>
          </a:p>
        </p:txBody>
      </p:sp>
      <p:sp>
        <p:nvSpPr>
          <p:cNvPr id="5124" name="AutoShape 5"/>
          <p:cNvSpPr>
            <a:spLocks noChangeArrowheads="1"/>
          </p:cNvSpPr>
          <p:nvPr/>
        </p:nvSpPr>
        <p:spPr bwMode="auto">
          <a:xfrm>
            <a:off x="3008313" y="3274365"/>
            <a:ext cx="2519362" cy="2376488"/>
          </a:xfrm>
          <a:prstGeom prst="upArrow">
            <a:avLst>
              <a:gd name="adj1" fmla="val 85565"/>
              <a:gd name="adj2" fmla="val 24602"/>
            </a:avLst>
          </a:prstGeom>
          <a:solidFill>
            <a:srgbClr val="FFFF99"/>
          </a:solidFill>
          <a:ln w="9525" algn="ctr">
            <a:solidFill>
              <a:schemeClr val="tx2"/>
            </a:solidFill>
            <a:miter lim="800000"/>
            <a:headEnd/>
            <a:tailEnd/>
          </a:ln>
        </p:spPr>
        <p:txBody>
          <a:bodyPr lIns="36000" rIns="0" anchor="ctr"/>
          <a:lstStyle>
            <a:lvl1pPr eaLnBrk="0" hangingPunct="0">
              <a:defRPr kumimoji="1" sz="2400" b="1">
                <a:solidFill>
                  <a:srgbClr val="000099"/>
                </a:solidFill>
                <a:latin typeface="Verdana" pitchFamily="34" charset="0"/>
                <a:ea typeface="ＭＳ Ｐゴシック" charset="-128"/>
              </a:defRPr>
            </a:lvl1pPr>
            <a:lvl2pPr marL="742950" indent="-285750" eaLnBrk="0" hangingPunct="0">
              <a:defRPr kumimoji="1" sz="2400" b="1">
                <a:solidFill>
                  <a:srgbClr val="000099"/>
                </a:solidFill>
                <a:latin typeface="Verdana" pitchFamily="34" charset="0"/>
                <a:ea typeface="ＭＳ Ｐゴシック" charset="-128"/>
              </a:defRPr>
            </a:lvl2pPr>
            <a:lvl3pPr marL="1143000" indent="-228600" eaLnBrk="0" hangingPunct="0">
              <a:defRPr kumimoji="1" sz="2400" b="1">
                <a:solidFill>
                  <a:srgbClr val="000099"/>
                </a:solidFill>
                <a:latin typeface="Verdana" pitchFamily="34" charset="0"/>
                <a:ea typeface="ＭＳ Ｐゴシック" charset="-128"/>
              </a:defRPr>
            </a:lvl3pPr>
            <a:lvl4pPr marL="1600200" indent="-228600" eaLnBrk="0" hangingPunct="0">
              <a:defRPr kumimoji="1" sz="2400" b="1">
                <a:solidFill>
                  <a:srgbClr val="000099"/>
                </a:solidFill>
                <a:latin typeface="Verdana" pitchFamily="34" charset="0"/>
                <a:ea typeface="ＭＳ Ｐゴシック" charset="-128"/>
              </a:defRPr>
            </a:lvl4pPr>
            <a:lvl5pPr marL="2057400" indent="-228600" eaLnBrk="0" hangingPunct="0">
              <a:defRPr kumimoji="1" sz="2400" b="1">
                <a:solidFill>
                  <a:srgbClr val="000099"/>
                </a:solidFill>
                <a:latin typeface="Verdana" pitchFamily="34" charset="0"/>
                <a:ea typeface="ＭＳ Ｐゴシック" charset="-128"/>
              </a:defRPr>
            </a:lvl5pPr>
            <a:lvl6pPr marL="25146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6pPr>
            <a:lvl7pPr marL="29718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7pPr>
            <a:lvl8pPr marL="34290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8pPr>
            <a:lvl9pPr marL="38862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9pPr>
          </a:lstStyle>
          <a:p>
            <a:pPr algn="l" eaLnBrk="1" hangingPunct="1"/>
            <a:r>
              <a:rPr lang="en-US" altLang="ja-JP" sz="1800" b="0">
                <a:solidFill>
                  <a:schemeClr val="tx2"/>
                </a:solidFill>
                <a:latin typeface="+mn-ea"/>
                <a:ea typeface="+mn-ea"/>
              </a:rPr>
              <a:t>【</a:t>
            </a:r>
            <a:r>
              <a:rPr lang="ja-JP" altLang="en-US" sz="1800" b="0">
                <a:solidFill>
                  <a:schemeClr val="tx2"/>
                </a:solidFill>
                <a:latin typeface="+mn-ea"/>
                <a:ea typeface="+mn-ea"/>
              </a:rPr>
              <a:t>身体機能面の制限　</a:t>
            </a:r>
          </a:p>
          <a:p>
            <a:pPr algn="l" eaLnBrk="1" hangingPunct="1"/>
            <a:r>
              <a:rPr lang="ja-JP" altLang="en-US" sz="1800" b="0">
                <a:solidFill>
                  <a:schemeClr val="tx2"/>
                </a:solidFill>
                <a:latin typeface="+mn-ea"/>
                <a:ea typeface="+mn-ea"/>
              </a:rPr>
              <a:t>　に対する支援</a:t>
            </a:r>
            <a:r>
              <a:rPr lang="en-US" altLang="ja-JP" sz="1800" b="0">
                <a:solidFill>
                  <a:schemeClr val="tx2"/>
                </a:solidFill>
                <a:latin typeface="+mn-ea"/>
                <a:ea typeface="+mn-ea"/>
              </a:rPr>
              <a:t>】</a:t>
            </a:r>
          </a:p>
          <a:p>
            <a:pPr algn="l" eaLnBrk="1" hangingPunct="1"/>
            <a:r>
              <a:rPr lang="ja-JP" altLang="en-US" sz="1800" b="0">
                <a:solidFill>
                  <a:schemeClr val="tx2"/>
                </a:solidFill>
                <a:latin typeface="+mn-ea"/>
                <a:ea typeface="+mn-ea"/>
              </a:rPr>
              <a:t>・補助具や支援機器</a:t>
            </a:r>
          </a:p>
          <a:p>
            <a:pPr algn="l" eaLnBrk="1" hangingPunct="1"/>
            <a:r>
              <a:rPr lang="ja-JP" altLang="en-US" sz="1800" b="0">
                <a:solidFill>
                  <a:schemeClr val="tx2"/>
                </a:solidFill>
                <a:latin typeface="+mn-ea"/>
                <a:ea typeface="+mn-ea"/>
              </a:rPr>
              <a:t>　の活用</a:t>
            </a:r>
          </a:p>
          <a:p>
            <a:pPr algn="l" eaLnBrk="1" hangingPunct="1"/>
            <a:r>
              <a:rPr lang="ja-JP" altLang="en-US" sz="1800" b="0">
                <a:solidFill>
                  <a:schemeClr val="tx2"/>
                </a:solidFill>
                <a:latin typeface="+mn-ea"/>
                <a:ea typeface="+mn-ea"/>
              </a:rPr>
              <a:t>・施設・設備の整備　　</a:t>
            </a:r>
          </a:p>
          <a:p>
            <a:pPr algn="l" eaLnBrk="1" hangingPunct="1"/>
            <a:r>
              <a:rPr lang="ja-JP" altLang="en-US" sz="1800" b="0">
                <a:solidFill>
                  <a:schemeClr val="tx2"/>
                </a:solidFill>
                <a:latin typeface="+mn-ea"/>
                <a:ea typeface="+mn-ea"/>
              </a:rPr>
              <a:t>　　　　　　　　　　　　等</a:t>
            </a:r>
            <a:endParaRPr lang="ja-JP" altLang="en-US" sz="1800" b="0">
              <a:latin typeface="+mn-ea"/>
              <a:ea typeface="+mn-ea"/>
            </a:endParaRPr>
          </a:p>
        </p:txBody>
      </p:sp>
      <p:sp>
        <p:nvSpPr>
          <p:cNvPr id="5126" name="AutoShape 8"/>
          <p:cNvSpPr>
            <a:spLocks noChangeArrowheads="1"/>
          </p:cNvSpPr>
          <p:nvPr/>
        </p:nvSpPr>
        <p:spPr bwMode="auto">
          <a:xfrm>
            <a:off x="8264525" y="1475728"/>
            <a:ext cx="1081088" cy="4030662"/>
          </a:xfrm>
          <a:prstGeom prst="flowChartAlternateProcess">
            <a:avLst/>
          </a:prstGeom>
          <a:solidFill>
            <a:srgbClr val="CCFFFF"/>
          </a:solidFill>
          <a:ln w="9525" algn="ctr">
            <a:solidFill>
              <a:schemeClr val="tx1"/>
            </a:solidFill>
            <a:miter lim="800000"/>
            <a:headEnd/>
            <a:tailEnd/>
          </a:ln>
        </p:spPr>
        <p:txBody>
          <a:bodyPr vert="eaVert" anchor="ctr"/>
          <a:lstStyle>
            <a:lvl1pPr eaLnBrk="0" hangingPunct="0">
              <a:defRPr kumimoji="1" sz="2400" b="1">
                <a:solidFill>
                  <a:srgbClr val="000099"/>
                </a:solidFill>
                <a:latin typeface="Verdana" pitchFamily="34" charset="0"/>
                <a:ea typeface="ＭＳ Ｐゴシック" charset="-128"/>
              </a:defRPr>
            </a:lvl1pPr>
            <a:lvl2pPr marL="742950" indent="-285750" eaLnBrk="0" hangingPunct="0">
              <a:defRPr kumimoji="1" sz="2400" b="1">
                <a:solidFill>
                  <a:srgbClr val="000099"/>
                </a:solidFill>
                <a:latin typeface="Verdana" pitchFamily="34" charset="0"/>
                <a:ea typeface="ＭＳ Ｐゴシック" charset="-128"/>
              </a:defRPr>
            </a:lvl2pPr>
            <a:lvl3pPr marL="1143000" indent="-228600" eaLnBrk="0" hangingPunct="0">
              <a:defRPr kumimoji="1" sz="2400" b="1">
                <a:solidFill>
                  <a:srgbClr val="000099"/>
                </a:solidFill>
                <a:latin typeface="Verdana" pitchFamily="34" charset="0"/>
                <a:ea typeface="ＭＳ Ｐゴシック" charset="-128"/>
              </a:defRPr>
            </a:lvl3pPr>
            <a:lvl4pPr marL="1600200" indent="-228600" eaLnBrk="0" hangingPunct="0">
              <a:defRPr kumimoji="1" sz="2400" b="1">
                <a:solidFill>
                  <a:srgbClr val="000099"/>
                </a:solidFill>
                <a:latin typeface="Verdana" pitchFamily="34" charset="0"/>
                <a:ea typeface="ＭＳ Ｐゴシック" charset="-128"/>
              </a:defRPr>
            </a:lvl4pPr>
            <a:lvl5pPr marL="2057400" indent="-228600" eaLnBrk="0" hangingPunct="0">
              <a:defRPr kumimoji="1" sz="2400" b="1">
                <a:solidFill>
                  <a:srgbClr val="000099"/>
                </a:solidFill>
                <a:latin typeface="Verdana" pitchFamily="34" charset="0"/>
                <a:ea typeface="ＭＳ Ｐゴシック" charset="-128"/>
              </a:defRPr>
            </a:lvl5pPr>
            <a:lvl6pPr marL="25146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6pPr>
            <a:lvl7pPr marL="29718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7pPr>
            <a:lvl8pPr marL="34290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8pPr>
            <a:lvl9pPr marL="38862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9pPr>
          </a:lstStyle>
          <a:p>
            <a:pPr eaLnBrk="1" hangingPunct="1"/>
            <a:r>
              <a:rPr lang="ja-JP" altLang="en-US" sz="2800" b="0">
                <a:solidFill>
                  <a:srgbClr val="0000FF"/>
                </a:solidFill>
                <a:latin typeface="+mn-ea"/>
                <a:ea typeface="+mn-ea"/>
              </a:rPr>
              <a:t>職業的課題の解消・軽減</a:t>
            </a:r>
          </a:p>
        </p:txBody>
      </p:sp>
      <p:sp>
        <p:nvSpPr>
          <p:cNvPr id="5127" name="AutoShape 9"/>
          <p:cNvSpPr>
            <a:spLocks noChangeArrowheads="1"/>
          </p:cNvSpPr>
          <p:nvPr/>
        </p:nvSpPr>
        <p:spPr bwMode="auto">
          <a:xfrm>
            <a:off x="806245" y="5711116"/>
            <a:ext cx="7532831" cy="1048345"/>
          </a:xfrm>
          <a:prstGeom prst="foldedCorner">
            <a:avLst>
              <a:gd name="adj" fmla="val 12500"/>
            </a:avLst>
          </a:prstGeom>
          <a:solidFill>
            <a:srgbClr val="FFFF99">
              <a:alpha val="0"/>
            </a:srgbClr>
          </a:solidFill>
          <a:ln w="9525" algn="ctr">
            <a:solidFill>
              <a:schemeClr val="tx2"/>
            </a:solidFill>
            <a:round/>
            <a:headEnd/>
            <a:tailEnd/>
          </a:ln>
        </p:spPr>
        <p:txBody>
          <a:bodyPr wrap="none">
            <a:spAutoFit/>
          </a:bodyPr>
          <a:lstStyle>
            <a:lvl1pPr eaLnBrk="0" hangingPunct="0">
              <a:defRPr kumimoji="1" sz="2400" b="1">
                <a:solidFill>
                  <a:srgbClr val="000099"/>
                </a:solidFill>
                <a:latin typeface="Verdana" pitchFamily="34" charset="0"/>
                <a:ea typeface="ＭＳ Ｐゴシック" charset="-128"/>
              </a:defRPr>
            </a:lvl1pPr>
            <a:lvl2pPr marL="742950" indent="-285750" eaLnBrk="0" hangingPunct="0">
              <a:defRPr kumimoji="1" sz="2400" b="1">
                <a:solidFill>
                  <a:srgbClr val="000099"/>
                </a:solidFill>
                <a:latin typeface="Verdana" pitchFamily="34" charset="0"/>
                <a:ea typeface="ＭＳ Ｐゴシック" charset="-128"/>
              </a:defRPr>
            </a:lvl2pPr>
            <a:lvl3pPr marL="1143000" indent="-228600" eaLnBrk="0" hangingPunct="0">
              <a:defRPr kumimoji="1" sz="2400" b="1">
                <a:solidFill>
                  <a:srgbClr val="000099"/>
                </a:solidFill>
                <a:latin typeface="Verdana" pitchFamily="34" charset="0"/>
                <a:ea typeface="ＭＳ Ｐゴシック" charset="-128"/>
              </a:defRPr>
            </a:lvl3pPr>
            <a:lvl4pPr marL="1600200" indent="-228600" eaLnBrk="0" hangingPunct="0">
              <a:defRPr kumimoji="1" sz="2400" b="1">
                <a:solidFill>
                  <a:srgbClr val="000099"/>
                </a:solidFill>
                <a:latin typeface="Verdana" pitchFamily="34" charset="0"/>
                <a:ea typeface="ＭＳ Ｐゴシック" charset="-128"/>
              </a:defRPr>
            </a:lvl4pPr>
            <a:lvl5pPr marL="2057400" indent="-228600" eaLnBrk="0" hangingPunct="0">
              <a:defRPr kumimoji="1" sz="2400" b="1">
                <a:solidFill>
                  <a:srgbClr val="000099"/>
                </a:solidFill>
                <a:latin typeface="Verdana" pitchFamily="34" charset="0"/>
                <a:ea typeface="ＭＳ Ｐゴシック" charset="-128"/>
              </a:defRPr>
            </a:lvl5pPr>
            <a:lvl6pPr marL="25146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6pPr>
            <a:lvl7pPr marL="29718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7pPr>
            <a:lvl8pPr marL="34290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8pPr>
            <a:lvl9pPr marL="38862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9pPr>
          </a:lstStyle>
          <a:p>
            <a:pPr algn="l" eaLnBrk="1" hangingPunct="1"/>
            <a:r>
              <a:rPr lang="ja-JP" altLang="en-US" sz="1800" b="0" dirty="0">
                <a:solidFill>
                  <a:schemeClr val="tx2"/>
                </a:solidFill>
                <a:latin typeface="+mn-ea"/>
                <a:ea typeface="+mn-ea"/>
              </a:rPr>
              <a:t>上記の他、以下の点も考慮し、必要な支援を検討すること</a:t>
            </a:r>
          </a:p>
          <a:p>
            <a:pPr algn="l" eaLnBrk="1" hangingPunct="1">
              <a:buFontTx/>
              <a:buChar char="•"/>
            </a:pPr>
            <a:r>
              <a:rPr lang="ja-JP" altLang="en-US" sz="1800" b="0" dirty="0">
                <a:solidFill>
                  <a:schemeClr val="tx2"/>
                </a:solidFill>
                <a:latin typeface="+mn-ea"/>
                <a:ea typeface="+mn-ea"/>
              </a:rPr>
              <a:t>脳血管障害や脳外傷の場合は、高次脳機能障害を併せ持つ可能性もある</a:t>
            </a:r>
          </a:p>
          <a:p>
            <a:pPr algn="l" eaLnBrk="1" hangingPunct="1">
              <a:buFontTx/>
              <a:buChar char="•"/>
            </a:pPr>
            <a:r>
              <a:rPr lang="ja-JP" altLang="en-US" sz="1800" b="0" dirty="0">
                <a:solidFill>
                  <a:schemeClr val="tx2"/>
                </a:solidFill>
                <a:latin typeface="+mn-ea"/>
                <a:ea typeface="+mn-ea"/>
              </a:rPr>
              <a:t>受障による心理的影響（受障初期は心理的ショックが大きい）</a:t>
            </a:r>
          </a:p>
        </p:txBody>
      </p:sp>
      <p:sp>
        <p:nvSpPr>
          <p:cNvPr id="5128" name="AutoShape 10"/>
          <p:cNvSpPr>
            <a:spLocks noChangeArrowheads="1"/>
          </p:cNvSpPr>
          <p:nvPr/>
        </p:nvSpPr>
        <p:spPr bwMode="auto">
          <a:xfrm>
            <a:off x="5529264" y="3275953"/>
            <a:ext cx="2663825" cy="2374900"/>
          </a:xfrm>
          <a:prstGeom prst="upArrow">
            <a:avLst>
              <a:gd name="adj1" fmla="val 85565"/>
              <a:gd name="adj2" fmla="val 24602"/>
            </a:avLst>
          </a:prstGeom>
          <a:solidFill>
            <a:srgbClr val="FFFF99"/>
          </a:solidFill>
          <a:ln w="9525" algn="ctr">
            <a:solidFill>
              <a:schemeClr val="tx2"/>
            </a:solidFill>
            <a:miter lim="800000"/>
            <a:headEnd/>
            <a:tailEnd/>
          </a:ln>
        </p:spPr>
        <p:txBody>
          <a:bodyPr lIns="36000" rIns="0" anchor="ctr"/>
          <a:lstStyle>
            <a:lvl1pPr eaLnBrk="0" hangingPunct="0">
              <a:defRPr kumimoji="1" sz="2400" b="1">
                <a:solidFill>
                  <a:srgbClr val="000099"/>
                </a:solidFill>
                <a:latin typeface="Verdana" pitchFamily="34" charset="0"/>
                <a:ea typeface="ＭＳ Ｐゴシック" charset="-128"/>
              </a:defRPr>
            </a:lvl1pPr>
            <a:lvl2pPr marL="742950" indent="-285750" eaLnBrk="0" hangingPunct="0">
              <a:defRPr kumimoji="1" sz="2400" b="1">
                <a:solidFill>
                  <a:srgbClr val="000099"/>
                </a:solidFill>
                <a:latin typeface="Verdana" pitchFamily="34" charset="0"/>
                <a:ea typeface="ＭＳ Ｐゴシック" charset="-128"/>
              </a:defRPr>
            </a:lvl2pPr>
            <a:lvl3pPr marL="1143000" indent="-228600" eaLnBrk="0" hangingPunct="0">
              <a:defRPr kumimoji="1" sz="2400" b="1">
                <a:solidFill>
                  <a:srgbClr val="000099"/>
                </a:solidFill>
                <a:latin typeface="Verdana" pitchFamily="34" charset="0"/>
                <a:ea typeface="ＭＳ Ｐゴシック" charset="-128"/>
              </a:defRPr>
            </a:lvl3pPr>
            <a:lvl4pPr marL="1600200" indent="-228600" eaLnBrk="0" hangingPunct="0">
              <a:defRPr kumimoji="1" sz="2400" b="1">
                <a:solidFill>
                  <a:srgbClr val="000099"/>
                </a:solidFill>
                <a:latin typeface="Verdana" pitchFamily="34" charset="0"/>
                <a:ea typeface="ＭＳ Ｐゴシック" charset="-128"/>
              </a:defRPr>
            </a:lvl4pPr>
            <a:lvl5pPr marL="2057400" indent="-228600" eaLnBrk="0" hangingPunct="0">
              <a:defRPr kumimoji="1" sz="2400" b="1">
                <a:solidFill>
                  <a:srgbClr val="000099"/>
                </a:solidFill>
                <a:latin typeface="Verdana" pitchFamily="34" charset="0"/>
                <a:ea typeface="ＭＳ Ｐゴシック" charset="-128"/>
              </a:defRPr>
            </a:lvl5pPr>
            <a:lvl6pPr marL="25146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6pPr>
            <a:lvl7pPr marL="29718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7pPr>
            <a:lvl8pPr marL="34290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8pPr>
            <a:lvl9pPr marL="38862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9pPr>
          </a:lstStyle>
          <a:p>
            <a:pPr algn="l" eaLnBrk="1" hangingPunct="1"/>
            <a:r>
              <a:rPr lang="en-US" altLang="ja-JP" sz="1800" b="0">
                <a:solidFill>
                  <a:schemeClr val="tx2"/>
                </a:solidFill>
                <a:latin typeface="+mn-ea"/>
                <a:ea typeface="+mn-ea"/>
              </a:rPr>
              <a:t>【</a:t>
            </a:r>
            <a:r>
              <a:rPr lang="ja-JP" altLang="en-US" sz="1800" b="0">
                <a:solidFill>
                  <a:schemeClr val="tx2"/>
                </a:solidFill>
                <a:latin typeface="+mn-ea"/>
                <a:ea typeface="+mn-ea"/>
              </a:rPr>
              <a:t>体力低下や健康</a:t>
            </a:r>
            <a:endParaRPr lang="en-US" altLang="ja-JP" sz="1800" b="0">
              <a:solidFill>
                <a:schemeClr val="tx2"/>
              </a:solidFill>
              <a:latin typeface="+mn-ea"/>
              <a:ea typeface="+mn-ea"/>
            </a:endParaRPr>
          </a:p>
          <a:p>
            <a:pPr algn="l" eaLnBrk="1" hangingPunct="1"/>
            <a:r>
              <a:rPr lang="ja-JP" altLang="en-US" sz="1800" b="0">
                <a:solidFill>
                  <a:schemeClr val="tx2"/>
                </a:solidFill>
                <a:latin typeface="+mn-ea"/>
                <a:ea typeface="+mn-ea"/>
              </a:rPr>
              <a:t>　管理に対する支援</a:t>
            </a:r>
            <a:r>
              <a:rPr lang="en-US" altLang="ja-JP" sz="1800" b="0">
                <a:solidFill>
                  <a:schemeClr val="tx2"/>
                </a:solidFill>
                <a:latin typeface="+mn-ea"/>
                <a:ea typeface="+mn-ea"/>
              </a:rPr>
              <a:t>】</a:t>
            </a:r>
          </a:p>
          <a:p>
            <a:pPr algn="l" eaLnBrk="1" hangingPunct="1"/>
            <a:r>
              <a:rPr lang="ja-JP" altLang="en-US" sz="1800" b="0">
                <a:solidFill>
                  <a:schemeClr val="tx2"/>
                </a:solidFill>
                <a:latin typeface="+mn-ea"/>
                <a:ea typeface="+mn-ea"/>
              </a:rPr>
              <a:t>・勤務時間、職務内容　　</a:t>
            </a:r>
          </a:p>
          <a:p>
            <a:pPr algn="l" eaLnBrk="1" hangingPunct="1"/>
            <a:r>
              <a:rPr lang="ja-JP" altLang="en-US" sz="1800" b="0">
                <a:solidFill>
                  <a:schemeClr val="tx2"/>
                </a:solidFill>
                <a:latin typeface="+mn-ea"/>
                <a:ea typeface="+mn-ea"/>
              </a:rPr>
              <a:t>　の調整</a:t>
            </a:r>
          </a:p>
          <a:p>
            <a:pPr algn="l" eaLnBrk="1" hangingPunct="1"/>
            <a:r>
              <a:rPr lang="ja-JP" altLang="en-US" sz="1800" b="0">
                <a:solidFill>
                  <a:schemeClr val="tx2"/>
                </a:solidFill>
                <a:latin typeface="+mn-ea"/>
                <a:ea typeface="+mn-ea"/>
              </a:rPr>
              <a:t>・定期検査、通院の</a:t>
            </a:r>
            <a:endParaRPr lang="en-US" altLang="ja-JP" sz="1800" b="0">
              <a:solidFill>
                <a:schemeClr val="tx2"/>
              </a:solidFill>
              <a:latin typeface="+mn-ea"/>
              <a:ea typeface="+mn-ea"/>
            </a:endParaRPr>
          </a:p>
          <a:p>
            <a:pPr algn="l" eaLnBrk="1" hangingPunct="1"/>
            <a:r>
              <a:rPr lang="ja-JP" altLang="en-US" sz="1800" b="0">
                <a:solidFill>
                  <a:schemeClr val="tx2"/>
                </a:solidFill>
                <a:latin typeface="+mn-ea"/>
                <a:ea typeface="+mn-ea"/>
              </a:rPr>
              <a:t>　確保　　　　　　　　　等</a:t>
            </a:r>
            <a:endParaRPr lang="ja-JP" altLang="en-US" sz="1800" b="0">
              <a:latin typeface="+mn-ea"/>
              <a:ea typeface="+mn-ea"/>
            </a:endParaRPr>
          </a:p>
        </p:txBody>
      </p:sp>
      <p:sp>
        <p:nvSpPr>
          <p:cNvPr id="2" name="スライド番号プレースホルダー 1"/>
          <p:cNvSpPr>
            <a:spLocks noGrp="1"/>
          </p:cNvSpPr>
          <p:nvPr>
            <p:ph type="sldNum" sz="quarter" idx="12"/>
          </p:nvPr>
        </p:nvSpPr>
        <p:spPr/>
        <p:txBody>
          <a:bodyPr/>
          <a:lstStyle/>
          <a:p>
            <a:pPr>
              <a:defRPr/>
            </a:pPr>
            <a:fld id="{25F068F2-89ED-4EA4-AD3E-3A569036FC6A}" type="slidenum">
              <a:rPr lang="ja-JP" altLang="en-US" smtClean="0"/>
              <a:pPr>
                <a:defRPr/>
              </a:pPr>
              <a:t>5</a:t>
            </a:fld>
            <a:endParaRPr lang="ja-JP" altLang="en-US" dirty="0"/>
          </a:p>
        </p:txBody>
      </p:sp>
      <p:sp>
        <p:nvSpPr>
          <p:cNvPr id="11" name="フッター プレースホルダー 8"/>
          <p:cNvSpPr>
            <a:spLocks noGrp="1"/>
          </p:cNvSpPr>
          <p:nvPr>
            <p:ph type="ftr" sz="quarter" idx="11"/>
          </p:nvPr>
        </p:nvSpPr>
        <p:spPr>
          <a:xfrm>
            <a:off x="6249144" y="6489614"/>
            <a:ext cx="2895600" cy="365125"/>
          </a:xfrm>
        </p:spPr>
        <p:txBody>
          <a:bodyPr/>
          <a:lstStyle/>
          <a:p>
            <a:pPr algn="r"/>
            <a:r>
              <a:rPr kumimoji="1" lang="en-US" altLang="ja-JP" dirty="0" smtClean="0">
                <a:solidFill>
                  <a:srgbClr val="FF0000"/>
                </a:solidFill>
                <a:latin typeface="+mn-ea"/>
                <a:ea typeface="+mn-ea"/>
              </a:rPr>
              <a:t>JEED</a:t>
            </a:r>
            <a:r>
              <a:rPr kumimoji="1" lang="ja-JP" altLang="en-US" dirty="0" smtClean="0">
                <a:solidFill>
                  <a:srgbClr val="FF0000"/>
                </a:solidFill>
                <a:latin typeface="+mn-ea"/>
                <a:ea typeface="+mn-ea"/>
              </a:rPr>
              <a:t>資料</a:t>
            </a:r>
            <a:endParaRPr kumimoji="1" lang="ja-JP" altLang="en-US" dirty="0">
              <a:solidFill>
                <a:srgbClr val="FF0000"/>
              </a:solidFill>
              <a:latin typeface="+mn-ea"/>
              <a:ea typeface="+mn-ea"/>
            </a:endParaRPr>
          </a:p>
        </p:txBody>
      </p:sp>
      <p:sp>
        <p:nvSpPr>
          <p:cNvPr id="12" name="正方形/長方形 11"/>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
        <p:nvSpPr>
          <p:cNvPr id="13" name="AutoShape 7"/>
          <p:cNvSpPr>
            <a:spLocks noChangeArrowheads="1"/>
          </p:cNvSpPr>
          <p:nvPr/>
        </p:nvSpPr>
        <p:spPr bwMode="auto">
          <a:xfrm rot="-5400000">
            <a:off x="5196461" y="-37159"/>
            <a:ext cx="865187" cy="5040312"/>
          </a:xfrm>
          <a:prstGeom prst="downArrow">
            <a:avLst>
              <a:gd name="adj1" fmla="val 68306"/>
              <a:gd name="adj2" fmla="val 89058"/>
            </a:avLst>
          </a:prstGeom>
          <a:gradFill rotWithShape="1">
            <a:gsLst>
              <a:gs pos="0">
                <a:srgbClr val="FFCCFF"/>
              </a:gs>
              <a:gs pos="100000">
                <a:srgbClr val="CCFFFF"/>
              </a:gs>
            </a:gsLst>
            <a:lin ang="5400000" scaled="1"/>
          </a:gradFill>
          <a:ln w="12700" algn="ctr">
            <a:solidFill>
              <a:schemeClr val="tx2"/>
            </a:solidFill>
            <a:miter lim="800000"/>
            <a:headEnd/>
            <a:tailEnd/>
          </a:ln>
        </p:spPr>
        <p:txBody>
          <a:bodyPr anchor="ctr">
            <a:spAutoFit/>
          </a:bodyPr>
          <a:lstStyle>
            <a:lvl1pPr eaLnBrk="0" hangingPunct="0">
              <a:defRPr kumimoji="1" sz="2400" b="1">
                <a:solidFill>
                  <a:srgbClr val="000099"/>
                </a:solidFill>
                <a:latin typeface="Verdana" pitchFamily="34" charset="0"/>
                <a:ea typeface="ＭＳ Ｐゴシック" charset="-128"/>
              </a:defRPr>
            </a:lvl1pPr>
            <a:lvl2pPr marL="742950" indent="-285750" eaLnBrk="0" hangingPunct="0">
              <a:defRPr kumimoji="1" sz="2400" b="1">
                <a:solidFill>
                  <a:srgbClr val="000099"/>
                </a:solidFill>
                <a:latin typeface="Verdana" pitchFamily="34" charset="0"/>
                <a:ea typeface="ＭＳ Ｐゴシック" charset="-128"/>
              </a:defRPr>
            </a:lvl2pPr>
            <a:lvl3pPr marL="1143000" indent="-228600" eaLnBrk="0" hangingPunct="0">
              <a:defRPr kumimoji="1" sz="2400" b="1">
                <a:solidFill>
                  <a:srgbClr val="000099"/>
                </a:solidFill>
                <a:latin typeface="Verdana" pitchFamily="34" charset="0"/>
                <a:ea typeface="ＭＳ Ｐゴシック" charset="-128"/>
              </a:defRPr>
            </a:lvl3pPr>
            <a:lvl4pPr marL="1600200" indent="-228600" eaLnBrk="0" hangingPunct="0">
              <a:defRPr kumimoji="1" sz="2400" b="1">
                <a:solidFill>
                  <a:srgbClr val="000099"/>
                </a:solidFill>
                <a:latin typeface="Verdana" pitchFamily="34" charset="0"/>
                <a:ea typeface="ＭＳ Ｐゴシック" charset="-128"/>
              </a:defRPr>
            </a:lvl4pPr>
            <a:lvl5pPr marL="2057400" indent="-228600" eaLnBrk="0" hangingPunct="0">
              <a:defRPr kumimoji="1" sz="2400" b="1">
                <a:solidFill>
                  <a:srgbClr val="000099"/>
                </a:solidFill>
                <a:latin typeface="Verdana" pitchFamily="34" charset="0"/>
                <a:ea typeface="ＭＳ Ｐゴシック" charset="-128"/>
              </a:defRPr>
            </a:lvl5pPr>
            <a:lvl6pPr marL="25146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6pPr>
            <a:lvl7pPr marL="29718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7pPr>
            <a:lvl8pPr marL="34290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8pPr>
            <a:lvl9pPr marL="3886200" indent="-228600" algn="ctr" eaLnBrk="0" fontAlgn="base" hangingPunct="0">
              <a:spcBef>
                <a:spcPct val="0"/>
              </a:spcBef>
              <a:spcAft>
                <a:spcPct val="0"/>
              </a:spcAft>
              <a:defRPr kumimoji="1" sz="2400" b="1">
                <a:solidFill>
                  <a:srgbClr val="000099"/>
                </a:solidFill>
                <a:latin typeface="Verdana" pitchFamily="34" charset="0"/>
                <a:ea typeface="ＭＳ Ｐゴシック" charset="-128"/>
              </a:defRPr>
            </a:lvl9pPr>
          </a:lstStyle>
          <a:p>
            <a:pPr eaLnBrk="1" hangingPunct="1"/>
            <a:endParaRPr lang="ja-JP" altLang="en-US"/>
          </a:p>
        </p:txBody>
      </p:sp>
      <p:sp>
        <p:nvSpPr>
          <p:cNvPr id="14" name="Rectangle 2"/>
          <p:cNvSpPr txBox="1">
            <a:spLocks noChangeArrowheads="1"/>
          </p:cNvSpPr>
          <p:nvPr/>
        </p:nvSpPr>
        <p:spPr bwMode="auto">
          <a:xfrm>
            <a:off x="3008312" y="887957"/>
            <a:ext cx="4754359" cy="6635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身体障害者の職業的課題</a:t>
            </a:r>
            <a:endParaRPr lang="ja-JP" altLang="en-US" sz="3200" dirty="0">
              <a:latin typeface="+mn-ea"/>
              <a:ea typeface="+mn-ea"/>
            </a:endParaRPr>
          </a:p>
        </p:txBody>
      </p:sp>
    </p:spTree>
    <p:extLst>
      <p:ext uri="{BB962C8B-B14F-4D97-AF65-F5344CB8AC3E}">
        <p14:creationId xmlns:p14="http://schemas.microsoft.com/office/powerpoint/2010/main" val="2473503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17480" y="875495"/>
            <a:ext cx="8915400" cy="5593403"/>
          </a:xfrm>
        </p:spPr>
        <p:txBody>
          <a:bodyPr/>
          <a:lstStyle/>
          <a:p>
            <a:pPr marL="0" indent="0">
              <a:buNone/>
            </a:pPr>
            <a:r>
              <a:rPr kumimoji="1" lang="en-US" altLang="ja-JP" dirty="0" smtClean="0"/>
              <a:t>【</a:t>
            </a:r>
            <a:r>
              <a:rPr kumimoji="1" lang="ja-JP" altLang="en-US" dirty="0" smtClean="0"/>
              <a:t>視覚障害</a:t>
            </a:r>
            <a:r>
              <a:rPr kumimoji="1" lang="en-US" altLang="ja-JP" dirty="0" smtClean="0"/>
              <a:t>】</a:t>
            </a:r>
          </a:p>
          <a:p>
            <a:pPr marL="0" indent="0">
              <a:buNone/>
            </a:pPr>
            <a:r>
              <a:rPr kumimoji="1" lang="ja-JP" altLang="en-US" dirty="0" smtClean="0"/>
              <a:t>　状態像：視力、視野、光量の調節、色覚への障害</a:t>
            </a:r>
            <a:endParaRPr kumimoji="1" lang="en-US" altLang="ja-JP" dirty="0" smtClean="0"/>
          </a:p>
          <a:p>
            <a:pPr marL="0" indent="0">
              <a:buNone/>
            </a:pPr>
            <a:r>
              <a:rPr kumimoji="1" lang="ja-JP" altLang="en-US" dirty="0" smtClean="0"/>
              <a:t>　配慮のポイント：本人の見え方</a:t>
            </a:r>
            <a:r>
              <a:rPr lang="ja-JP" altLang="en-US" dirty="0" smtClean="0"/>
              <a:t>の確認</a:t>
            </a:r>
            <a:endParaRPr kumimoji="1" lang="en-US" altLang="ja-JP" dirty="0" smtClean="0"/>
          </a:p>
          <a:p>
            <a:pPr marL="0" indent="0">
              <a:buNone/>
            </a:pPr>
            <a:r>
              <a:rPr kumimoji="1" lang="ja-JP" altLang="en-US" dirty="0" smtClean="0"/>
              <a:t>　　　　　　　　　　　移動能力についての把握</a:t>
            </a:r>
            <a:endParaRPr kumimoji="1" lang="en-US" altLang="ja-JP" dirty="0" smtClean="0"/>
          </a:p>
          <a:p>
            <a:pPr marL="0" indent="0">
              <a:buNone/>
            </a:pPr>
            <a:r>
              <a:rPr kumimoji="1" lang="ja-JP" altLang="en-US" dirty="0" smtClean="0"/>
              <a:t>　　　　　　　　　　　具体的な情報の伝達</a:t>
            </a:r>
            <a:endParaRPr lang="en-US" altLang="ja-JP" sz="700" dirty="0"/>
          </a:p>
          <a:p>
            <a:pPr marL="0" indent="0">
              <a:buNone/>
            </a:pPr>
            <a:r>
              <a:rPr lang="en-US" altLang="ja-JP" dirty="0"/>
              <a:t>【</a:t>
            </a:r>
            <a:r>
              <a:rPr lang="ja-JP" altLang="en-US" dirty="0"/>
              <a:t>聴覚障害</a:t>
            </a:r>
            <a:r>
              <a:rPr lang="en-US" altLang="ja-JP" dirty="0"/>
              <a:t>】</a:t>
            </a:r>
          </a:p>
          <a:p>
            <a:pPr marL="0" indent="0">
              <a:buNone/>
            </a:pPr>
            <a:r>
              <a:rPr lang="ja-JP" altLang="en-US" dirty="0"/>
              <a:t>　状態像</a:t>
            </a:r>
            <a:r>
              <a:rPr lang="ja-JP" altLang="en-US" dirty="0" smtClean="0"/>
              <a:t>：聴感覚の障害による聞こえの障害</a:t>
            </a:r>
            <a:endParaRPr lang="en-US" altLang="ja-JP" sz="400" dirty="0"/>
          </a:p>
          <a:p>
            <a:pPr marL="0" indent="0">
              <a:buNone/>
            </a:pPr>
            <a:r>
              <a:rPr lang="ja-JP" altLang="en-US" dirty="0"/>
              <a:t>　配慮のポイント：本人の</a:t>
            </a:r>
            <a:r>
              <a:rPr lang="ja-JP" altLang="en-US" dirty="0" smtClean="0"/>
              <a:t>聞こえ方の把握</a:t>
            </a:r>
            <a:endParaRPr lang="en-US" altLang="ja-JP" dirty="0"/>
          </a:p>
          <a:p>
            <a:pPr marL="0" indent="0">
              <a:buNone/>
            </a:pPr>
            <a:r>
              <a:rPr lang="ja-JP" altLang="en-US" dirty="0"/>
              <a:t>　　　</a:t>
            </a:r>
            <a:r>
              <a:rPr lang="ja-JP" altLang="en-US" dirty="0" smtClean="0"/>
              <a:t>有効なコミュニケーション</a:t>
            </a:r>
            <a:r>
              <a:rPr lang="ja-JP" altLang="en-US" dirty="0"/>
              <a:t>方法について</a:t>
            </a:r>
            <a:r>
              <a:rPr lang="ja-JP" altLang="en-US" dirty="0" smtClean="0"/>
              <a:t>の検討</a:t>
            </a:r>
            <a:endParaRPr lang="en-US" altLang="ja-JP" dirty="0" smtClean="0"/>
          </a:p>
          <a:p>
            <a:pPr marL="0" indent="0">
              <a:buNone/>
            </a:pPr>
            <a:r>
              <a:rPr lang="ja-JP" altLang="en-US" dirty="0" smtClean="0"/>
              <a:t>　　　連絡体制の検討</a:t>
            </a:r>
            <a:endParaRPr lang="en-US" altLang="ja-JP" dirty="0"/>
          </a:p>
          <a:p>
            <a:pPr marL="0" indent="0">
              <a:buNone/>
            </a:pPr>
            <a:endParaRPr lang="en-US" altLang="ja-JP" sz="1100" dirty="0"/>
          </a:p>
        </p:txBody>
      </p:sp>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6</a:t>
            </a:fld>
            <a:endParaRPr lang="ja-JP" altLang="en-US"/>
          </a:p>
        </p:txBody>
      </p:sp>
      <p:sp>
        <p:nvSpPr>
          <p:cNvPr id="5" name="Rectangle 2"/>
          <p:cNvSpPr>
            <a:spLocks noGrp="1" noChangeArrowheads="1"/>
          </p:cNvSpPr>
          <p:nvPr>
            <p:ph type="title"/>
          </p:nvPr>
        </p:nvSpPr>
        <p:spPr>
          <a:xfrm>
            <a:off x="155643" y="151898"/>
            <a:ext cx="9731576" cy="663575"/>
          </a:xfrm>
        </p:spPr>
        <p:txBody>
          <a:bodyPr/>
          <a:lstStyle/>
          <a:p>
            <a:pPr eaLnBrk="1" hangingPunct="1"/>
            <a:r>
              <a:rPr lang="ja-JP" altLang="en-US" sz="3200" dirty="0" smtClean="0">
                <a:latin typeface="+mn-ea"/>
                <a:ea typeface="+mn-ea"/>
              </a:rPr>
              <a:t>身体障害について②</a:t>
            </a:r>
            <a:endParaRPr lang="ja-JP" altLang="en-US" sz="3200" dirty="0">
              <a:latin typeface="+mn-ea"/>
              <a:ea typeface="+mn-ea"/>
            </a:endParaRPr>
          </a:p>
        </p:txBody>
      </p:sp>
      <p:sp>
        <p:nvSpPr>
          <p:cNvPr id="7" name="正方形/長方形 6"/>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1655445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55644" y="953312"/>
            <a:ext cx="9691990" cy="5799679"/>
          </a:xfrm>
        </p:spPr>
        <p:txBody>
          <a:bodyPr/>
          <a:lstStyle/>
          <a:p>
            <a:pPr marL="0" indent="0">
              <a:buNone/>
            </a:pPr>
            <a:r>
              <a:rPr lang="en-US" altLang="ja-JP" dirty="0"/>
              <a:t>【</a:t>
            </a:r>
            <a:r>
              <a:rPr lang="ja-JP" altLang="en-US" dirty="0"/>
              <a:t>肢体不自由</a:t>
            </a:r>
            <a:r>
              <a:rPr lang="en-US" altLang="ja-JP" dirty="0"/>
              <a:t>】</a:t>
            </a:r>
          </a:p>
          <a:p>
            <a:pPr marL="0" indent="0">
              <a:buNone/>
            </a:pPr>
            <a:r>
              <a:rPr lang="ja-JP" altLang="en-US" dirty="0"/>
              <a:t>　状態像：四肢及び体幹への障害、運動機能の障害</a:t>
            </a:r>
            <a:endParaRPr lang="en-US" altLang="ja-JP" dirty="0"/>
          </a:p>
          <a:p>
            <a:pPr marL="0" indent="0">
              <a:buNone/>
            </a:pPr>
            <a:endParaRPr lang="en-US" altLang="ja-JP" sz="1200" dirty="0" smtClean="0"/>
          </a:p>
          <a:p>
            <a:pPr marL="0" indent="0">
              <a:buNone/>
            </a:pPr>
            <a:r>
              <a:rPr lang="ja-JP" altLang="en-US" dirty="0"/>
              <a:t>　配慮のポイント</a:t>
            </a:r>
            <a:r>
              <a:rPr lang="ja-JP" altLang="en-US" dirty="0" smtClean="0"/>
              <a:t>：補助</a:t>
            </a:r>
            <a:r>
              <a:rPr lang="ja-JP" altLang="en-US" dirty="0"/>
              <a:t>具等の使用</a:t>
            </a:r>
            <a:r>
              <a:rPr lang="ja-JP" altLang="en-US" dirty="0" smtClean="0"/>
              <a:t>状況</a:t>
            </a:r>
            <a:endParaRPr lang="en-US" altLang="ja-JP" dirty="0"/>
          </a:p>
          <a:p>
            <a:pPr marL="0" indent="0">
              <a:buNone/>
            </a:pPr>
            <a:r>
              <a:rPr lang="ja-JP" altLang="en-US" dirty="0"/>
              <a:t>　　　　　　　　　　　日常生活動作や移動</a:t>
            </a:r>
            <a:r>
              <a:rPr lang="ja-JP" altLang="en-US" dirty="0" smtClean="0"/>
              <a:t>能力</a:t>
            </a:r>
            <a:endParaRPr lang="en-US" altLang="ja-JP" dirty="0" smtClean="0"/>
          </a:p>
          <a:p>
            <a:pPr marL="0" indent="0">
              <a:buNone/>
            </a:pPr>
            <a:endParaRPr lang="en-US" altLang="ja-JP" sz="1050" dirty="0" smtClean="0"/>
          </a:p>
          <a:p>
            <a:pPr marL="0" indent="0">
              <a:buNone/>
            </a:pPr>
            <a:r>
              <a:rPr lang="en-US" altLang="ja-JP" dirty="0" smtClean="0"/>
              <a:t>【</a:t>
            </a:r>
            <a:r>
              <a:rPr lang="ja-JP" altLang="en-US" dirty="0"/>
              <a:t>内部障害・難病</a:t>
            </a:r>
            <a:r>
              <a:rPr lang="en-US" altLang="ja-JP" dirty="0"/>
              <a:t>】</a:t>
            </a:r>
          </a:p>
          <a:p>
            <a:pPr marL="0" indent="0">
              <a:buNone/>
            </a:pPr>
            <a:r>
              <a:rPr lang="ja-JP" altLang="en-US" dirty="0"/>
              <a:t>　内部障害：内蔵機能や免疫機能の障害</a:t>
            </a:r>
            <a:endParaRPr lang="en-US" altLang="ja-JP" dirty="0"/>
          </a:p>
          <a:p>
            <a:pPr marL="0" indent="0">
              <a:buNone/>
            </a:pPr>
            <a:endParaRPr lang="en-US" altLang="ja-JP" sz="100" dirty="0"/>
          </a:p>
          <a:p>
            <a:pPr marL="0" indent="0">
              <a:buNone/>
            </a:pPr>
            <a:r>
              <a:rPr lang="ja-JP" altLang="en-US" dirty="0"/>
              <a:t>　難病</a:t>
            </a:r>
            <a:r>
              <a:rPr lang="ja-JP" altLang="en-US" dirty="0" smtClean="0"/>
              <a:t>：原因が</a:t>
            </a:r>
            <a:r>
              <a:rPr lang="ja-JP" altLang="en-US" dirty="0"/>
              <a:t>明らかで無く、</a:t>
            </a:r>
            <a:r>
              <a:rPr lang="ja-JP" altLang="en-US" dirty="0" smtClean="0"/>
              <a:t>治療法が未確立な疾病</a:t>
            </a:r>
            <a:endParaRPr lang="en-US" altLang="ja-JP" dirty="0"/>
          </a:p>
          <a:p>
            <a:pPr marL="0" indent="0">
              <a:buNone/>
            </a:pPr>
            <a:endParaRPr lang="en-US" altLang="ja-JP" sz="1400" dirty="0"/>
          </a:p>
          <a:p>
            <a:pPr marL="0" indent="0">
              <a:buNone/>
            </a:pPr>
            <a:r>
              <a:rPr lang="ja-JP" altLang="en-US" dirty="0"/>
              <a:t>　配慮のポイント</a:t>
            </a:r>
            <a:r>
              <a:rPr lang="ja-JP" altLang="en-US" dirty="0" smtClean="0"/>
              <a:t>：定期的な通院、無理のない働き方</a:t>
            </a:r>
            <a:endParaRPr lang="en-US" altLang="ja-JP" dirty="0" smtClean="0"/>
          </a:p>
          <a:p>
            <a:pPr marL="0" indent="0">
              <a:buNone/>
            </a:pPr>
            <a:r>
              <a:rPr lang="ja-JP" altLang="en-US" dirty="0" smtClean="0"/>
              <a:t>　　　　　　　　職業生活上支障となる機能障害の把握</a:t>
            </a:r>
            <a:r>
              <a:rPr lang="ja-JP" altLang="en-US" dirty="0"/>
              <a:t>　　　　　　　　　　　</a:t>
            </a:r>
            <a:endParaRPr kumimoji="1" lang="en-US" altLang="ja-JP" dirty="0" smtClean="0"/>
          </a:p>
        </p:txBody>
      </p:sp>
      <p:sp>
        <p:nvSpPr>
          <p:cNvPr id="3" name="スライド番号プレースホルダー 2"/>
          <p:cNvSpPr>
            <a:spLocks noGrp="1"/>
          </p:cNvSpPr>
          <p:nvPr>
            <p:ph type="sldNum" sz="quarter" idx="12"/>
          </p:nvPr>
        </p:nvSpPr>
        <p:spPr/>
        <p:txBody>
          <a:bodyPr/>
          <a:lstStyle/>
          <a:p>
            <a:pPr>
              <a:defRPr/>
            </a:pPr>
            <a:fld id="{3278ABB1-27E2-4B2E-B622-3B4B8515ECEA}" type="slidenum">
              <a:rPr lang="ja-JP" altLang="en-US" smtClean="0"/>
              <a:pPr>
                <a:defRPr/>
              </a:pPr>
              <a:t>7</a:t>
            </a:fld>
            <a:endParaRPr lang="ja-JP" altLang="en-US"/>
          </a:p>
        </p:txBody>
      </p:sp>
      <p:sp>
        <p:nvSpPr>
          <p:cNvPr id="5" name="Rectangle 2"/>
          <p:cNvSpPr>
            <a:spLocks noGrp="1" noChangeArrowheads="1"/>
          </p:cNvSpPr>
          <p:nvPr>
            <p:ph type="title"/>
          </p:nvPr>
        </p:nvSpPr>
        <p:spPr>
          <a:xfrm>
            <a:off x="155643" y="151898"/>
            <a:ext cx="9731576" cy="663575"/>
          </a:xfrm>
        </p:spPr>
        <p:txBody>
          <a:bodyPr/>
          <a:lstStyle/>
          <a:p>
            <a:pPr eaLnBrk="1" hangingPunct="1"/>
            <a:r>
              <a:rPr lang="ja-JP" altLang="en-US" sz="3200" dirty="0" smtClean="0">
                <a:latin typeface="+mn-ea"/>
                <a:ea typeface="+mn-ea"/>
              </a:rPr>
              <a:t>身体障害について③</a:t>
            </a:r>
            <a:endParaRPr lang="ja-JP" altLang="en-US" sz="3200" dirty="0">
              <a:latin typeface="+mn-ea"/>
              <a:ea typeface="+mn-ea"/>
            </a:endParaRPr>
          </a:p>
        </p:txBody>
      </p:sp>
      <p:sp>
        <p:nvSpPr>
          <p:cNvPr id="7" name="正方形/長方形 6"/>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Tree>
    <p:extLst>
      <p:ext uri="{BB962C8B-B14F-4D97-AF65-F5344CB8AC3E}">
        <p14:creationId xmlns:p14="http://schemas.microsoft.com/office/powerpoint/2010/main" val="1596961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54183" y="1377755"/>
            <a:ext cx="8136904" cy="497929"/>
          </a:xfrm>
          <a:prstGeom prst="rect">
            <a:avLst/>
          </a:prstGeom>
          <a:solidFill>
            <a:schemeClr val="accent2">
              <a:lumMod val="20000"/>
              <a:lumOff val="80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latin typeface="メイリオ" panose="020B0604030504040204" pitchFamily="50" charset="-128"/>
              <a:ea typeface="メイリオ" panose="020B0604030504040204" pitchFamily="50" charset="-128"/>
            </a:endParaRPr>
          </a:p>
        </p:txBody>
      </p:sp>
      <p:sp>
        <p:nvSpPr>
          <p:cNvPr id="5" name="タイトル 4"/>
          <p:cNvSpPr>
            <a:spLocks noGrp="1"/>
          </p:cNvSpPr>
          <p:nvPr>
            <p:ph type="title"/>
          </p:nvPr>
        </p:nvSpPr>
        <p:spPr>
          <a:xfrm>
            <a:off x="336761" y="593306"/>
            <a:ext cx="8282690" cy="1462087"/>
          </a:xfrm>
        </p:spPr>
        <p:txBody>
          <a:bodyPr/>
          <a:lstStyle/>
          <a:p>
            <a:pPr algn="l">
              <a:lnSpc>
                <a:spcPct val="125000"/>
              </a:lnSpc>
              <a:spcBef>
                <a:spcPts val="0"/>
              </a:spcBef>
              <a:spcAft>
                <a:spcPts val="0"/>
              </a:spcAft>
            </a:pPr>
            <a:r>
              <a:rPr lang="ja-JP" altLang="en-US" sz="3200" dirty="0" smtClean="0">
                <a:latin typeface="+mn-ea"/>
                <a:ea typeface="+mn-ea"/>
              </a:rPr>
              <a:t>難病や内部障害の</a:t>
            </a:r>
            <a:r>
              <a:rPr lang="ja-JP" altLang="en-US" sz="3200" dirty="0">
                <a:latin typeface="+mn-ea"/>
                <a:ea typeface="+mn-ea"/>
              </a:rPr>
              <a:t>特徴</a:t>
            </a:r>
            <a:r>
              <a:rPr kumimoji="1" lang="en-US" altLang="ja-JP" dirty="0">
                <a:latin typeface="+mn-ea"/>
                <a:ea typeface="+mn-ea"/>
              </a:rPr>
              <a:t/>
            </a:r>
            <a:br>
              <a:rPr kumimoji="1" lang="en-US" altLang="ja-JP" dirty="0">
                <a:latin typeface="+mn-ea"/>
                <a:ea typeface="+mn-ea"/>
              </a:rPr>
            </a:br>
            <a:r>
              <a:rPr lang="ja-JP" altLang="en-US" sz="2800" dirty="0">
                <a:solidFill>
                  <a:srgbClr val="FF2592"/>
                </a:solidFill>
                <a:latin typeface="+mn-ea"/>
                <a:ea typeface="+mn-ea"/>
              </a:rPr>
              <a:t>●</a:t>
            </a:r>
            <a:r>
              <a:rPr lang="ja-JP" altLang="en-US" sz="2800" dirty="0">
                <a:latin typeface="+mn-ea"/>
                <a:ea typeface="+mn-ea"/>
              </a:rPr>
              <a:t>病気の治療を続けながら生活を送る慢性疾病</a:t>
            </a:r>
          </a:p>
        </p:txBody>
      </p:sp>
      <p:grpSp>
        <p:nvGrpSpPr>
          <p:cNvPr id="9" name="グループ化 8"/>
          <p:cNvGrpSpPr/>
          <p:nvPr/>
        </p:nvGrpSpPr>
        <p:grpSpPr>
          <a:xfrm>
            <a:off x="5109505" y="2174469"/>
            <a:ext cx="4160165" cy="4459108"/>
            <a:chOff x="4798219" y="1843734"/>
            <a:chExt cx="4160165" cy="4459108"/>
          </a:xfrm>
        </p:grpSpPr>
        <p:sp>
          <p:nvSpPr>
            <p:cNvPr id="19495" name="Rectangle 3"/>
            <p:cNvSpPr>
              <a:spLocks noChangeArrowheads="1"/>
            </p:cNvSpPr>
            <p:nvPr/>
          </p:nvSpPr>
          <p:spPr bwMode="auto">
            <a:xfrm>
              <a:off x="5042021" y="4105921"/>
              <a:ext cx="3916363" cy="1718472"/>
            </a:xfrm>
            <a:prstGeom prst="rect">
              <a:avLst/>
            </a:prstGeom>
            <a:gradFill rotWithShape="1">
              <a:gsLst>
                <a:gs pos="13000">
                  <a:schemeClr val="accent6">
                    <a:lumMod val="20000"/>
                    <a:lumOff val="80000"/>
                  </a:schemeClr>
                </a:gs>
                <a:gs pos="84000">
                  <a:schemeClr val="accent6">
                    <a:lumMod val="20000"/>
                    <a:lumOff val="80000"/>
                  </a:schemeClr>
                </a:gs>
                <a:gs pos="51000">
                  <a:srgbClr val="A7E8FF"/>
                </a:gs>
              </a:gsLst>
              <a:lin ang="5400000" scaled="1"/>
            </a:gradFill>
            <a:ln>
              <a:noFill/>
            </a:ln>
          </p:spPr>
          <p:txBody>
            <a:bodyPr wrap="none" lIns="91374" tIns="45690" rIns="91374" bIns="45690" anchor="ctr"/>
            <a:lstStyle/>
            <a:p>
              <a:pPr algn="ctr" defTabSz="892378" eaLnBrk="0" hangingPunct="0"/>
              <a:endParaRPr lang="ja-JP" altLang="ja-JP" sz="2000">
                <a:solidFill>
                  <a:srgbClr val="000000"/>
                </a:solidFill>
                <a:latin typeface="メイリオ" panose="020B0604030504040204" pitchFamily="50" charset="-128"/>
                <a:ea typeface="メイリオ" panose="020B0604030504040204" pitchFamily="50" charset="-128"/>
              </a:endParaRPr>
            </a:p>
          </p:txBody>
        </p:sp>
        <p:sp>
          <p:nvSpPr>
            <p:cNvPr id="19471" name="Rectangle 15"/>
            <p:cNvSpPr>
              <a:spLocks noChangeArrowheads="1"/>
            </p:cNvSpPr>
            <p:nvPr/>
          </p:nvSpPr>
          <p:spPr bwMode="auto">
            <a:xfrm>
              <a:off x="5045195" y="1843739"/>
              <a:ext cx="3792538" cy="1512887"/>
            </a:xfrm>
            <a:prstGeom prst="rect">
              <a:avLst/>
            </a:prstGeom>
            <a:solidFill>
              <a:schemeClr val="bg1"/>
            </a:solidFill>
            <a:ln w="9525">
              <a:solidFill>
                <a:schemeClr val="tx1"/>
              </a:solidFill>
              <a:miter lim="800000"/>
              <a:headEnd/>
              <a:tailEnd/>
            </a:ln>
          </p:spPr>
          <p:txBody>
            <a:bodyPr wrap="none" lIns="91374" tIns="45690" rIns="91374" bIns="45690" anchor="ctr"/>
            <a:lstStyle/>
            <a:p>
              <a:pPr algn="ctr" defTabSz="892378" eaLnBrk="0" hangingPunct="0"/>
              <a:endParaRPr lang="ja-JP" altLang="ja-JP" sz="2000">
                <a:solidFill>
                  <a:srgbClr val="000000"/>
                </a:solidFill>
                <a:latin typeface="メイリオ" panose="020B0604030504040204" pitchFamily="50" charset="-128"/>
                <a:ea typeface="メイリオ" panose="020B0604030504040204" pitchFamily="50" charset="-128"/>
              </a:endParaRPr>
            </a:p>
          </p:txBody>
        </p:sp>
        <p:sp>
          <p:nvSpPr>
            <p:cNvPr id="19474" name="Text Box 18"/>
            <p:cNvSpPr txBox="1">
              <a:spLocks noChangeArrowheads="1"/>
            </p:cNvSpPr>
            <p:nvPr/>
          </p:nvSpPr>
          <p:spPr bwMode="auto">
            <a:xfrm>
              <a:off x="5544122" y="4212289"/>
              <a:ext cx="3005819" cy="1631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algn="ctr" defTabSz="892378" eaLnBrk="0" hangingPunct="0"/>
              <a:r>
                <a:rPr lang="ja-JP" altLang="en-US" sz="2000" dirty="0">
                  <a:solidFill>
                    <a:srgbClr val="000000"/>
                  </a:solidFill>
                  <a:latin typeface="メイリオ" panose="020B0604030504040204" pitchFamily="50" charset="-128"/>
                  <a:ea typeface="メイリオ" panose="020B0604030504040204" pitchFamily="50" charset="-128"/>
                </a:rPr>
                <a:t>・経過観察</a:t>
              </a:r>
            </a:p>
            <a:p>
              <a:pPr algn="ctr" defTabSz="892378" eaLnBrk="0" hangingPunct="0"/>
              <a:r>
                <a:rPr lang="ja-JP" altLang="en-US" sz="2000" dirty="0">
                  <a:solidFill>
                    <a:srgbClr val="000000"/>
                  </a:solidFill>
                  <a:latin typeface="メイリオ" panose="020B0604030504040204" pitchFamily="50" charset="-128"/>
                  <a:ea typeface="メイリオ" panose="020B0604030504040204" pitchFamily="50" charset="-128"/>
                </a:rPr>
                <a:t>・定期的な通院・服薬</a:t>
              </a:r>
              <a:endParaRPr lang="en-US" altLang="ja-JP" sz="2000" dirty="0">
                <a:solidFill>
                  <a:srgbClr val="000000"/>
                </a:solidFill>
                <a:latin typeface="メイリオ" panose="020B0604030504040204" pitchFamily="50" charset="-128"/>
                <a:ea typeface="メイリオ" panose="020B0604030504040204" pitchFamily="50" charset="-128"/>
              </a:endParaRPr>
            </a:p>
            <a:p>
              <a:pPr algn="ctr" defTabSz="892378" eaLnBrk="0" hangingPunct="0"/>
              <a:r>
                <a:rPr lang="ja-JP" altLang="en-US" sz="2000" dirty="0">
                  <a:solidFill>
                    <a:srgbClr val="000000"/>
                  </a:solidFill>
                  <a:latin typeface="メイリオ" panose="020B0604030504040204" pitchFamily="50" charset="-128"/>
                  <a:ea typeface="メイリオ" panose="020B0604030504040204" pitchFamily="50" charset="-128"/>
                </a:rPr>
                <a:t>・自己管理</a:t>
              </a:r>
            </a:p>
            <a:p>
              <a:pPr algn="ctr" defTabSz="892378" eaLnBrk="0" hangingPunct="0"/>
              <a:r>
                <a:rPr lang="ja-JP" altLang="en-US" sz="2000" dirty="0">
                  <a:solidFill>
                    <a:srgbClr val="000000"/>
                  </a:solidFill>
                  <a:latin typeface="メイリオ" panose="020B0604030504040204" pitchFamily="50" charset="-128"/>
                  <a:ea typeface="メイリオ" panose="020B0604030504040204" pitchFamily="50" charset="-128"/>
                </a:rPr>
                <a:t>・生活支援</a:t>
              </a:r>
            </a:p>
            <a:p>
              <a:pPr algn="ctr" defTabSz="892378" eaLnBrk="0" hangingPunct="0"/>
              <a:r>
                <a:rPr lang="ja-JP" altLang="en-US" sz="2000" dirty="0">
                  <a:solidFill>
                    <a:srgbClr val="000000"/>
                  </a:solidFill>
                  <a:latin typeface="メイリオ" panose="020B0604030504040204" pitchFamily="50" charset="-128"/>
                  <a:ea typeface="メイリオ" panose="020B0604030504040204" pitchFamily="50" charset="-128"/>
                </a:rPr>
                <a:t>・無理のない仕事と配慮</a:t>
              </a:r>
            </a:p>
          </p:txBody>
        </p:sp>
        <p:sp>
          <p:nvSpPr>
            <p:cNvPr id="19475" name="Text Box 19"/>
            <p:cNvSpPr txBox="1">
              <a:spLocks noChangeArrowheads="1"/>
            </p:cNvSpPr>
            <p:nvPr/>
          </p:nvSpPr>
          <p:spPr bwMode="auto">
            <a:xfrm>
              <a:off x="7984764" y="1890617"/>
              <a:ext cx="594901" cy="338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1600" dirty="0">
                  <a:solidFill>
                    <a:srgbClr val="000000"/>
                  </a:solidFill>
                  <a:latin typeface="メイリオ" panose="020B0604030504040204" pitchFamily="50" charset="-128"/>
                  <a:ea typeface="メイリオ" panose="020B0604030504040204" pitchFamily="50" charset="-128"/>
                </a:rPr>
                <a:t>死亡</a:t>
              </a:r>
            </a:p>
          </p:txBody>
        </p:sp>
        <p:sp>
          <p:nvSpPr>
            <p:cNvPr id="19481" name="Text Box 25"/>
            <p:cNvSpPr txBox="1">
              <a:spLocks noChangeArrowheads="1"/>
            </p:cNvSpPr>
            <p:nvPr/>
          </p:nvSpPr>
          <p:spPr bwMode="auto">
            <a:xfrm>
              <a:off x="6263012" y="3505373"/>
              <a:ext cx="1415639" cy="338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1600" dirty="0">
                  <a:solidFill>
                    <a:srgbClr val="000000"/>
                  </a:solidFill>
                  <a:latin typeface="メイリオ" panose="020B0604030504040204" pitchFamily="50" charset="-128"/>
                  <a:ea typeface="メイリオ" panose="020B0604030504040204" pitchFamily="50" charset="-128"/>
                </a:rPr>
                <a:t>疾病の慢性化</a:t>
              </a:r>
            </a:p>
          </p:txBody>
        </p:sp>
        <p:sp>
          <p:nvSpPr>
            <p:cNvPr id="19486" name="Line 30"/>
            <p:cNvSpPr>
              <a:spLocks noChangeShapeType="1"/>
            </p:cNvSpPr>
            <p:nvPr/>
          </p:nvSpPr>
          <p:spPr bwMode="auto">
            <a:xfrm>
              <a:off x="5299196" y="4212284"/>
              <a:ext cx="3159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892378"/>
              <a:endParaRPr lang="ja-JP" altLang="en-US">
                <a:solidFill>
                  <a:srgbClr val="000000"/>
                </a:solidFill>
                <a:latin typeface="メイリオ" panose="020B0604030504040204" pitchFamily="50" charset="-128"/>
                <a:ea typeface="メイリオ" panose="020B0604030504040204" pitchFamily="50" charset="-128"/>
              </a:endParaRPr>
            </a:p>
          </p:txBody>
        </p:sp>
        <p:sp>
          <p:nvSpPr>
            <p:cNvPr id="19488" name="Text Box 32"/>
            <p:cNvSpPr txBox="1">
              <a:spLocks noChangeArrowheads="1"/>
            </p:cNvSpPr>
            <p:nvPr/>
          </p:nvSpPr>
          <p:spPr bwMode="auto">
            <a:xfrm>
              <a:off x="5234569" y="1988201"/>
              <a:ext cx="1210455" cy="40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2000" dirty="0">
                  <a:solidFill>
                    <a:srgbClr val="000000"/>
                  </a:solidFill>
                  <a:latin typeface="メイリオ" panose="020B0604030504040204" pitchFamily="50" charset="-128"/>
                  <a:ea typeface="メイリオ" panose="020B0604030504040204" pitchFamily="50" charset="-128"/>
                </a:rPr>
                <a:t>慢性疾病</a:t>
              </a:r>
            </a:p>
          </p:txBody>
        </p:sp>
        <p:sp>
          <p:nvSpPr>
            <p:cNvPr id="40" name="テキスト ボックス 39"/>
            <p:cNvSpPr txBox="1"/>
            <p:nvPr/>
          </p:nvSpPr>
          <p:spPr>
            <a:xfrm>
              <a:off x="5045195" y="5841177"/>
              <a:ext cx="3913188" cy="461665"/>
            </a:xfrm>
            <a:prstGeom prst="rect">
              <a:avLst/>
            </a:prstGeom>
            <a:solidFill>
              <a:srgbClr val="FFFF00"/>
            </a:solidFill>
            <a:ln w="6350">
              <a:solidFill>
                <a:schemeClr val="bg1">
                  <a:lumMod val="50000"/>
                </a:schemeClr>
              </a:solidFill>
            </a:ln>
          </p:spPr>
          <p:txBody>
            <a:bodyPr wrap="square" rtlCol="0">
              <a:spAutoFit/>
            </a:bodyPr>
            <a:lstStyle/>
            <a:p>
              <a:pPr algn="ctr" defTabSz="892378"/>
              <a:r>
                <a:rPr lang="ja-JP" altLang="en-US" sz="2400" dirty="0">
                  <a:solidFill>
                    <a:srgbClr val="000000"/>
                  </a:solidFill>
                  <a:latin typeface="メイリオ" panose="020B0604030504040204" pitchFamily="50" charset="-128"/>
                  <a:ea typeface="メイリオ" panose="020B0604030504040204" pitchFamily="50" charset="-128"/>
                </a:rPr>
                <a:t>治療と就労の両立</a:t>
              </a:r>
              <a:endParaRPr lang="en-US" altLang="ja-JP" sz="2400" dirty="0">
                <a:solidFill>
                  <a:srgbClr val="000000"/>
                </a:solidFill>
                <a:latin typeface="メイリオ" panose="020B0604030504040204" pitchFamily="50" charset="-128"/>
                <a:ea typeface="メイリオ" panose="020B0604030504040204" pitchFamily="50" charset="-128"/>
              </a:endParaRPr>
            </a:p>
          </p:txBody>
        </p:sp>
        <p:sp>
          <p:nvSpPr>
            <p:cNvPr id="19472" name="Freeform 16"/>
            <p:cNvSpPr>
              <a:spLocks/>
            </p:cNvSpPr>
            <p:nvPr/>
          </p:nvSpPr>
          <p:spPr bwMode="auto">
            <a:xfrm>
              <a:off x="5103931" y="2388250"/>
              <a:ext cx="3733800" cy="968376"/>
            </a:xfrm>
            <a:custGeom>
              <a:avLst/>
              <a:gdLst>
                <a:gd name="T0" fmla="*/ 2147483647 w 2552"/>
                <a:gd name="T1" fmla="*/ 2147483647 h 584"/>
                <a:gd name="T2" fmla="*/ 2147483647 w 2552"/>
                <a:gd name="T3" fmla="*/ 2147483647 h 584"/>
                <a:gd name="T4" fmla="*/ 2147483647 w 2552"/>
                <a:gd name="T5" fmla="*/ 2147483647 h 584"/>
                <a:gd name="T6" fmla="*/ 2147483647 w 2552"/>
                <a:gd name="T7" fmla="*/ 2147483647 h 584"/>
                <a:gd name="T8" fmla="*/ 2147483647 w 2552"/>
                <a:gd name="T9" fmla="*/ 2147483647 h 584"/>
                <a:gd name="T10" fmla="*/ 2147483647 w 2552"/>
                <a:gd name="T11" fmla="*/ 2147483647 h 584"/>
                <a:gd name="T12" fmla="*/ 2147483647 w 2552"/>
                <a:gd name="T13" fmla="*/ 2147483647 h 584"/>
                <a:gd name="T14" fmla="*/ 2147483647 w 2552"/>
                <a:gd name="T15" fmla="*/ 2147483647 h 584"/>
                <a:gd name="T16" fmla="*/ 2147483647 w 2552"/>
                <a:gd name="T17" fmla="*/ 2147483647 h 584"/>
                <a:gd name="T18" fmla="*/ 2147483647 w 2552"/>
                <a:gd name="T19" fmla="*/ 2147483647 h 584"/>
                <a:gd name="T20" fmla="*/ 2147483647 w 2552"/>
                <a:gd name="T21" fmla="*/ 2147483647 h 584"/>
                <a:gd name="T22" fmla="*/ 2147483647 w 2552"/>
                <a:gd name="T23" fmla="*/ 2147483647 h 584"/>
                <a:gd name="T24" fmla="*/ 2147483647 w 2552"/>
                <a:gd name="T25" fmla="*/ 2147483647 h 584"/>
                <a:gd name="T26" fmla="*/ 2147483647 w 2552"/>
                <a:gd name="T27" fmla="*/ 2147483647 h 584"/>
                <a:gd name="T28" fmla="*/ 2147483647 w 2552"/>
                <a:gd name="T29" fmla="*/ 2147483647 h 584"/>
                <a:gd name="T30" fmla="*/ 2147483647 w 2552"/>
                <a:gd name="T31" fmla="*/ 2147483647 h 584"/>
                <a:gd name="T32" fmla="*/ 2147483647 w 2552"/>
                <a:gd name="T33" fmla="*/ 2147483647 h 584"/>
                <a:gd name="T34" fmla="*/ 2147483647 w 2552"/>
                <a:gd name="T35" fmla="*/ 2147483647 h 584"/>
                <a:gd name="T36" fmla="*/ 2147483647 w 2552"/>
                <a:gd name="T37" fmla="*/ 2147483647 h 5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52"/>
                <a:gd name="T58" fmla="*/ 0 h 584"/>
                <a:gd name="T59" fmla="*/ 2552 w 2552"/>
                <a:gd name="T60" fmla="*/ 584 h 5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52" h="584">
                  <a:moveTo>
                    <a:pt x="8" y="584"/>
                  </a:moveTo>
                  <a:cubicBezTo>
                    <a:pt x="4" y="564"/>
                    <a:pt x="0" y="544"/>
                    <a:pt x="56" y="536"/>
                  </a:cubicBezTo>
                  <a:cubicBezTo>
                    <a:pt x="112" y="528"/>
                    <a:pt x="280" y="560"/>
                    <a:pt x="344" y="536"/>
                  </a:cubicBezTo>
                  <a:cubicBezTo>
                    <a:pt x="408" y="512"/>
                    <a:pt x="408" y="400"/>
                    <a:pt x="440" y="392"/>
                  </a:cubicBezTo>
                  <a:cubicBezTo>
                    <a:pt x="472" y="384"/>
                    <a:pt x="488" y="496"/>
                    <a:pt x="536" y="488"/>
                  </a:cubicBezTo>
                  <a:cubicBezTo>
                    <a:pt x="584" y="480"/>
                    <a:pt x="664" y="344"/>
                    <a:pt x="728" y="344"/>
                  </a:cubicBezTo>
                  <a:cubicBezTo>
                    <a:pt x="792" y="344"/>
                    <a:pt x="864" y="496"/>
                    <a:pt x="920" y="488"/>
                  </a:cubicBezTo>
                  <a:cubicBezTo>
                    <a:pt x="976" y="480"/>
                    <a:pt x="1016" y="288"/>
                    <a:pt x="1064" y="296"/>
                  </a:cubicBezTo>
                  <a:cubicBezTo>
                    <a:pt x="1112" y="304"/>
                    <a:pt x="1160" y="544"/>
                    <a:pt x="1208" y="536"/>
                  </a:cubicBezTo>
                  <a:cubicBezTo>
                    <a:pt x="1256" y="528"/>
                    <a:pt x="1296" y="248"/>
                    <a:pt x="1352" y="248"/>
                  </a:cubicBezTo>
                  <a:cubicBezTo>
                    <a:pt x="1408" y="248"/>
                    <a:pt x="1480" y="576"/>
                    <a:pt x="1544" y="536"/>
                  </a:cubicBezTo>
                  <a:cubicBezTo>
                    <a:pt x="1608" y="496"/>
                    <a:pt x="1656" y="8"/>
                    <a:pt x="1736" y="8"/>
                  </a:cubicBezTo>
                  <a:cubicBezTo>
                    <a:pt x="1816" y="8"/>
                    <a:pt x="1960" y="536"/>
                    <a:pt x="2024" y="536"/>
                  </a:cubicBezTo>
                  <a:cubicBezTo>
                    <a:pt x="2088" y="536"/>
                    <a:pt x="2064" y="16"/>
                    <a:pt x="2120" y="8"/>
                  </a:cubicBezTo>
                  <a:cubicBezTo>
                    <a:pt x="2176" y="0"/>
                    <a:pt x="2320" y="464"/>
                    <a:pt x="2360" y="488"/>
                  </a:cubicBezTo>
                  <a:cubicBezTo>
                    <a:pt x="2400" y="512"/>
                    <a:pt x="2344" y="176"/>
                    <a:pt x="2360" y="152"/>
                  </a:cubicBezTo>
                  <a:cubicBezTo>
                    <a:pt x="2376" y="128"/>
                    <a:pt x="2432" y="336"/>
                    <a:pt x="2456" y="344"/>
                  </a:cubicBezTo>
                  <a:cubicBezTo>
                    <a:pt x="2480" y="352"/>
                    <a:pt x="2488" y="208"/>
                    <a:pt x="2504" y="200"/>
                  </a:cubicBezTo>
                  <a:cubicBezTo>
                    <a:pt x="2520" y="192"/>
                    <a:pt x="2536" y="244"/>
                    <a:pt x="2552" y="29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1374" tIns="45690" rIns="91374" bIns="45690" anchor="ctr"/>
            <a:lstStyle/>
            <a:p>
              <a:pPr defTabSz="892378"/>
              <a:endParaRPr lang="ja-JP" altLang="ja-JP">
                <a:solidFill>
                  <a:srgbClr val="000000"/>
                </a:solidFill>
                <a:latin typeface="メイリオ" panose="020B0604030504040204" pitchFamily="50" charset="-128"/>
                <a:ea typeface="メイリオ" panose="020B0604030504040204" pitchFamily="50" charset="-128"/>
              </a:endParaRPr>
            </a:p>
          </p:txBody>
        </p:sp>
        <p:sp>
          <p:nvSpPr>
            <p:cNvPr id="19473" name="Freeform 17"/>
            <p:cNvSpPr>
              <a:spLocks/>
            </p:cNvSpPr>
            <p:nvPr/>
          </p:nvSpPr>
          <p:spPr bwMode="auto">
            <a:xfrm>
              <a:off x="7645518" y="1843734"/>
              <a:ext cx="349250" cy="546456"/>
            </a:xfrm>
            <a:custGeom>
              <a:avLst/>
              <a:gdLst>
                <a:gd name="T0" fmla="*/ 0 w 720"/>
                <a:gd name="T1" fmla="*/ 2147483647 h 576"/>
                <a:gd name="T2" fmla="*/ 2147483647 w 720"/>
                <a:gd name="T3" fmla="*/ 2147483647 h 576"/>
                <a:gd name="T4" fmla="*/ 2147483647 w 720"/>
                <a:gd name="T5" fmla="*/ 0 h 576"/>
                <a:gd name="T6" fmla="*/ 0 60000 65536"/>
                <a:gd name="T7" fmla="*/ 0 60000 65536"/>
                <a:gd name="T8" fmla="*/ 0 60000 65536"/>
                <a:gd name="T9" fmla="*/ 0 w 720"/>
                <a:gd name="T10" fmla="*/ 0 h 576"/>
                <a:gd name="T11" fmla="*/ 720 w 720"/>
                <a:gd name="T12" fmla="*/ 576 h 576"/>
              </a:gdLst>
              <a:ahLst/>
              <a:cxnLst>
                <a:cxn ang="T6">
                  <a:pos x="T0" y="T1"/>
                </a:cxn>
                <a:cxn ang="T7">
                  <a:pos x="T2" y="T3"/>
                </a:cxn>
                <a:cxn ang="T8">
                  <a:pos x="T4" y="T5"/>
                </a:cxn>
              </a:cxnLst>
              <a:rect l="T9" t="T10" r="T11" b="T12"/>
              <a:pathLst>
                <a:path w="720" h="576">
                  <a:moveTo>
                    <a:pt x="0" y="576"/>
                  </a:moveTo>
                  <a:cubicBezTo>
                    <a:pt x="228" y="432"/>
                    <a:pt x="456" y="288"/>
                    <a:pt x="576" y="192"/>
                  </a:cubicBezTo>
                  <a:cubicBezTo>
                    <a:pt x="696" y="96"/>
                    <a:pt x="708" y="48"/>
                    <a:pt x="720" y="0"/>
                  </a:cubicBezTo>
                </a:path>
              </a:pathLst>
            </a:custGeom>
            <a:noFill/>
            <a:ln w="9525" cap="rnd">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lIns="91374" tIns="45690" rIns="91374" bIns="45690" anchor="ctr"/>
            <a:lstStyle/>
            <a:p>
              <a:pPr defTabSz="892378"/>
              <a:endParaRPr lang="ja-JP" altLang="ja-JP">
                <a:solidFill>
                  <a:srgbClr val="000000"/>
                </a:solidFill>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4798219" y="2211919"/>
              <a:ext cx="215444" cy="897682"/>
            </a:xfrm>
            <a:prstGeom prst="rect">
              <a:avLst/>
            </a:prstGeom>
            <a:noFill/>
          </p:spPr>
          <p:txBody>
            <a:bodyPr vert="eaVert" wrap="none" lIns="0" tIns="0" rIns="0" bIns="0" rtlCol="0">
              <a:spAutoFit/>
            </a:bodyPr>
            <a:lstStyle/>
            <a:p>
              <a:pPr algn="ctr"/>
              <a:r>
                <a:rPr lang="ja-JP" altLang="en-US" sz="1400" dirty="0">
                  <a:solidFill>
                    <a:srgbClr val="000000"/>
                  </a:solidFill>
                  <a:latin typeface="メイリオ" panose="020B0604030504040204" pitchFamily="50" charset="-128"/>
                  <a:ea typeface="メイリオ" panose="020B0604030504040204" pitchFamily="50" charset="-128"/>
                </a:rPr>
                <a:t>症状の程度</a:t>
              </a:r>
            </a:p>
          </p:txBody>
        </p:sp>
      </p:grpSp>
      <p:sp>
        <p:nvSpPr>
          <p:cNvPr id="6" name="正方形/長方形 5"/>
          <p:cNvSpPr/>
          <p:nvPr/>
        </p:nvSpPr>
        <p:spPr>
          <a:xfrm>
            <a:off x="4747098" y="717694"/>
            <a:ext cx="5234566" cy="646331"/>
          </a:xfrm>
          <a:prstGeom prst="rect">
            <a:avLst/>
          </a:prstGeom>
        </p:spPr>
        <p:txBody>
          <a:bodyPr wrap="square">
            <a:spAutoFit/>
          </a:bodyPr>
          <a:lstStyle/>
          <a:p>
            <a:r>
              <a:rPr lang="ja-JP" altLang="en-US" dirty="0">
                <a:latin typeface="+mn-ea"/>
                <a:ea typeface="+mn-ea"/>
              </a:rPr>
              <a:t>～医療の進歩により、大半の状況では「健常者」と同様の生活を送れる人が急増</a:t>
            </a:r>
          </a:p>
        </p:txBody>
      </p:sp>
      <p:sp>
        <p:nvSpPr>
          <p:cNvPr id="8" name="スライド番号プレースホルダー 7"/>
          <p:cNvSpPr>
            <a:spLocks noGrp="1"/>
          </p:cNvSpPr>
          <p:nvPr>
            <p:ph type="sldNum" sz="quarter" idx="12"/>
          </p:nvPr>
        </p:nvSpPr>
        <p:spPr/>
        <p:txBody>
          <a:bodyPr/>
          <a:lstStyle/>
          <a:p>
            <a:pPr>
              <a:defRPr/>
            </a:pPr>
            <a:fld id="{51904AFC-339D-4732-A71D-F0A7C8DE4758}" type="slidenum">
              <a:rPr lang="ja-JP" altLang="en-US" smtClean="0"/>
              <a:pPr>
                <a:defRPr/>
              </a:pPr>
              <a:t>8</a:t>
            </a:fld>
            <a:endParaRPr lang="ja-JP" altLang="en-US"/>
          </a:p>
        </p:txBody>
      </p:sp>
      <p:sp>
        <p:nvSpPr>
          <p:cNvPr id="41" name="フッター プレースホルダー 8"/>
          <p:cNvSpPr>
            <a:spLocks noGrp="1"/>
          </p:cNvSpPr>
          <p:nvPr>
            <p:ph type="ftr" sz="quarter" idx="11"/>
          </p:nvPr>
        </p:nvSpPr>
        <p:spPr>
          <a:xfrm>
            <a:off x="7027355" y="6567434"/>
            <a:ext cx="2895600" cy="365125"/>
          </a:xfrm>
        </p:spPr>
        <p:txBody>
          <a:bodyPr/>
          <a:lstStyle/>
          <a:p>
            <a:pPr algn="r"/>
            <a:r>
              <a:rPr kumimoji="1" lang="en-US" altLang="ja-JP" dirty="0" smtClean="0">
                <a:solidFill>
                  <a:srgbClr val="FF0000"/>
                </a:solidFill>
                <a:latin typeface="+mn-ea"/>
                <a:ea typeface="+mn-ea"/>
              </a:rPr>
              <a:t>JEED</a:t>
            </a:r>
            <a:r>
              <a:rPr kumimoji="1" lang="ja-JP" altLang="en-US" dirty="0" smtClean="0">
                <a:solidFill>
                  <a:srgbClr val="FF0000"/>
                </a:solidFill>
                <a:latin typeface="+mn-ea"/>
                <a:ea typeface="+mn-ea"/>
              </a:rPr>
              <a:t>資料を一部改変</a:t>
            </a:r>
            <a:endParaRPr kumimoji="1" lang="ja-JP" altLang="en-US" dirty="0">
              <a:solidFill>
                <a:srgbClr val="FF0000"/>
              </a:solidFill>
              <a:latin typeface="+mn-ea"/>
              <a:ea typeface="+mn-ea"/>
            </a:endParaRPr>
          </a:p>
        </p:txBody>
      </p:sp>
      <p:sp>
        <p:nvSpPr>
          <p:cNvPr id="42" name="正方形/長方形 41"/>
          <p:cNvSpPr/>
          <p:nvPr/>
        </p:nvSpPr>
        <p:spPr>
          <a:xfrm>
            <a:off x="-87555" y="64653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grpSp>
        <p:nvGrpSpPr>
          <p:cNvPr id="10" name="グループ化 9"/>
          <p:cNvGrpSpPr/>
          <p:nvPr/>
        </p:nvGrpSpPr>
        <p:grpSpPr>
          <a:xfrm>
            <a:off x="746975" y="2174474"/>
            <a:ext cx="4164013" cy="4461370"/>
            <a:chOff x="221682" y="1843739"/>
            <a:chExt cx="4164013" cy="4461370"/>
          </a:xfrm>
        </p:grpSpPr>
        <p:grpSp>
          <p:nvGrpSpPr>
            <p:cNvPr id="7" name="グループ化 6"/>
            <p:cNvGrpSpPr/>
            <p:nvPr/>
          </p:nvGrpSpPr>
          <p:grpSpPr>
            <a:xfrm>
              <a:off x="221682" y="1843739"/>
              <a:ext cx="4164013" cy="4461370"/>
              <a:chOff x="630237" y="1843739"/>
              <a:chExt cx="4164013" cy="4461370"/>
            </a:xfrm>
          </p:grpSpPr>
          <p:sp>
            <p:nvSpPr>
              <p:cNvPr id="19459" name="Rectangle 3"/>
              <p:cNvSpPr>
                <a:spLocks noChangeArrowheads="1"/>
              </p:cNvSpPr>
              <p:nvPr/>
            </p:nvSpPr>
            <p:spPr bwMode="auto">
              <a:xfrm>
                <a:off x="630237" y="4124971"/>
                <a:ext cx="4164013" cy="1718472"/>
              </a:xfrm>
              <a:prstGeom prst="rect">
                <a:avLst/>
              </a:prstGeom>
              <a:gradFill flip="none" rotWithShape="1">
                <a:gsLst>
                  <a:gs pos="0">
                    <a:srgbClr val="FFCC99"/>
                  </a:gs>
                  <a:gs pos="50000">
                    <a:srgbClr val="CDF1FB"/>
                  </a:gs>
                  <a:gs pos="100000">
                    <a:srgbClr val="FFCC99"/>
                  </a:gs>
                </a:gsLst>
                <a:lin ang="10800000" scaled="1"/>
                <a:tileRect/>
              </a:gradFill>
              <a:ln>
                <a:noFill/>
              </a:ln>
            </p:spPr>
            <p:txBody>
              <a:bodyPr wrap="none" lIns="91374" tIns="45690" rIns="91374" bIns="45690" anchor="ctr"/>
              <a:lstStyle/>
              <a:p>
                <a:pPr algn="ctr" defTabSz="892378" eaLnBrk="0" hangingPunct="0"/>
                <a:endParaRPr lang="ja-JP" altLang="ja-JP" sz="2000">
                  <a:solidFill>
                    <a:srgbClr val="000000"/>
                  </a:solidFill>
                  <a:latin typeface="メイリオ" panose="020B0604030504040204" pitchFamily="50" charset="-128"/>
                  <a:ea typeface="メイリオ" panose="020B0604030504040204" pitchFamily="50" charset="-128"/>
                </a:endParaRPr>
              </a:p>
            </p:txBody>
          </p:sp>
          <p:sp>
            <p:nvSpPr>
              <p:cNvPr id="19461" name="Rectangle 5"/>
              <p:cNvSpPr>
                <a:spLocks noChangeArrowheads="1"/>
              </p:cNvSpPr>
              <p:nvPr/>
            </p:nvSpPr>
            <p:spPr bwMode="auto">
              <a:xfrm>
                <a:off x="879477" y="1843739"/>
                <a:ext cx="3724275" cy="1512887"/>
              </a:xfrm>
              <a:prstGeom prst="rect">
                <a:avLst/>
              </a:prstGeom>
              <a:solidFill>
                <a:schemeClr val="bg1"/>
              </a:solidFill>
              <a:ln w="9525">
                <a:solidFill>
                  <a:schemeClr val="tx1"/>
                </a:solidFill>
                <a:miter lim="800000"/>
                <a:headEnd/>
                <a:tailEnd/>
              </a:ln>
            </p:spPr>
            <p:txBody>
              <a:bodyPr wrap="none" lIns="91374" tIns="45690" rIns="91374" bIns="45690" anchor="ctr"/>
              <a:lstStyle/>
              <a:p>
                <a:pPr defTabSz="892378"/>
                <a:endParaRPr lang="ja-JP" altLang="ja-JP">
                  <a:solidFill>
                    <a:srgbClr val="000000"/>
                  </a:solidFill>
                  <a:latin typeface="メイリオ" panose="020B0604030504040204" pitchFamily="50" charset="-128"/>
                  <a:ea typeface="メイリオ" panose="020B0604030504040204" pitchFamily="50" charset="-128"/>
                </a:endParaRPr>
              </a:p>
            </p:txBody>
          </p:sp>
          <p:sp>
            <p:nvSpPr>
              <p:cNvPr id="19463" name="Freeform 7"/>
              <p:cNvSpPr>
                <a:spLocks/>
              </p:cNvSpPr>
              <p:nvPr/>
            </p:nvSpPr>
            <p:spPr bwMode="auto">
              <a:xfrm>
                <a:off x="3436441" y="1843739"/>
                <a:ext cx="592270" cy="432253"/>
              </a:xfrm>
              <a:custGeom>
                <a:avLst/>
                <a:gdLst>
                  <a:gd name="T0" fmla="*/ 0 w 800"/>
                  <a:gd name="T1" fmla="*/ 384 h 384"/>
                  <a:gd name="T2" fmla="*/ 403 w 800"/>
                  <a:gd name="T3" fmla="*/ 96 h 384"/>
                  <a:gd name="T4" fmla="*/ 461 w 800"/>
                  <a:gd name="T5" fmla="*/ 0 h 384"/>
                  <a:gd name="T6" fmla="*/ 0 60000 65536"/>
                  <a:gd name="T7" fmla="*/ 0 60000 65536"/>
                  <a:gd name="T8" fmla="*/ 0 60000 65536"/>
                  <a:gd name="T9" fmla="*/ 0 w 800"/>
                  <a:gd name="T10" fmla="*/ 0 h 384"/>
                  <a:gd name="T11" fmla="*/ 800 w 800"/>
                  <a:gd name="T12" fmla="*/ 384 h 384"/>
                </a:gdLst>
                <a:ahLst/>
                <a:cxnLst>
                  <a:cxn ang="T6">
                    <a:pos x="T0" y="T1"/>
                  </a:cxn>
                  <a:cxn ang="T7">
                    <a:pos x="T2" y="T3"/>
                  </a:cxn>
                  <a:cxn ang="T8">
                    <a:pos x="T4" y="T5"/>
                  </a:cxn>
                </a:cxnLst>
                <a:rect l="T9" t="T10" r="T11" b="T12"/>
                <a:pathLst>
                  <a:path w="800" h="384">
                    <a:moveTo>
                      <a:pt x="0" y="384"/>
                    </a:moveTo>
                    <a:cubicBezTo>
                      <a:pt x="272" y="272"/>
                      <a:pt x="544" y="160"/>
                      <a:pt x="672" y="96"/>
                    </a:cubicBezTo>
                    <a:cubicBezTo>
                      <a:pt x="800" y="32"/>
                      <a:pt x="744" y="16"/>
                      <a:pt x="768" y="0"/>
                    </a:cubicBezTo>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lIns="91374" tIns="45690" rIns="91374" bIns="45690" anchor="ctr"/>
              <a:lstStyle/>
              <a:p>
                <a:pPr defTabSz="892378"/>
                <a:endParaRPr lang="ja-JP" altLang="ja-JP">
                  <a:solidFill>
                    <a:srgbClr val="000000"/>
                  </a:solidFill>
                  <a:latin typeface="メイリオ" panose="020B0604030504040204" pitchFamily="50" charset="-128"/>
                  <a:ea typeface="メイリオ" panose="020B0604030504040204" pitchFamily="50" charset="-128"/>
                </a:endParaRPr>
              </a:p>
            </p:txBody>
          </p:sp>
          <p:sp>
            <p:nvSpPr>
              <p:cNvPr id="19465" name="Text Box 9"/>
              <p:cNvSpPr txBox="1">
                <a:spLocks noChangeArrowheads="1"/>
              </p:cNvSpPr>
              <p:nvPr/>
            </p:nvSpPr>
            <p:spPr bwMode="auto">
              <a:xfrm>
                <a:off x="799558" y="3423297"/>
                <a:ext cx="430754" cy="70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1600">
                    <a:solidFill>
                      <a:srgbClr val="000000"/>
                    </a:solidFill>
                    <a:latin typeface="メイリオ" panose="020B0604030504040204" pitchFamily="50" charset="-128"/>
                    <a:ea typeface="メイリオ" panose="020B0604030504040204" pitchFamily="50" charset="-128"/>
                  </a:rPr>
                  <a:t>感染等</a:t>
                </a:r>
              </a:p>
            </p:txBody>
          </p:sp>
          <p:sp>
            <p:nvSpPr>
              <p:cNvPr id="19466" name="Text Box 10"/>
              <p:cNvSpPr txBox="1">
                <a:spLocks noChangeArrowheads="1"/>
              </p:cNvSpPr>
              <p:nvPr/>
            </p:nvSpPr>
            <p:spPr bwMode="auto">
              <a:xfrm>
                <a:off x="1823496" y="3423297"/>
                <a:ext cx="430754" cy="70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1600" dirty="0">
                    <a:solidFill>
                      <a:srgbClr val="000000"/>
                    </a:solidFill>
                    <a:latin typeface="メイリオ" panose="020B0604030504040204" pitchFamily="50" charset="-128"/>
                    <a:ea typeface="メイリオ" panose="020B0604030504040204" pitchFamily="50" charset="-128"/>
                  </a:rPr>
                  <a:t>潜伏期</a:t>
                </a:r>
              </a:p>
            </p:txBody>
          </p:sp>
          <p:sp>
            <p:nvSpPr>
              <p:cNvPr id="19467" name="Text Box 11"/>
              <p:cNvSpPr txBox="1">
                <a:spLocks noChangeArrowheads="1"/>
              </p:cNvSpPr>
              <p:nvPr/>
            </p:nvSpPr>
            <p:spPr bwMode="auto">
              <a:xfrm>
                <a:off x="2944271" y="3423301"/>
                <a:ext cx="430754" cy="502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1600">
                    <a:solidFill>
                      <a:srgbClr val="000000"/>
                    </a:solidFill>
                    <a:latin typeface="メイリオ" panose="020B0604030504040204" pitchFamily="50" charset="-128"/>
                    <a:ea typeface="メイリオ" panose="020B0604030504040204" pitchFamily="50" charset="-128"/>
                  </a:rPr>
                  <a:t>発症</a:t>
                </a:r>
              </a:p>
            </p:txBody>
          </p:sp>
          <p:sp>
            <p:nvSpPr>
              <p:cNvPr id="19468" name="Text Box 12"/>
              <p:cNvSpPr txBox="1">
                <a:spLocks noChangeArrowheads="1"/>
              </p:cNvSpPr>
              <p:nvPr/>
            </p:nvSpPr>
            <p:spPr bwMode="auto">
              <a:xfrm>
                <a:off x="3649120" y="3423301"/>
                <a:ext cx="430754" cy="502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1600">
                    <a:solidFill>
                      <a:srgbClr val="000000"/>
                    </a:solidFill>
                    <a:latin typeface="メイリオ" panose="020B0604030504040204" pitchFamily="50" charset="-128"/>
                    <a:ea typeface="メイリオ" panose="020B0604030504040204" pitchFamily="50" charset="-128"/>
                  </a:rPr>
                  <a:t>治癒</a:t>
                </a:r>
              </a:p>
            </p:txBody>
          </p:sp>
          <p:sp>
            <p:nvSpPr>
              <p:cNvPr id="19469" name="Text Box 13"/>
              <p:cNvSpPr txBox="1">
                <a:spLocks noChangeArrowheads="1"/>
              </p:cNvSpPr>
              <p:nvPr/>
            </p:nvSpPr>
            <p:spPr bwMode="auto">
              <a:xfrm>
                <a:off x="4280945" y="3423297"/>
                <a:ext cx="430754" cy="70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1600">
                    <a:solidFill>
                      <a:srgbClr val="000000"/>
                    </a:solidFill>
                    <a:latin typeface="メイリオ" panose="020B0604030504040204" pitchFamily="50" charset="-128"/>
                    <a:ea typeface="メイリオ" panose="020B0604030504040204" pitchFamily="50" charset="-128"/>
                  </a:rPr>
                  <a:t>後遺症</a:t>
                </a:r>
              </a:p>
            </p:txBody>
          </p:sp>
          <p:sp>
            <p:nvSpPr>
              <p:cNvPr id="19476" name="Text Box 20"/>
              <p:cNvSpPr txBox="1">
                <a:spLocks noChangeArrowheads="1"/>
              </p:cNvSpPr>
              <p:nvPr/>
            </p:nvSpPr>
            <p:spPr bwMode="auto">
              <a:xfrm>
                <a:off x="730068" y="4194826"/>
                <a:ext cx="492309" cy="605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2000">
                    <a:solidFill>
                      <a:srgbClr val="000000"/>
                    </a:solidFill>
                    <a:latin typeface="メイリオ" panose="020B0604030504040204" pitchFamily="50" charset="-128"/>
                    <a:ea typeface="メイリオ" panose="020B0604030504040204" pitchFamily="50" charset="-128"/>
                  </a:rPr>
                  <a:t>予防</a:t>
                </a:r>
              </a:p>
            </p:txBody>
          </p:sp>
          <p:sp>
            <p:nvSpPr>
              <p:cNvPr id="19477" name="Text Box 21"/>
              <p:cNvSpPr txBox="1">
                <a:spLocks noChangeArrowheads="1"/>
              </p:cNvSpPr>
              <p:nvPr/>
            </p:nvSpPr>
            <p:spPr bwMode="auto">
              <a:xfrm>
                <a:off x="1711144" y="4194822"/>
                <a:ext cx="492309" cy="111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2000">
                    <a:solidFill>
                      <a:srgbClr val="000000"/>
                    </a:solidFill>
                    <a:latin typeface="メイリオ" panose="020B0604030504040204" pitchFamily="50" charset="-128"/>
                    <a:ea typeface="メイリオ" panose="020B0604030504040204" pitchFamily="50" charset="-128"/>
                  </a:rPr>
                  <a:t>早期発見</a:t>
                </a:r>
              </a:p>
            </p:txBody>
          </p:sp>
          <p:sp>
            <p:nvSpPr>
              <p:cNvPr id="19478" name="Text Box 22"/>
              <p:cNvSpPr txBox="1">
                <a:spLocks noChangeArrowheads="1"/>
              </p:cNvSpPr>
              <p:nvPr/>
            </p:nvSpPr>
            <p:spPr bwMode="auto">
              <a:xfrm>
                <a:off x="2482668" y="4194826"/>
                <a:ext cx="492309" cy="605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2000">
                    <a:solidFill>
                      <a:srgbClr val="000000"/>
                    </a:solidFill>
                    <a:latin typeface="メイリオ" panose="020B0604030504040204" pitchFamily="50" charset="-128"/>
                    <a:ea typeface="メイリオ" panose="020B0604030504040204" pitchFamily="50" charset="-128"/>
                  </a:rPr>
                  <a:t>診断</a:t>
                </a:r>
              </a:p>
            </p:txBody>
          </p:sp>
          <p:sp>
            <p:nvSpPr>
              <p:cNvPr id="19479" name="Text Box 23"/>
              <p:cNvSpPr txBox="1">
                <a:spLocks noChangeArrowheads="1"/>
              </p:cNvSpPr>
              <p:nvPr/>
            </p:nvSpPr>
            <p:spPr bwMode="auto">
              <a:xfrm>
                <a:off x="3240268" y="4194826"/>
                <a:ext cx="492309" cy="605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2000" dirty="0">
                    <a:solidFill>
                      <a:srgbClr val="000000"/>
                    </a:solidFill>
                    <a:latin typeface="メイリオ" panose="020B0604030504040204" pitchFamily="50" charset="-128"/>
                    <a:ea typeface="メイリオ" panose="020B0604030504040204" pitchFamily="50" charset="-128"/>
                  </a:rPr>
                  <a:t>治療</a:t>
                </a:r>
              </a:p>
            </p:txBody>
          </p:sp>
          <p:sp>
            <p:nvSpPr>
              <p:cNvPr id="19480" name="Text Box 24"/>
              <p:cNvSpPr txBox="1">
                <a:spLocks noChangeArrowheads="1"/>
              </p:cNvSpPr>
              <p:nvPr/>
            </p:nvSpPr>
            <p:spPr bwMode="auto">
              <a:xfrm>
                <a:off x="4300210" y="4095328"/>
                <a:ext cx="399976" cy="1648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1400" b="1" spc="-150" dirty="0">
                    <a:solidFill>
                      <a:srgbClr val="000000"/>
                    </a:solidFill>
                    <a:latin typeface="メイリオ" panose="020B0604030504040204" pitchFamily="50" charset="-128"/>
                    <a:ea typeface="メイリオ" panose="020B0604030504040204" pitchFamily="50" charset="-128"/>
                  </a:rPr>
                  <a:t>リハビリテーション</a:t>
                </a:r>
              </a:p>
            </p:txBody>
          </p:sp>
          <p:sp>
            <p:nvSpPr>
              <p:cNvPr id="19482" name="Line 26"/>
              <p:cNvSpPr>
                <a:spLocks noChangeShapeType="1"/>
              </p:cNvSpPr>
              <p:nvPr/>
            </p:nvSpPr>
            <p:spPr bwMode="auto">
              <a:xfrm>
                <a:off x="1125537" y="4259909"/>
                <a:ext cx="7016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892378"/>
                <a:endParaRPr lang="ja-JP" altLang="en-US">
                  <a:solidFill>
                    <a:srgbClr val="000000"/>
                  </a:solidFill>
                  <a:latin typeface="メイリオ" panose="020B0604030504040204" pitchFamily="50" charset="-128"/>
                  <a:ea typeface="メイリオ" panose="020B0604030504040204" pitchFamily="50" charset="-128"/>
                </a:endParaRPr>
              </a:p>
            </p:txBody>
          </p:sp>
          <p:sp>
            <p:nvSpPr>
              <p:cNvPr id="19483" name="Line 27"/>
              <p:cNvSpPr>
                <a:spLocks noChangeShapeType="1"/>
              </p:cNvSpPr>
              <p:nvPr/>
            </p:nvSpPr>
            <p:spPr bwMode="auto">
              <a:xfrm>
                <a:off x="2109788" y="4259909"/>
                <a:ext cx="4206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892378"/>
                <a:endParaRPr lang="ja-JP" altLang="en-US">
                  <a:solidFill>
                    <a:srgbClr val="000000"/>
                  </a:solidFill>
                  <a:latin typeface="メイリオ" panose="020B0604030504040204" pitchFamily="50" charset="-128"/>
                  <a:ea typeface="メイリオ" panose="020B0604030504040204" pitchFamily="50" charset="-128"/>
                </a:endParaRPr>
              </a:p>
            </p:txBody>
          </p:sp>
          <p:sp>
            <p:nvSpPr>
              <p:cNvPr id="19484" name="Line 28"/>
              <p:cNvSpPr>
                <a:spLocks noChangeShapeType="1"/>
              </p:cNvSpPr>
              <p:nvPr/>
            </p:nvSpPr>
            <p:spPr bwMode="auto">
              <a:xfrm>
                <a:off x="2881314" y="4259909"/>
                <a:ext cx="352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892378"/>
                <a:endParaRPr lang="ja-JP" altLang="en-US">
                  <a:solidFill>
                    <a:srgbClr val="000000"/>
                  </a:solidFill>
                  <a:latin typeface="メイリオ" panose="020B0604030504040204" pitchFamily="50" charset="-128"/>
                  <a:ea typeface="メイリオ" panose="020B0604030504040204" pitchFamily="50" charset="-128"/>
                </a:endParaRPr>
              </a:p>
            </p:txBody>
          </p:sp>
          <p:sp>
            <p:nvSpPr>
              <p:cNvPr id="19485" name="Line 29"/>
              <p:cNvSpPr>
                <a:spLocks noChangeShapeType="1"/>
              </p:cNvSpPr>
              <p:nvPr/>
            </p:nvSpPr>
            <p:spPr bwMode="auto">
              <a:xfrm>
                <a:off x="3807255" y="4259909"/>
                <a:ext cx="4429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892378"/>
                <a:endParaRPr lang="ja-JP" altLang="en-US">
                  <a:solidFill>
                    <a:srgbClr val="000000"/>
                  </a:solidFill>
                  <a:latin typeface="メイリオ" panose="020B0604030504040204" pitchFamily="50" charset="-128"/>
                  <a:ea typeface="メイリオ" panose="020B0604030504040204" pitchFamily="50" charset="-128"/>
                </a:endParaRPr>
              </a:p>
            </p:txBody>
          </p:sp>
          <p:sp>
            <p:nvSpPr>
              <p:cNvPr id="19487" name="Text Box 31"/>
              <p:cNvSpPr txBox="1">
                <a:spLocks noChangeArrowheads="1"/>
              </p:cNvSpPr>
              <p:nvPr/>
            </p:nvSpPr>
            <p:spPr bwMode="auto">
              <a:xfrm>
                <a:off x="1091146" y="1988201"/>
                <a:ext cx="1210455" cy="40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2000" dirty="0">
                    <a:solidFill>
                      <a:srgbClr val="000000"/>
                    </a:solidFill>
                    <a:latin typeface="メイリオ" panose="020B0604030504040204" pitchFamily="50" charset="-128"/>
                    <a:ea typeface="メイリオ" panose="020B0604030504040204" pitchFamily="50" charset="-128"/>
                  </a:rPr>
                  <a:t>急性疾病</a:t>
                </a:r>
              </a:p>
            </p:txBody>
          </p:sp>
          <p:sp>
            <p:nvSpPr>
              <p:cNvPr id="3" name="テキスト ボックス 2"/>
              <p:cNvSpPr txBox="1"/>
              <p:nvPr/>
            </p:nvSpPr>
            <p:spPr>
              <a:xfrm>
                <a:off x="630237" y="5843444"/>
                <a:ext cx="4164013" cy="461665"/>
              </a:xfrm>
              <a:prstGeom prst="rect">
                <a:avLst/>
              </a:prstGeom>
              <a:solidFill>
                <a:srgbClr val="FFFF00"/>
              </a:solidFill>
              <a:ln w="6350">
                <a:solidFill>
                  <a:schemeClr val="bg1">
                    <a:lumMod val="50000"/>
                  </a:schemeClr>
                </a:solidFill>
              </a:ln>
            </p:spPr>
            <p:txBody>
              <a:bodyPr wrap="square" rtlCol="0">
                <a:spAutoFit/>
              </a:bodyPr>
              <a:lstStyle/>
              <a:p>
                <a:pPr algn="ctr" defTabSz="892378"/>
                <a:r>
                  <a:rPr lang="ja-JP" altLang="en-US" sz="2400" dirty="0">
                    <a:solidFill>
                      <a:srgbClr val="000000"/>
                    </a:solidFill>
                    <a:latin typeface="メイリオ" panose="020B0604030504040204" pitchFamily="50" charset="-128"/>
                    <a:ea typeface="メイリオ" panose="020B0604030504040204" pitchFamily="50" charset="-128"/>
                  </a:rPr>
                  <a:t>治療が終わってから就労支援</a:t>
                </a:r>
              </a:p>
            </p:txBody>
          </p:sp>
          <p:sp>
            <p:nvSpPr>
              <p:cNvPr id="19464" name="Freeform 8"/>
              <p:cNvSpPr>
                <a:spLocks/>
              </p:cNvSpPr>
              <p:nvPr/>
            </p:nvSpPr>
            <p:spPr bwMode="auto">
              <a:xfrm>
                <a:off x="3928610" y="2798298"/>
                <a:ext cx="707566" cy="270158"/>
              </a:xfrm>
              <a:custGeom>
                <a:avLst/>
                <a:gdLst>
                  <a:gd name="T0" fmla="*/ 0 w 528"/>
                  <a:gd name="T1" fmla="*/ 0 h 240"/>
                  <a:gd name="T2" fmla="*/ 336 w 528"/>
                  <a:gd name="T3" fmla="*/ 192 h 240"/>
                  <a:gd name="T4" fmla="*/ 528 w 528"/>
                  <a:gd name="T5" fmla="*/ 240 h 240"/>
                  <a:gd name="T6" fmla="*/ 0 60000 65536"/>
                  <a:gd name="T7" fmla="*/ 0 60000 65536"/>
                  <a:gd name="T8" fmla="*/ 0 60000 65536"/>
                  <a:gd name="T9" fmla="*/ 0 w 528"/>
                  <a:gd name="T10" fmla="*/ 0 h 240"/>
                  <a:gd name="T11" fmla="*/ 528 w 528"/>
                  <a:gd name="T12" fmla="*/ 240 h 240"/>
                </a:gdLst>
                <a:ahLst/>
                <a:cxnLst>
                  <a:cxn ang="T6">
                    <a:pos x="T0" y="T1"/>
                  </a:cxn>
                  <a:cxn ang="T7">
                    <a:pos x="T2" y="T3"/>
                  </a:cxn>
                  <a:cxn ang="T8">
                    <a:pos x="T4" y="T5"/>
                  </a:cxn>
                </a:cxnLst>
                <a:rect l="T9" t="T10" r="T11" b="T12"/>
                <a:pathLst>
                  <a:path w="528" h="240">
                    <a:moveTo>
                      <a:pt x="0" y="0"/>
                    </a:moveTo>
                    <a:cubicBezTo>
                      <a:pt x="124" y="76"/>
                      <a:pt x="248" y="152"/>
                      <a:pt x="336" y="192"/>
                    </a:cubicBezTo>
                    <a:cubicBezTo>
                      <a:pt x="424" y="232"/>
                      <a:pt x="476" y="236"/>
                      <a:pt x="528" y="240"/>
                    </a:cubicBezTo>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lIns="91374" tIns="45690" rIns="91374" bIns="45690" anchor="ctr"/>
              <a:lstStyle/>
              <a:p>
                <a:pPr defTabSz="892378"/>
                <a:endParaRPr lang="ja-JP" altLang="ja-JP">
                  <a:solidFill>
                    <a:srgbClr val="000000"/>
                  </a:solidFill>
                  <a:latin typeface="メイリオ" panose="020B0604030504040204" pitchFamily="50" charset="-128"/>
                  <a:ea typeface="メイリオ" panose="020B0604030504040204" pitchFamily="50" charset="-128"/>
                </a:endParaRPr>
              </a:p>
            </p:txBody>
          </p:sp>
          <p:sp>
            <p:nvSpPr>
              <p:cNvPr id="19462" name="Freeform 6"/>
              <p:cNvSpPr>
                <a:spLocks/>
              </p:cNvSpPr>
              <p:nvPr/>
            </p:nvSpPr>
            <p:spPr bwMode="auto">
              <a:xfrm>
                <a:off x="935062" y="2272615"/>
                <a:ext cx="3613102" cy="1084011"/>
              </a:xfrm>
              <a:custGeom>
                <a:avLst/>
                <a:gdLst>
                  <a:gd name="T0" fmla="*/ 0 w 3120"/>
                  <a:gd name="T1" fmla="*/ 915 h 963"/>
                  <a:gd name="T2" fmla="*/ 1384 w 3120"/>
                  <a:gd name="T3" fmla="*/ 787 h 963"/>
                  <a:gd name="T4" fmla="*/ 2160 w 3120"/>
                  <a:gd name="T5" fmla="*/ 3 h 963"/>
                  <a:gd name="T6" fmla="*/ 2784 w 3120"/>
                  <a:gd name="T7" fmla="*/ 771 h 963"/>
                  <a:gd name="T8" fmla="*/ 3120 w 3120"/>
                  <a:gd name="T9" fmla="*/ 963 h 963"/>
                  <a:gd name="T10" fmla="*/ 0 60000 65536"/>
                  <a:gd name="T11" fmla="*/ 0 60000 65536"/>
                  <a:gd name="T12" fmla="*/ 0 60000 65536"/>
                  <a:gd name="T13" fmla="*/ 0 60000 65536"/>
                  <a:gd name="T14" fmla="*/ 0 60000 65536"/>
                  <a:gd name="T15" fmla="*/ 0 w 3120"/>
                  <a:gd name="T16" fmla="*/ 0 h 963"/>
                  <a:gd name="T17" fmla="*/ 3120 w 3120"/>
                  <a:gd name="T18" fmla="*/ 963 h 963"/>
                </a:gdLst>
                <a:ahLst/>
                <a:cxnLst>
                  <a:cxn ang="T10">
                    <a:pos x="T0" y="T1"/>
                  </a:cxn>
                  <a:cxn ang="T11">
                    <a:pos x="T2" y="T3"/>
                  </a:cxn>
                  <a:cxn ang="T12">
                    <a:pos x="T4" y="T5"/>
                  </a:cxn>
                  <a:cxn ang="T13">
                    <a:pos x="T6" y="T7"/>
                  </a:cxn>
                  <a:cxn ang="T14">
                    <a:pos x="T8" y="T9"/>
                  </a:cxn>
                </a:cxnLst>
                <a:rect l="T15" t="T16" r="T17" b="T18"/>
                <a:pathLst>
                  <a:path w="3120" h="963">
                    <a:moveTo>
                      <a:pt x="0" y="915"/>
                    </a:moveTo>
                    <a:cubicBezTo>
                      <a:pt x="231" y="894"/>
                      <a:pt x="1024" y="939"/>
                      <a:pt x="1384" y="787"/>
                    </a:cubicBezTo>
                    <a:cubicBezTo>
                      <a:pt x="1744" y="635"/>
                      <a:pt x="1927" y="6"/>
                      <a:pt x="2160" y="3"/>
                    </a:cubicBezTo>
                    <a:cubicBezTo>
                      <a:pt x="2393" y="0"/>
                      <a:pt x="2624" y="611"/>
                      <a:pt x="2784" y="771"/>
                    </a:cubicBezTo>
                    <a:cubicBezTo>
                      <a:pt x="2944" y="931"/>
                      <a:pt x="3032" y="947"/>
                      <a:pt x="3120" y="96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1374" tIns="45690" rIns="91374" bIns="45690" anchor="ctr"/>
              <a:lstStyle/>
              <a:p>
                <a:pPr defTabSz="892378"/>
                <a:endParaRPr lang="ja-JP" altLang="ja-JP">
                  <a:solidFill>
                    <a:srgbClr val="000000"/>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641023" y="2211919"/>
                <a:ext cx="215444" cy="897682"/>
              </a:xfrm>
              <a:prstGeom prst="rect">
                <a:avLst/>
              </a:prstGeom>
              <a:noFill/>
            </p:spPr>
            <p:txBody>
              <a:bodyPr vert="eaVert" wrap="none" lIns="0" tIns="0" rIns="0" bIns="0" rtlCol="0">
                <a:spAutoFit/>
              </a:bodyPr>
              <a:lstStyle/>
              <a:p>
                <a:pPr algn="ctr"/>
                <a:r>
                  <a:rPr lang="ja-JP" altLang="en-US" sz="1400" dirty="0">
                    <a:solidFill>
                      <a:srgbClr val="000000"/>
                    </a:solidFill>
                    <a:latin typeface="メイリオ" panose="020B0604030504040204" pitchFamily="50" charset="-128"/>
                    <a:ea typeface="メイリオ" panose="020B0604030504040204" pitchFamily="50" charset="-128"/>
                  </a:rPr>
                  <a:t>症状の程度</a:t>
                </a:r>
              </a:p>
            </p:txBody>
          </p:sp>
        </p:grpSp>
        <p:sp>
          <p:nvSpPr>
            <p:cNvPr id="19470" name="Text Box 14"/>
            <p:cNvSpPr txBox="1">
              <a:spLocks noChangeArrowheads="1"/>
            </p:cNvSpPr>
            <p:nvPr/>
          </p:nvSpPr>
          <p:spPr bwMode="auto">
            <a:xfrm>
              <a:off x="3544154" y="1921398"/>
              <a:ext cx="594901" cy="338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74" tIns="45690" rIns="91374" bIns="4569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defTabSz="892378" eaLnBrk="0" hangingPunct="0"/>
              <a:r>
                <a:rPr lang="ja-JP" altLang="en-US" sz="1600" dirty="0">
                  <a:solidFill>
                    <a:srgbClr val="000000"/>
                  </a:solidFill>
                  <a:latin typeface="メイリオ" panose="020B0604030504040204" pitchFamily="50" charset="-128"/>
                  <a:ea typeface="メイリオ" panose="020B0604030504040204" pitchFamily="50" charset="-128"/>
                </a:rPr>
                <a:t>死亡</a:t>
              </a:r>
            </a:p>
          </p:txBody>
        </p:sp>
      </p:grpSp>
      <p:sp>
        <p:nvSpPr>
          <p:cNvPr id="45" name="Rectangle 2"/>
          <p:cNvSpPr txBox="1">
            <a:spLocks noChangeArrowheads="1"/>
          </p:cNvSpPr>
          <p:nvPr/>
        </p:nvSpPr>
        <p:spPr bwMode="auto">
          <a:xfrm>
            <a:off x="155643" y="15713"/>
            <a:ext cx="9731576" cy="6635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身体障害について④</a:t>
            </a:r>
            <a:endParaRPr lang="ja-JP" altLang="en-US" sz="3200" dirty="0">
              <a:latin typeface="+mn-ea"/>
              <a:ea typeface="+mn-ea"/>
            </a:endParaRPr>
          </a:p>
        </p:txBody>
      </p:sp>
    </p:spTree>
    <p:extLst>
      <p:ext uri="{BB962C8B-B14F-4D97-AF65-F5344CB8AC3E}">
        <p14:creationId xmlns:p14="http://schemas.microsoft.com/office/powerpoint/2010/main" val="472853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50025" y="924244"/>
            <a:ext cx="8801100" cy="682625"/>
          </a:xfrm>
        </p:spPr>
        <p:txBody>
          <a:bodyPr/>
          <a:lstStyle/>
          <a:p>
            <a:pPr algn="ctr" eaLnBrk="1" hangingPunct="1"/>
            <a:r>
              <a:rPr lang="ja-JP" altLang="en-US" sz="3200" dirty="0" smtClean="0"/>
              <a:t>知的障害の概要</a:t>
            </a:r>
          </a:p>
        </p:txBody>
      </p:sp>
      <p:sp>
        <p:nvSpPr>
          <p:cNvPr id="43012" name="Rectangle 4"/>
          <p:cNvSpPr>
            <a:spLocks noChangeArrowheads="1"/>
          </p:cNvSpPr>
          <p:nvPr/>
        </p:nvSpPr>
        <p:spPr bwMode="auto">
          <a:xfrm>
            <a:off x="604838" y="1669119"/>
            <a:ext cx="8750300" cy="3506732"/>
          </a:xfrm>
          <a:prstGeom prst="rect">
            <a:avLst/>
          </a:prstGeom>
          <a:solidFill>
            <a:schemeClr val="bg1">
              <a:lumMod val="95000"/>
            </a:schemeClr>
          </a:solidFill>
          <a:ln w="9525">
            <a:solidFill>
              <a:schemeClr val="tx2"/>
            </a:solidFill>
            <a:miter lim="800000"/>
            <a:headEnd/>
            <a:tailEnd/>
          </a:ln>
        </p:spPr>
        <p:txBody>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fontAlgn="auto" hangingPunct="1">
              <a:spcBef>
                <a:spcPct val="0"/>
              </a:spcBef>
              <a:spcAft>
                <a:spcPts val="0"/>
              </a:spcAft>
              <a:buNone/>
              <a:defRPr/>
            </a:pPr>
            <a:r>
              <a:rPr lang="en-US" altLang="ja-JP" sz="2000" dirty="0">
                <a:latin typeface="+mn-ea"/>
                <a:ea typeface="+mn-ea"/>
              </a:rPr>
              <a:t>【</a:t>
            </a:r>
            <a:r>
              <a:rPr lang="ja-JP" altLang="en-US" sz="2000" dirty="0">
                <a:latin typeface="+mn-ea"/>
                <a:ea typeface="+mn-ea"/>
              </a:rPr>
              <a:t>知的障害とは</a:t>
            </a:r>
            <a:r>
              <a:rPr lang="en-US" altLang="ja-JP" sz="2000" dirty="0">
                <a:latin typeface="+mn-ea"/>
                <a:ea typeface="+mn-ea"/>
              </a:rPr>
              <a:t>】</a:t>
            </a:r>
          </a:p>
          <a:p>
            <a:pPr eaLnBrk="1" fontAlgn="auto" hangingPunct="1">
              <a:spcBef>
                <a:spcPct val="0"/>
              </a:spcBef>
              <a:spcAft>
                <a:spcPts val="0"/>
              </a:spcAft>
              <a:buNone/>
              <a:defRPr/>
            </a:pPr>
            <a:r>
              <a:rPr lang="ja-JP" altLang="en-US" sz="2000" dirty="0">
                <a:latin typeface="+mn-ea"/>
                <a:ea typeface="+mn-ea"/>
              </a:rPr>
              <a:t>　知的障害児（者）基礎調査（厚生労働省）における定義</a:t>
            </a:r>
          </a:p>
          <a:p>
            <a:pPr eaLnBrk="1" fontAlgn="auto" hangingPunct="1">
              <a:spcBef>
                <a:spcPct val="0"/>
              </a:spcBef>
              <a:spcAft>
                <a:spcPts val="0"/>
              </a:spcAft>
              <a:buNone/>
              <a:defRPr/>
            </a:pPr>
            <a:r>
              <a:rPr lang="ja-JP" altLang="en-US" sz="2000" dirty="0">
                <a:latin typeface="+mn-ea"/>
                <a:ea typeface="+mn-ea"/>
              </a:rPr>
              <a:t>　「知的機能の障害が発達期（おおむね１８歳まで）にあらわれ、日常生活に支障が生じているため、何らかの特別の援助を必要とする状態にあるもの。</a:t>
            </a:r>
            <a:r>
              <a:rPr lang="ja-JP" altLang="en-US" sz="2000" dirty="0" smtClean="0">
                <a:latin typeface="+mn-ea"/>
                <a:ea typeface="+mn-ea"/>
              </a:rPr>
              <a:t>」</a:t>
            </a:r>
            <a:endParaRPr lang="en-US" altLang="ja-JP" sz="2000" dirty="0" smtClean="0">
              <a:latin typeface="+mn-ea"/>
              <a:ea typeface="+mn-ea"/>
            </a:endParaRPr>
          </a:p>
          <a:p>
            <a:pPr eaLnBrk="1" hangingPunct="1">
              <a:lnSpc>
                <a:spcPct val="100000"/>
              </a:lnSpc>
              <a:spcBef>
                <a:spcPct val="0"/>
              </a:spcBef>
              <a:buFontTx/>
              <a:buNone/>
            </a:pPr>
            <a:r>
              <a:rPr lang="en-US" altLang="ja-JP" sz="2000" dirty="0">
                <a:latin typeface="+mn-ea"/>
                <a:ea typeface="+mn-ea"/>
              </a:rPr>
              <a:t>【</a:t>
            </a:r>
            <a:r>
              <a:rPr lang="ja-JP" altLang="en-US" sz="2000" dirty="0">
                <a:latin typeface="+mn-ea"/>
                <a:ea typeface="+mn-ea"/>
              </a:rPr>
              <a:t>判断基準</a:t>
            </a:r>
            <a:r>
              <a:rPr lang="en-US" altLang="ja-JP" sz="2000" dirty="0">
                <a:latin typeface="+mn-ea"/>
                <a:ea typeface="+mn-ea"/>
              </a:rPr>
              <a:t>】</a:t>
            </a:r>
          </a:p>
          <a:p>
            <a:pPr eaLnBrk="1" hangingPunct="1">
              <a:lnSpc>
                <a:spcPct val="100000"/>
              </a:lnSpc>
              <a:spcBef>
                <a:spcPct val="0"/>
              </a:spcBef>
              <a:buFontTx/>
              <a:buNone/>
            </a:pPr>
            <a:r>
              <a:rPr lang="ja-JP" altLang="en-US" sz="2000" dirty="0">
                <a:latin typeface="+mn-ea"/>
                <a:ea typeface="+mn-ea"/>
              </a:rPr>
              <a:t>次の（</a:t>
            </a:r>
            <a:r>
              <a:rPr lang="en-US" altLang="ja-JP" sz="2000" dirty="0">
                <a:latin typeface="+mn-ea"/>
                <a:ea typeface="+mn-ea"/>
              </a:rPr>
              <a:t>a</a:t>
            </a:r>
            <a:r>
              <a:rPr lang="ja-JP" altLang="en-US" sz="2000" dirty="0">
                <a:latin typeface="+mn-ea"/>
                <a:ea typeface="+mn-ea"/>
              </a:rPr>
              <a:t>）及び（</a:t>
            </a:r>
            <a:r>
              <a:rPr lang="en-US" altLang="ja-JP" sz="2000" dirty="0">
                <a:latin typeface="+mn-ea"/>
                <a:ea typeface="+mn-ea"/>
              </a:rPr>
              <a:t>b</a:t>
            </a:r>
            <a:r>
              <a:rPr lang="ja-JP" altLang="en-US" sz="2000" dirty="0">
                <a:latin typeface="+mn-ea"/>
                <a:ea typeface="+mn-ea"/>
              </a:rPr>
              <a:t>）のいずれにも該当するものを知的障害とする。</a:t>
            </a:r>
          </a:p>
          <a:p>
            <a:pPr eaLnBrk="1" hangingPunct="1">
              <a:lnSpc>
                <a:spcPct val="100000"/>
              </a:lnSpc>
              <a:spcBef>
                <a:spcPct val="0"/>
              </a:spcBef>
              <a:buFontTx/>
              <a:buNone/>
            </a:pPr>
            <a:r>
              <a:rPr lang="ja-JP" altLang="en-US" sz="2000" dirty="0">
                <a:latin typeface="+mn-ea"/>
                <a:ea typeface="+mn-ea"/>
              </a:rPr>
              <a:t>（</a:t>
            </a:r>
            <a:r>
              <a:rPr lang="en-US" altLang="ja-JP" sz="2000" dirty="0">
                <a:latin typeface="+mn-ea"/>
                <a:ea typeface="+mn-ea"/>
              </a:rPr>
              <a:t>a</a:t>
            </a:r>
            <a:r>
              <a:rPr lang="ja-JP" altLang="en-US" sz="2000" dirty="0">
                <a:latin typeface="+mn-ea"/>
                <a:ea typeface="+mn-ea"/>
              </a:rPr>
              <a:t>）「知的機能」について：標準化された知能検査によって測定された結果、</a:t>
            </a:r>
            <a:r>
              <a:rPr lang="ja-JP" altLang="en-US" sz="2000" dirty="0">
                <a:solidFill>
                  <a:srgbClr val="FF0000"/>
                </a:solidFill>
                <a:latin typeface="+mn-ea"/>
                <a:ea typeface="+mn-ea"/>
              </a:rPr>
              <a:t>知能指数が概ね７０まで</a:t>
            </a:r>
            <a:r>
              <a:rPr lang="ja-JP" altLang="en-US" sz="2000" dirty="0">
                <a:latin typeface="+mn-ea"/>
                <a:ea typeface="+mn-ea"/>
              </a:rPr>
              <a:t>のもの。</a:t>
            </a:r>
          </a:p>
          <a:p>
            <a:pPr eaLnBrk="1" hangingPunct="1">
              <a:lnSpc>
                <a:spcPct val="100000"/>
              </a:lnSpc>
              <a:spcBef>
                <a:spcPct val="0"/>
              </a:spcBef>
              <a:buFontTx/>
              <a:buNone/>
            </a:pPr>
            <a:r>
              <a:rPr lang="ja-JP" altLang="en-US" sz="2000" dirty="0">
                <a:latin typeface="+mn-ea"/>
                <a:ea typeface="+mn-ea"/>
              </a:rPr>
              <a:t>（</a:t>
            </a:r>
            <a:r>
              <a:rPr lang="en-US" altLang="ja-JP" sz="2000" dirty="0">
                <a:latin typeface="+mn-ea"/>
                <a:ea typeface="+mn-ea"/>
              </a:rPr>
              <a:t>b</a:t>
            </a:r>
            <a:r>
              <a:rPr lang="ja-JP" altLang="en-US" sz="2000" dirty="0">
                <a:latin typeface="+mn-ea"/>
                <a:ea typeface="+mn-ea"/>
              </a:rPr>
              <a:t>）「日常生活能力」について：日常生活能力（自立機能、運動 機能、意思交換、探索能力、移動、生活文化、職業等）の到達水準が総合的に同年齢の日常生活能力水準の</a:t>
            </a:r>
            <a:r>
              <a:rPr lang="en-US" altLang="ja-JP" sz="2000" dirty="0">
                <a:latin typeface="+mn-ea"/>
                <a:ea typeface="+mn-ea"/>
              </a:rPr>
              <a:t>a</a:t>
            </a:r>
            <a:r>
              <a:rPr lang="ja-JP" altLang="en-US" sz="2000" dirty="0" err="1">
                <a:latin typeface="+mn-ea"/>
                <a:ea typeface="+mn-ea"/>
              </a:rPr>
              <a:t>、</a:t>
            </a:r>
            <a:r>
              <a:rPr lang="en-US" altLang="ja-JP" sz="2000" dirty="0">
                <a:latin typeface="+mn-ea"/>
                <a:ea typeface="+mn-ea"/>
              </a:rPr>
              <a:t>b</a:t>
            </a:r>
            <a:r>
              <a:rPr lang="ja-JP" altLang="en-US" sz="2000" dirty="0" err="1">
                <a:latin typeface="+mn-ea"/>
                <a:ea typeface="+mn-ea"/>
              </a:rPr>
              <a:t>、</a:t>
            </a:r>
            <a:r>
              <a:rPr lang="en-US" altLang="ja-JP" sz="2000" dirty="0">
                <a:latin typeface="+mn-ea"/>
                <a:ea typeface="+mn-ea"/>
              </a:rPr>
              <a:t>c</a:t>
            </a:r>
            <a:r>
              <a:rPr lang="ja-JP" altLang="en-US" sz="2000" dirty="0" err="1">
                <a:latin typeface="+mn-ea"/>
                <a:ea typeface="+mn-ea"/>
              </a:rPr>
              <a:t>、</a:t>
            </a:r>
            <a:r>
              <a:rPr lang="en-US" altLang="ja-JP" sz="2000" dirty="0">
                <a:latin typeface="+mn-ea"/>
                <a:ea typeface="+mn-ea"/>
              </a:rPr>
              <a:t>d</a:t>
            </a:r>
            <a:r>
              <a:rPr lang="ja-JP" altLang="en-US" sz="2000" dirty="0">
                <a:latin typeface="+mn-ea"/>
                <a:ea typeface="+mn-ea"/>
              </a:rPr>
              <a:t>のいずれかに該当するもの。</a:t>
            </a:r>
          </a:p>
          <a:p>
            <a:pPr eaLnBrk="1" fontAlgn="auto" hangingPunct="1">
              <a:spcBef>
                <a:spcPct val="0"/>
              </a:spcBef>
              <a:spcAft>
                <a:spcPts val="0"/>
              </a:spcAft>
              <a:buNone/>
              <a:defRPr/>
            </a:pPr>
            <a:endParaRPr lang="ja-JP" altLang="en-US" sz="2000" dirty="0">
              <a:latin typeface="+mn-ea"/>
              <a:ea typeface="+mn-ea"/>
            </a:endParaRPr>
          </a:p>
        </p:txBody>
      </p:sp>
      <p:sp>
        <p:nvSpPr>
          <p:cNvPr id="19463" name="Rectangle 5"/>
          <p:cNvSpPr>
            <a:spLocks noChangeArrowheads="1"/>
          </p:cNvSpPr>
          <p:nvPr/>
        </p:nvSpPr>
        <p:spPr bwMode="auto">
          <a:xfrm>
            <a:off x="7329489" y="6524626"/>
            <a:ext cx="216058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kumimoji="1" sz="2100">
                <a:solidFill>
                  <a:schemeClr val="tx1"/>
                </a:solidFill>
                <a:latin typeface="Verdana" panose="020B0604030504040204" pitchFamily="34" charset="0"/>
                <a:ea typeface="ＭＳ ゴシック" panose="020B0609070205080204" pitchFamily="49"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Verdana" panose="020B0604030504040204" pitchFamily="34" charset="0"/>
                <a:ea typeface="ＭＳ ゴシック" panose="020B0609070205080204" pitchFamily="49"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Verdana" panose="020B0604030504040204" pitchFamily="34" charset="0"/>
                <a:ea typeface="ＭＳ ゴシック" panose="020B0609070205080204" pitchFamily="49"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Verdana" panose="020B0604030504040204" pitchFamily="34" charset="0"/>
                <a:ea typeface="ＭＳ ゴシック" panose="020B0609070205080204" pitchFamily="49" charset="-128"/>
              </a:defRPr>
            </a:lvl9pPr>
          </a:lstStyle>
          <a:p>
            <a:pPr eaLnBrk="1" hangingPunct="1">
              <a:lnSpc>
                <a:spcPct val="100000"/>
              </a:lnSpc>
              <a:spcBef>
                <a:spcPct val="0"/>
              </a:spcBef>
              <a:buFontTx/>
              <a:buNone/>
            </a:pPr>
            <a:endParaRPr lang="ja-JP" altLang="en-US" sz="1200" i="1">
              <a:solidFill>
                <a:schemeClr val="tx2"/>
              </a:solidFill>
              <a:latin typeface="Arial" panose="020B0604020202020204" pitchFamily="34" charset="0"/>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a:defRPr/>
            </a:pPr>
            <a:fld id="{A727D578-6F3F-4D91-9C4E-95F763E4CEE2}" type="slidenum">
              <a:rPr lang="ja-JP" altLang="en-US"/>
              <a:pPr>
                <a:defRPr/>
              </a:pPr>
              <a:t>9</a:t>
            </a:fld>
            <a:endParaRPr lang="ja-JP" altLang="en-US" dirty="0"/>
          </a:p>
        </p:txBody>
      </p:sp>
      <p:sp>
        <p:nvSpPr>
          <p:cNvPr id="9" name="フッター プレースホルダー 8"/>
          <p:cNvSpPr>
            <a:spLocks noGrp="1"/>
          </p:cNvSpPr>
          <p:nvPr>
            <p:ph type="ftr" sz="quarter" idx="11"/>
          </p:nvPr>
        </p:nvSpPr>
        <p:spPr>
          <a:xfrm>
            <a:off x="6248400" y="6489701"/>
            <a:ext cx="2895600" cy="365125"/>
          </a:xfrm>
        </p:spPr>
        <p:txBody>
          <a:bodyPr/>
          <a:lstStyle/>
          <a:p>
            <a:pPr algn="r">
              <a:defRPr/>
            </a:pPr>
            <a:r>
              <a:rPr lang="en-US" altLang="ja-JP" dirty="0" smtClean="0">
                <a:solidFill>
                  <a:srgbClr val="FF0000"/>
                </a:solidFill>
              </a:rPr>
              <a:t>JEED</a:t>
            </a:r>
            <a:r>
              <a:rPr lang="ja-JP" altLang="en-US" dirty="0" smtClean="0">
                <a:solidFill>
                  <a:srgbClr val="FF0000"/>
                </a:solidFill>
              </a:rPr>
              <a:t>資料を一部改変</a:t>
            </a:r>
            <a:endParaRPr lang="ja-JP" altLang="en-US" dirty="0">
              <a:solidFill>
                <a:srgbClr val="FF0000"/>
              </a:solidFill>
            </a:endParaRPr>
          </a:p>
        </p:txBody>
      </p:sp>
      <p:sp>
        <p:nvSpPr>
          <p:cNvPr id="13" name="Rectangle 2"/>
          <p:cNvSpPr txBox="1">
            <a:spLocks noChangeArrowheads="1"/>
          </p:cNvSpPr>
          <p:nvPr/>
        </p:nvSpPr>
        <p:spPr bwMode="auto">
          <a:xfrm>
            <a:off x="155643" y="151898"/>
            <a:ext cx="9731576" cy="6635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r>
              <a:rPr lang="ja-JP" altLang="en-US" sz="3200" dirty="0" smtClean="0">
                <a:latin typeface="+mn-ea"/>
                <a:ea typeface="+mn-ea"/>
              </a:rPr>
              <a:t>知的障害について①</a:t>
            </a:r>
            <a:endParaRPr lang="ja-JP" altLang="en-US" sz="3200" dirty="0">
              <a:latin typeface="+mn-ea"/>
              <a:ea typeface="+mn-ea"/>
            </a:endParaRPr>
          </a:p>
        </p:txBody>
      </p:sp>
      <p:sp>
        <p:nvSpPr>
          <p:cNvPr id="14" name="正方形/長方形 13"/>
          <p:cNvSpPr/>
          <p:nvPr/>
        </p:nvSpPr>
        <p:spPr>
          <a:xfrm>
            <a:off x="-87555" y="841088"/>
            <a:ext cx="10044237"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57">
              <a:defRPr/>
            </a:pPr>
            <a:endParaRPr lang="ja-JP" altLang="en-US">
              <a:solidFill>
                <a:prstClr val="white"/>
              </a:solidFill>
            </a:endParaRPr>
          </a:p>
        </p:txBody>
      </p:sp>
      <p:sp>
        <p:nvSpPr>
          <p:cNvPr id="3" name="テキスト ボックス 2"/>
          <p:cNvSpPr txBox="1"/>
          <p:nvPr/>
        </p:nvSpPr>
        <p:spPr>
          <a:xfrm>
            <a:off x="622091" y="5382885"/>
            <a:ext cx="8885238" cy="1015663"/>
          </a:xfrm>
          <a:prstGeom prst="rect">
            <a:avLst/>
          </a:prstGeom>
          <a:noFill/>
        </p:spPr>
        <p:txBody>
          <a:bodyPr wrap="square" rtlCol="0">
            <a:spAutoFit/>
          </a:bodyPr>
          <a:lstStyle/>
          <a:p>
            <a:r>
              <a:rPr kumimoji="1" lang="en-US" altLang="ja-JP" sz="2400" dirty="0" smtClean="0"/>
              <a:t>※</a:t>
            </a:r>
            <a:r>
              <a:rPr kumimoji="1" lang="ja-JP" altLang="en-US" sz="2400" dirty="0" smtClean="0"/>
              <a:t>障害者手帳（療育手帳）について：</a:t>
            </a:r>
            <a:endParaRPr kumimoji="1" lang="en-US" altLang="ja-JP" sz="2400" dirty="0" smtClean="0"/>
          </a:p>
          <a:p>
            <a:r>
              <a:rPr kumimoji="1" lang="ja-JP" altLang="en-US" dirty="0" smtClean="0"/>
              <a:t>　各都道府県（政令指定都市）によって名称や等級の表記は様々</a:t>
            </a:r>
            <a:r>
              <a:rPr kumimoji="1" lang="en-US" altLang="ja-JP" dirty="0" smtClean="0"/>
              <a:t/>
            </a:r>
            <a:br>
              <a:rPr kumimoji="1" lang="en-US" altLang="ja-JP" dirty="0" smtClean="0"/>
            </a:br>
            <a:r>
              <a:rPr kumimoji="1" lang="ja-JP" altLang="en-US" dirty="0" smtClean="0"/>
              <a:t>　⇒例えば</a:t>
            </a:r>
            <a:r>
              <a:rPr kumimoji="1" lang="en-US" altLang="ja-JP" dirty="0" smtClean="0"/>
              <a:t>…</a:t>
            </a:r>
            <a:r>
              <a:rPr kumimoji="1" lang="ja-JP" altLang="en-US" dirty="0" smtClean="0"/>
              <a:t>東京都　愛の手帳　１、２、３、４度</a:t>
            </a:r>
            <a:endParaRPr kumimoji="1" lang="ja-JP" altLang="en-US" dirty="0"/>
          </a:p>
        </p:txBody>
      </p:sp>
    </p:spTree>
    <p:extLst>
      <p:ext uri="{BB962C8B-B14F-4D97-AF65-F5344CB8AC3E}">
        <p14:creationId xmlns:p14="http://schemas.microsoft.com/office/powerpoint/2010/main" val="2017301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４－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プレゼンテーション４－4</Template>
  <TotalTime>12839</TotalTime>
  <Words>7561</Words>
  <Application>Microsoft Office PowerPoint</Application>
  <PresentationFormat>A4 210 x 297 mm</PresentationFormat>
  <Paragraphs>465</Paragraphs>
  <Slides>24</Slides>
  <Notes>24</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24</vt:i4>
      </vt:variant>
    </vt:vector>
  </HeadingPairs>
  <TitlesOfParts>
    <vt:vector size="38" baseType="lpstr">
      <vt:lpstr>ＤＨＰ特太ゴシック体</vt:lpstr>
      <vt:lpstr>HGP創英角ｺﾞｼｯｸUB</vt:lpstr>
      <vt:lpstr>HG丸ｺﾞｼｯｸM-PRO</vt:lpstr>
      <vt:lpstr>Meiryo UI</vt:lpstr>
      <vt:lpstr>ＭＳ Ｐゴシック</vt:lpstr>
      <vt:lpstr>ＭＳ Ｐ明朝</vt:lpstr>
      <vt:lpstr>メイリオ</vt:lpstr>
      <vt:lpstr>Arial</vt:lpstr>
      <vt:lpstr>Calibri</vt:lpstr>
      <vt:lpstr>Times New Roman</vt:lpstr>
      <vt:lpstr>Verdana</vt:lpstr>
      <vt:lpstr>Wingdings</vt:lpstr>
      <vt:lpstr>プレゼンテーション４－4</vt:lpstr>
      <vt:lpstr>デザインの設定</vt:lpstr>
      <vt:lpstr>障害別に見た雇用上の配慮について</vt:lpstr>
      <vt:lpstr>PowerPoint プレゼンテーション</vt:lpstr>
      <vt:lpstr>PowerPoint プレゼンテーション</vt:lpstr>
      <vt:lpstr>PowerPoint プレゼンテーション</vt:lpstr>
      <vt:lpstr>身体障害について①</vt:lpstr>
      <vt:lpstr>身体障害について②</vt:lpstr>
      <vt:lpstr>身体障害について③</vt:lpstr>
      <vt:lpstr>難病や内部障害の特徴 ●病気の治療を続けながら生活を送る慢性疾病</vt:lpstr>
      <vt:lpstr>知的障害の概要</vt:lpstr>
      <vt:lpstr>PowerPoint プレゼンテーション</vt:lpstr>
      <vt:lpstr>PowerPoint プレゼンテーション</vt:lpstr>
      <vt:lpstr>PowerPoint プレゼンテーション</vt:lpstr>
      <vt:lpstr>「精神障害」の法律上の定義</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全国と東京比較</dc:title>
  <dc:creator>職業安定行政関係システム</dc:creator>
  <cp:lastModifiedBy>大岡孝之</cp:lastModifiedBy>
  <cp:revision>1415</cp:revision>
  <cp:lastPrinted>2020-12-18T09:53:25Z</cp:lastPrinted>
  <dcterms:created xsi:type="dcterms:W3CDTF">2011-10-17T05:40:22Z</dcterms:created>
  <dcterms:modified xsi:type="dcterms:W3CDTF">2021-02-16T07:12:02Z</dcterms:modified>
</cp:coreProperties>
</file>