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81" r:id="rId2"/>
  </p:sldMasterIdLst>
  <p:notesMasterIdLst>
    <p:notesMasterId r:id="rId62"/>
  </p:notesMasterIdLst>
  <p:handoutMasterIdLst>
    <p:handoutMasterId r:id="rId63"/>
  </p:handoutMasterIdLst>
  <p:sldIdLst>
    <p:sldId id="365" r:id="rId3"/>
    <p:sldId id="258" r:id="rId4"/>
    <p:sldId id="259" r:id="rId5"/>
    <p:sldId id="320" r:id="rId6"/>
    <p:sldId id="267" r:id="rId7"/>
    <p:sldId id="268" r:id="rId8"/>
    <p:sldId id="260" r:id="rId9"/>
    <p:sldId id="349" r:id="rId10"/>
    <p:sldId id="350" r:id="rId11"/>
    <p:sldId id="351" r:id="rId12"/>
    <p:sldId id="352" r:id="rId13"/>
    <p:sldId id="353" r:id="rId14"/>
    <p:sldId id="354" r:id="rId15"/>
    <p:sldId id="363" r:id="rId16"/>
    <p:sldId id="355" r:id="rId17"/>
    <p:sldId id="356" r:id="rId18"/>
    <p:sldId id="357" r:id="rId19"/>
    <p:sldId id="358" r:id="rId20"/>
    <p:sldId id="360" r:id="rId21"/>
    <p:sldId id="261" r:id="rId22"/>
    <p:sldId id="359" r:id="rId23"/>
    <p:sldId id="274" r:id="rId24"/>
    <p:sldId id="361" r:id="rId25"/>
    <p:sldId id="364" r:id="rId26"/>
    <p:sldId id="362" r:id="rId27"/>
    <p:sldId id="338" r:id="rId28"/>
    <p:sldId id="339" r:id="rId29"/>
    <p:sldId id="340" r:id="rId30"/>
    <p:sldId id="341" r:id="rId31"/>
    <p:sldId id="263" r:id="rId32"/>
    <p:sldId id="326" r:id="rId33"/>
    <p:sldId id="337" r:id="rId34"/>
    <p:sldId id="332" r:id="rId35"/>
    <p:sldId id="264" r:id="rId36"/>
    <p:sldId id="285" r:id="rId37"/>
    <p:sldId id="291" r:id="rId38"/>
    <p:sldId id="306" r:id="rId39"/>
    <p:sldId id="307" r:id="rId40"/>
    <p:sldId id="308" r:id="rId41"/>
    <p:sldId id="330" r:id="rId42"/>
    <p:sldId id="294" r:id="rId43"/>
    <p:sldId id="295" r:id="rId44"/>
    <p:sldId id="296" r:id="rId45"/>
    <p:sldId id="323" r:id="rId46"/>
    <p:sldId id="324" r:id="rId47"/>
    <p:sldId id="325" r:id="rId48"/>
    <p:sldId id="265" r:id="rId49"/>
    <p:sldId id="347" r:id="rId50"/>
    <p:sldId id="310" r:id="rId51"/>
    <p:sldId id="348" r:id="rId52"/>
    <p:sldId id="342" r:id="rId53"/>
    <p:sldId id="343" r:id="rId54"/>
    <p:sldId id="313" r:id="rId55"/>
    <p:sldId id="315" r:id="rId56"/>
    <p:sldId id="346" r:id="rId57"/>
    <p:sldId id="345" r:id="rId58"/>
    <p:sldId id="344" r:id="rId59"/>
    <p:sldId id="319" r:id="rId60"/>
    <p:sldId id="300" r:id="rId61"/>
  </p:sldIdLst>
  <p:sldSz cx="9144000" cy="6858000" type="screen4x3"/>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2" autoAdjust="0"/>
    <p:restoredTop sz="94878" autoAdjust="0"/>
  </p:normalViewPr>
  <p:slideViewPr>
    <p:cSldViewPr>
      <p:cViewPr varScale="1">
        <p:scale>
          <a:sx n="69" d="100"/>
          <a:sy n="69"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033489416689111E-2"/>
          <c:y val="7.2390130907162828E-2"/>
          <c:w val="0.89153802550524652"/>
          <c:h val="0.8606821308160113"/>
        </c:manualLayout>
      </c:layout>
      <c:barChart>
        <c:barDir val="col"/>
        <c:grouping val="stacked"/>
        <c:varyColors val="0"/>
        <c:ser>
          <c:idx val="0"/>
          <c:order val="0"/>
          <c:tx>
            <c:strRef>
              <c:f>Sheet1!$B$1</c:f>
              <c:strCache>
                <c:ptCount val="1"/>
                <c:pt idx="0">
                  <c:v>身体障害者</c:v>
                </c:pt>
              </c:strCache>
            </c:strRef>
          </c:tx>
          <c:spPr>
            <a:solidFill>
              <a:schemeClr val="accent1">
                <a:lumMod val="60000"/>
                <a:lumOff val="40000"/>
              </a:schemeClr>
            </a:solidFill>
            <a:ln>
              <a:solidFill>
                <a:srgbClr val="4F81BD"/>
              </a:solidFill>
            </a:ln>
          </c:spPr>
          <c:invertIfNegative val="0"/>
          <c:dLbls>
            <c:dLbl>
              <c:idx val="0"/>
              <c:layout>
                <c:manualLayout>
                  <c:x val="-1.469227549566843E-3"/>
                  <c:y val="6.1835315999157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3C-4DF8-AA9E-5E3BDD2BCEF6}"/>
                </c:ext>
              </c:extLst>
            </c:dLbl>
            <c:dLbl>
              <c:idx val="1"/>
              <c:layout>
                <c:manualLayout>
                  <c:x val="4.4076826487002892E-3"/>
                  <c:y val="2.0611771999719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3C-4DF8-AA9E-5E3BDD2BCEF6}"/>
                </c:ext>
              </c:extLst>
            </c:dLbl>
            <c:dLbl>
              <c:idx val="3"/>
              <c:layout>
                <c:manualLayout>
                  <c:x val="-1.4784486998673473E-3"/>
                  <c:y val="5.512489731902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3C-4DF8-AA9E-5E3BDD2BCEF6}"/>
                </c:ext>
              </c:extLst>
            </c:dLbl>
            <c:dLbl>
              <c:idx val="4"/>
              <c:layout>
                <c:manualLayout>
                  <c:x val="1.4784486998673473E-3"/>
                  <c:y val="6.790562646515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3C-4DF8-AA9E-5E3BDD2BCEF6}"/>
                </c:ext>
              </c:extLst>
            </c:dLbl>
            <c:dLbl>
              <c:idx val="5"/>
              <c:layout>
                <c:manualLayout>
                  <c:x val="4.4353460996020434E-3"/>
                  <c:y val="5.1667112175187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3C-4DF8-AA9E-5E3BDD2BCEF6}"/>
                </c:ext>
              </c:extLst>
            </c:dLbl>
            <c:dLbl>
              <c:idx val="6"/>
              <c:layout>
                <c:manualLayout>
                  <c:x val="-5.2641730940234405E-3"/>
                  <c:y val="4.0122352675637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3C-4DF8-AA9E-5E3BDD2BCEF6}"/>
                </c:ext>
              </c:extLst>
            </c:dLbl>
            <c:dLbl>
              <c:idx val="7"/>
              <c:layout>
                <c:manualLayout>
                  <c:x val="3.1188865525891897E-3"/>
                  <c:y val="2.5764714999649031E-2"/>
                </c:manualLayout>
              </c:layout>
              <c:tx>
                <c:rich>
                  <a:bodyPr/>
                  <a:lstStyle/>
                  <a:p>
                    <a:r>
                      <a:rPr lang="en-US" altLang="en-US" dirty="0" smtClean="0"/>
                      <a:t>1129 </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3C-4DF8-AA9E-5E3BDD2BCEF6}"/>
                </c:ext>
              </c:extLst>
            </c:dLbl>
            <c:dLbl>
              <c:idx val="8"/>
              <c:tx>
                <c:rich>
                  <a:bodyPr/>
                  <a:lstStyle/>
                  <a:p>
                    <a:r>
                      <a:rPr lang="en-US" altLang="en-US" dirty="0" smtClean="0"/>
                      <a:t>1162 </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3C-4DF8-AA9E-5E3BDD2BCEF6}"/>
                </c:ext>
              </c:extLst>
            </c:dLbl>
            <c:dLbl>
              <c:idx val="11"/>
              <c:tx>
                <c:rich>
                  <a:bodyPr/>
                  <a:lstStyle/>
                  <a:p>
                    <a:r>
                      <a:rPr lang="en-US" altLang="en-US" dirty="0" smtClean="0"/>
                      <a:t>1254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3C-4DF8-AA9E-5E3BDD2BCEF6}"/>
                </c:ext>
              </c:extLst>
            </c:dLbl>
            <c:dLbl>
              <c:idx val="12"/>
              <c:tx>
                <c:rich>
                  <a:bodyPr/>
                  <a:lstStyle/>
                  <a:p>
                    <a:r>
                      <a:rPr lang="en-US" altLang="en-US" dirty="0" smtClean="0"/>
                      <a:t>1276 </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3C-4DF8-AA9E-5E3BDD2BC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平成17年</c:v>
                </c:pt>
                <c:pt idx="1">
                  <c:v>平成18年</c:v>
                </c:pt>
                <c:pt idx="2">
                  <c:v>平成19年</c:v>
                </c:pt>
                <c:pt idx="3">
                  <c:v>平成20年</c:v>
                </c:pt>
                <c:pt idx="4">
                  <c:v>平成21年</c:v>
                </c:pt>
                <c:pt idx="5">
                  <c:v>平成22年</c:v>
                </c:pt>
                <c:pt idx="6">
                  <c:v>平成23年</c:v>
                </c:pt>
                <c:pt idx="7">
                  <c:v>平成24年</c:v>
                </c:pt>
                <c:pt idx="8">
                  <c:v>平成25年</c:v>
                </c:pt>
                <c:pt idx="9">
                  <c:v>平成26年</c:v>
                </c:pt>
                <c:pt idx="10">
                  <c:v>平成27年</c:v>
                </c:pt>
                <c:pt idx="11">
                  <c:v>平成28年</c:v>
                </c:pt>
                <c:pt idx="12">
                  <c:v>平成29年</c:v>
                </c:pt>
                <c:pt idx="13">
                  <c:v>平成30年</c:v>
                </c:pt>
                <c:pt idx="14">
                  <c:v>令和1年</c:v>
                </c:pt>
              </c:strCache>
            </c:strRef>
          </c:cat>
          <c:val>
            <c:numRef>
              <c:f>Sheet1!$B$2:$B$16</c:f>
              <c:numCache>
                <c:formatCode>0_);[Red]\(0\)</c:formatCode>
                <c:ptCount val="15"/>
                <c:pt idx="0">
                  <c:v>826</c:v>
                </c:pt>
                <c:pt idx="1">
                  <c:v>875</c:v>
                </c:pt>
                <c:pt idx="2">
                  <c:v>932</c:v>
                </c:pt>
                <c:pt idx="3">
                  <c:v>1026</c:v>
                </c:pt>
                <c:pt idx="4">
                  <c:v>1047</c:v>
                </c:pt>
                <c:pt idx="5">
                  <c:v>1053</c:v>
                </c:pt>
                <c:pt idx="6">
                  <c:v>1101</c:v>
                </c:pt>
                <c:pt idx="7">
                  <c:v>1129</c:v>
                </c:pt>
                <c:pt idx="8">
                  <c:v>1162</c:v>
                </c:pt>
                <c:pt idx="9">
                  <c:v>1199</c:v>
                </c:pt>
                <c:pt idx="10">
                  <c:v>1230</c:v>
                </c:pt>
                <c:pt idx="11">
                  <c:v>1254</c:v>
                </c:pt>
                <c:pt idx="12">
                  <c:v>1276</c:v>
                </c:pt>
                <c:pt idx="13">
                  <c:v>1317</c:v>
                </c:pt>
                <c:pt idx="14">
                  <c:v>1351</c:v>
                </c:pt>
              </c:numCache>
            </c:numRef>
          </c:val>
          <c:extLst>
            <c:ext xmlns:c16="http://schemas.microsoft.com/office/drawing/2014/chart" uri="{C3380CC4-5D6E-409C-BE32-E72D297353CC}">
              <c16:uniqueId val="{0000000A-AE3C-4DF8-AA9E-5E3BDD2BCEF6}"/>
            </c:ext>
          </c:extLst>
        </c:ser>
        <c:ser>
          <c:idx val="1"/>
          <c:order val="1"/>
          <c:tx>
            <c:strRef>
              <c:f>Sheet1!$C$1</c:f>
              <c:strCache>
                <c:ptCount val="1"/>
                <c:pt idx="0">
                  <c:v>知的障害者</c:v>
                </c:pt>
              </c:strCache>
            </c:strRef>
          </c:tx>
          <c:spPr>
            <a:solidFill>
              <a:srgbClr val="FFC000"/>
            </a:solidFill>
            <a:ln>
              <a:solidFill>
                <a:srgbClr val="4F81BD"/>
              </a:solidFill>
            </a:ln>
          </c:spPr>
          <c:invertIfNegative val="0"/>
          <c:dLbls>
            <c:dLbl>
              <c:idx val="4"/>
              <c:layout>
                <c:manualLayout>
                  <c:x val="2.7294438758103039E-3"/>
                  <c:y val="6.89061216487842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3C-4DF8-AA9E-5E3BDD2BCEF6}"/>
                </c:ext>
              </c:extLst>
            </c:dLbl>
            <c:dLbl>
              <c:idx val="10"/>
              <c:layout>
                <c:manualLayout>
                  <c:x val="2.9568973997348025E-3"/>
                  <c:y val="2.7562448659513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3C-4DF8-AA9E-5E3BDD2BCEF6}"/>
                </c:ext>
              </c:extLst>
            </c:dLbl>
            <c:dLbl>
              <c:idx val="11"/>
              <c:layout>
                <c:manualLayout>
                  <c:x val="1.3647219379051521E-3"/>
                  <c:y val="2.1201417360195443E-2"/>
                </c:manualLayout>
              </c:layout>
              <c:tx>
                <c:rich>
                  <a:bodyPr/>
                  <a:lstStyle/>
                  <a:p>
                    <a:r>
                      <a:rPr lang="en-US" altLang="en-US" dirty="0" smtClean="0"/>
                      <a:t>317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3C-4DF8-AA9E-5E3BDD2BCEF6}"/>
                </c:ext>
              </c:extLst>
            </c:dLbl>
            <c:dLbl>
              <c:idx val="12"/>
              <c:layout>
                <c:manualLayout>
                  <c:x val="1.3645965086492163E-3"/>
                  <c:y val="2.9497426600511974E-2"/>
                </c:manualLayout>
              </c:layout>
              <c:tx>
                <c:rich>
                  <a:bodyPr/>
                  <a:lstStyle/>
                  <a:p>
                    <a:r>
                      <a:rPr lang="en-US" altLang="en-US" dirty="0" smtClean="0"/>
                      <a:t>340 </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E3C-4DF8-AA9E-5E3BDD2BC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平成17年</c:v>
                </c:pt>
                <c:pt idx="1">
                  <c:v>平成18年</c:v>
                </c:pt>
                <c:pt idx="2">
                  <c:v>平成19年</c:v>
                </c:pt>
                <c:pt idx="3">
                  <c:v>平成20年</c:v>
                </c:pt>
                <c:pt idx="4">
                  <c:v>平成21年</c:v>
                </c:pt>
                <c:pt idx="5">
                  <c:v>平成22年</c:v>
                </c:pt>
                <c:pt idx="6">
                  <c:v>平成23年</c:v>
                </c:pt>
                <c:pt idx="7">
                  <c:v>平成24年</c:v>
                </c:pt>
                <c:pt idx="8">
                  <c:v>平成25年</c:v>
                </c:pt>
                <c:pt idx="9">
                  <c:v>平成26年</c:v>
                </c:pt>
                <c:pt idx="10">
                  <c:v>平成27年</c:v>
                </c:pt>
                <c:pt idx="11">
                  <c:v>平成28年</c:v>
                </c:pt>
                <c:pt idx="12">
                  <c:v>平成29年</c:v>
                </c:pt>
                <c:pt idx="13">
                  <c:v>平成30年</c:v>
                </c:pt>
                <c:pt idx="14">
                  <c:v>令和1年</c:v>
                </c:pt>
              </c:strCache>
            </c:strRef>
          </c:cat>
          <c:val>
            <c:numRef>
              <c:f>Sheet1!$C$2:$C$16</c:f>
              <c:numCache>
                <c:formatCode>0_);[Red]\(0\)</c:formatCode>
                <c:ptCount val="15"/>
                <c:pt idx="0">
                  <c:v>102</c:v>
                </c:pt>
                <c:pt idx="1">
                  <c:v>115</c:v>
                </c:pt>
                <c:pt idx="2">
                  <c:v>127</c:v>
                </c:pt>
                <c:pt idx="3">
                  <c:v>149</c:v>
                </c:pt>
                <c:pt idx="4">
                  <c:v>164</c:v>
                </c:pt>
                <c:pt idx="5">
                  <c:v>175</c:v>
                </c:pt>
                <c:pt idx="6">
                  <c:v>201</c:v>
                </c:pt>
                <c:pt idx="7">
                  <c:v>219</c:v>
                </c:pt>
                <c:pt idx="8">
                  <c:v>241</c:v>
                </c:pt>
                <c:pt idx="9">
                  <c:v>268</c:v>
                </c:pt>
                <c:pt idx="10">
                  <c:v>293</c:v>
                </c:pt>
                <c:pt idx="11">
                  <c:v>317</c:v>
                </c:pt>
                <c:pt idx="12">
                  <c:v>340</c:v>
                </c:pt>
                <c:pt idx="13">
                  <c:v>370</c:v>
                </c:pt>
                <c:pt idx="14">
                  <c:v>396</c:v>
                </c:pt>
              </c:numCache>
            </c:numRef>
          </c:val>
          <c:extLst>
            <c:ext xmlns:c16="http://schemas.microsoft.com/office/drawing/2014/chart" uri="{C3380CC4-5D6E-409C-BE32-E72D297353CC}">
              <c16:uniqueId val="{0000000F-AE3C-4DF8-AA9E-5E3BDD2BCEF6}"/>
            </c:ext>
          </c:extLst>
        </c:ser>
        <c:ser>
          <c:idx val="2"/>
          <c:order val="2"/>
          <c:tx>
            <c:strRef>
              <c:f>Sheet1!$D$1</c:f>
              <c:strCache>
                <c:ptCount val="1"/>
                <c:pt idx="0">
                  <c:v>精神障害者</c:v>
                </c:pt>
              </c:strCache>
            </c:strRef>
          </c:tx>
          <c:spPr>
            <a:solidFill>
              <a:srgbClr val="92D050"/>
            </a:solidFill>
            <a:ln>
              <a:solidFill>
                <a:srgbClr val="4F81BD"/>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AE3C-4DF8-AA9E-5E3BDD2BCEF6}"/>
                </c:ext>
              </c:extLst>
            </c:dLbl>
            <c:dLbl>
              <c:idx val="1"/>
              <c:delete val="1"/>
              <c:extLst>
                <c:ext xmlns:c15="http://schemas.microsoft.com/office/drawing/2012/chart" uri="{CE6537A1-D6FC-4f65-9D91-7224C49458BB}"/>
                <c:ext xmlns:c16="http://schemas.microsoft.com/office/drawing/2014/chart" uri="{C3380CC4-5D6E-409C-BE32-E72D297353CC}">
                  <c16:uniqueId val="{00000011-AE3C-4DF8-AA9E-5E3BDD2BCEF6}"/>
                </c:ext>
              </c:extLst>
            </c:dLbl>
            <c:dLbl>
              <c:idx val="2"/>
              <c:delete val="1"/>
              <c:extLst>
                <c:ext xmlns:c15="http://schemas.microsoft.com/office/drawing/2012/chart" uri="{CE6537A1-D6FC-4f65-9D91-7224C49458BB}"/>
                <c:ext xmlns:c16="http://schemas.microsoft.com/office/drawing/2014/chart" uri="{C3380CC4-5D6E-409C-BE32-E72D297353CC}">
                  <c16:uniqueId val="{00000012-AE3C-4DF8-AA9E-5E3BDD2BCEF6}"/>
                </c:ext>
              </c:extLst>
            </c:dLbl>
            <c:dLbl>
              <c:idx val="3"/>
              <c:delete val="1"/>
              <c:extLst>
                <c:ext xmlns:c15="http://schemas.microsoft.com/office/drawing/2012/chart" uri="{CE6537A1-D6FC-4f65-9D91-7224C49458BB}"/>
                <c:ext xmlns:c16="http://schemas.microsoft.com/office/drawing/2014/chart" uri="{C3380CC4-5D6E-409C-BE32-E72D297353CC}">
                  <c16:uniqueId val="{00000013-AE3C-4DF8-AA9E-5E3BDD2BCEF6}"/>
                </c:ext>
              </c:extLst>
            </c:dLbl>
            <c:dLbl>
              <c:idx val="4"/>
              <c:layout>
                <c:manualLayout>
                  <c:x val="2.1835551006482431E-2"/>
                  <c:y val="2.2968707216261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E3C-4DF8-AA9E-5E3BDD2BCEF6}"/>
                </c:ext>
              </c:extLst>
            </c:dLbl>
            <c:dLbl>
              <c:idx val="5"/>
              <c:layout>
                <c:manualLayout>
                  <c:x val="2.2723478233666682E-2"/>
                  <c:y val="-5.15294299992981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E3C-4DF8-AA9E-5E3BDD2BCEF6}"/>
                </c:ext>
              </c:extLst>
            </c:dLbl>
            <c:dLbl>
              <c:idx val="10"/>
              <c:layout>
                <c:manualLayout>
                  <c:x val="-1.3647219379052519E-3"/>
                  <c:y val="1.6078095051382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D3-42E6-9B53-D95F81C25F4F}"/>
                </c:ext>
              </c:extLst>
            </c:dLbl>
            <c:dLbl>
              <c:idx val="11"/>
              <c:layout>
                <c:manualLayout>
                  <c:x val="-1.5174471498244782E-3"/>
                  <c:y val="2.348378499698513E-2"/>
                </c:manualLayout>
              </c:layout>
              <c:tx>
                <c:rich>
                  <a:bodyPr/>
                  <a:lstStyle/>
                  <a:p>
                    <a:r>
                      <a:rPr lang="en-US" altLang="en-US" dirty="0" smtClean="0"/>
                      <a:t>164</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E3C-4DF8-AA9E-5E3BDD2BCEF6}"/>
                </c:ext>
              </c:extLst>
            </c:dLbl>
            <c:dLbl>
              <c:idx val="12"/>
              <c:layout>
                <c:manualLayout>
                  <c:x val="1.2508607307145391E-3"/>
                  <c:y val="-3.7111643470683804E-3"/>
                </c:manualLayout>
              </c:layout>
              <c:tx>
                <c:rich>
                  <a:bodyPr/>
                  <a:lstStyle/>
                  <a:p>
                    <a:r>
                      <a:rPr lang="en-US" altLang="en-US" dirty="0" smtClean="0"/>
                      <a:t>194   </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E3C-4DF8-AA9E-5E3BDD2BCEF6}"/>
                </c:ext>
              </c:extLst>
            </c:dLbl>
            <c:dLbl>
              <c:idx val="14"/>
              <c:layout>
                <c:manualLayout>
                  <c:x val="1.3647219379051519E-3"/>
                  <c:y val="-1.1484353608130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E3C-4DF8-AA9E-5E3BDD2BCEF6}"/>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平成17年</c:v>
                </c:pt>
                <c:pt idx="1">
                  <c:v>平成18年</c:v>
                </c:pt>
                <c:pt idx="2">
                  <c:v>平成19年</c:v>
                </c:pt>
                <c:pt idx="3">
                  <c:v>平成20年</c:v>
                </c:pt>
                <c:pt idx="4">
                  <c:v>平成21年</c:v>
                </c:pt>
                <c:pt idx="5">
                  <c:v>平成22年</c:v>
                </c:pt>
                <c:pt idx="6">
                  <c:v>平成23年</c:v>
                </c:pt>
                <c:pt idx="7">
                  <c:v>平成24年</c:v>
                </c:pt>
                <c:pt idx="8">
                  <c:v>平成25年</c:v>
                </c:pt>
                <c:pt idx="9">
                  <c:v>平成26年</c:v>
                </c:pt>
                <c:pt idx="10">
                  <c:v>平成27年</c:v>
                </c:pt>
                <c:pt idx="11">
                  <c:v>平成28年</c:v>
                </c:pt>
                <c:pt idx="12">
                  <c:v>平成29年</c:v>
                </c:pt>
                <c:pt idx="13">
                  <c:v>平成30年</c:v>
                </c:pt>
                <c:pt idx="14">
                  <c:v>令和1年</c:v>
                </c:pt>
              </c:strCache>
            </c:strRef>
          </c:cat>
          <c:val>
            <c:numRef>
              <c:f>Sheet1!$D$2:$D$16</c:f>
              <c:numCache>
                <c:formatCode>0_);[Red]\(0\)</c:formatCode>
                <c:ptCount val="15"/>
                <c:pt idx="1">
                  <c:v>5</c:v>
                </c:pt>
                <c:pt idx="2">
                  <c:v>13</c:v>
                </c:pt>
                <c:pt idx="3">
                  <c:v>24</c:v>
                </c:pt>
                <c:pt idx="4">
                  <c:v>31</c:v>
                </c:pt>
                <c:pt idx="5">
                  <c:v>41</c:v>
                </c:pt>
                <c:pt idx="6">
                  <c:v>53</c:v>
                </c:pt>
                <c:pt idx="7">
                  <c:v>67</c:v>
                </c:pt>
                <c:pt idx="8">
                  <c:v>89</c:v>
                </c:pt>
                <c:pt idx="9">
                  <c:v>111</c:v>
                </c:pt>
                <c:pt idx="10">
                  <c:v>135</c:v>
                </c:pt>
                <c:pt idx="11">
                  <c:v>164</c:v>
                </c:pt>
                <c:pt idx="12">
                  <c:v>194</c:v>
                </c:pt>
                <c:pt idx="13">
                  <c:v>251</c:v>
                </c:pt>
                <c:pt idx="14">
                  <c:v>297</c:v>
                </c:pt>
              </c:numCache>
            </c:numRef>
          </c:val>
          <c:extLst>
            <c:ext xmlns:c16="http://schemas.microsoft.com/office/drawing/2014/chart" uri="{C3380CC4-5D6E-409C-BE32-E72D297353CC}">
              <c16:uniqueId val="{00000019-AE3C-4DF8-AA9E-5E3BDD2BCEF6}"/>
            </c:ext>
          </c:extLst>
        </c:ser>
        <c:dLbls>
          <c:showLegendKey val="0"/>
          <c:showVal val="0"/>
          <c:showCatName val="0"/>
          <c:showSerName val="0"/>
          <c:showPercent val="0"/>
          <c:showBubbleSize val="0"/>
        </c:dLbls>
        <c:gapWidth val="150"/>
        <c:overlap val="100"/>
        <c:axId val="234541440"/>
        <c:axId val="234542976"/>
      </c:barChart>
      <c:lineChart>
        <c:grouping val="standard"/>
        <c:varyColors val="0"/>
        <c:ser>
          <c:idx val="3"/>
          <c:order val="3"/>
          <c:tx>
            <c:strRef>
              <c:f>Sheet1!$E$1</c:f>
              <c:strCache>
                <c:ptCount val="1"/>
                <c:pt idx="0">
                  <c:v>実雇用率</c:v>
                </c:pt>
              </c:strCache>
            </c:strRef>
          </c:tx>
          <c:spPr>
            <a:ln w="19050">
              <a:solidFill>
                <a:schemeClr val="tx1"/>
              </a:solidFill>
            </a:ln>
          </c:spPr>
          <c:marker>
            <c:symbol val="square"/>
            <c:size val="5"/>
            <c:spPr>
              <a:solidFill>
                <a:srgbClr val="C00000"/>
              </a:solidFill>
            </c:spPr>
          </c:marker>
          <c:dLbls>
            <c:dLbl>
              <c:idx val="0"/>
              <c:layout>
                <c:manualLayout>
                  <c:x val="0"/>
                  <c:y val="2.0611771999719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E3C-4DF8-AA9E-5E3BDD2BCEF6}"/>
                </c:ext>
              </c:extLst>
            </c:dLbl>
            <c:dLbl>
              <c:idx val="1"/>
              <c:layout>
                <c:manualLayout>
                  <c:x val="4.1987228566746455E-3"/>
                  <c:y val="4.7615034339121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E3C-4DF8-AA9E-5E3BDD2BCEF6}"/>
                </c:ext>
              </c:extLst>
            </c:dLbl>
            <c:dLbl>
              <c:idx val="2"/>
              <c:layout>
                <c:manualLayout>
                  <c:x val="4.4076826487002892E-3"/>
                  <c:y val="1.54588289997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E3C-4DF8-AA9E-5E3BDD2BCEF6}"/>
                </c:ext>
              </c:extLst>
            </c:dLbl>
            <c:dLbl>
              <c:idx val="3"/>
              <c:layout>
                <c:manualLayout>
                  <c:x val="0"/>
                  <c:y val="1.545882899978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E3C-4DF8-AA9E-5E3BDD2BCEF6}"/>
                </c:ext>
              </c:extLst>
            </c:dLbl>
            <c:dLbl>
              <c:idx val="4"/>
              <c:layout>
                <c:manualLayout>
                  <c:x val="-1.4646188017929978E-2"/>
                  <c:y val="1.9252840614172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E3C-4DF8-AA9E-5E3BDD2BCEF6}"/>
                </c:ext>
              </c:extLst>
            </c:dLbl>
            <c:dLbl>
              <c:idx val="5"/>
              <c:layout>
                <c:manualLayout>
                  <c:x val="-9.3566596577681609E-3"/>
                  <c:y val="3.6070600999508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E3C-4DF8-AA9E-5E3BDD2BCEF6}"/>
                </c:ext>
              </c:extLst>
            </c:dLbl>
            <c:dLbl>
              <c:idx val="6"/>
              <c:layout>
                <c:manualLayout>
                  <c:x val="-7.7972163814729843E-3"/>
                  <c:y val="1.8035300499754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E3C-4DF8-AA9E-5E3BDD2BCEF6}"/>
                </c:ext>
              </c:extLst>
            </c:dLbl>
            <c:dLbl>
              <c:idx val="8"/>
              <c:layout>
                <c:manualLayout>
                  <c:x val="1.3647219379051519E-3"/>
                  <c:y val="2.7562448659513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C7-43AA-BEB1-FE28E110BBE6}"/>
                </c:ext>
              </c:extLst>
            </c:dLbl>
            <c:dLbl>
              <c:idx val="9"/>
              <c:layout>
                <c:manualLayout>
                  <c:x val="-1.1305592942130955E-2"/>
                  <c:y val="2.5125414567079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E3C-4DF8-AA9E-5E3BDD2BCEF6}"/>
                </c:ext>
              </c:extLst>
            </c:dLbl>
            <c:dLbl>
              <c:idx val="10"/>
              <c:layout>
                <c:manualLayout>
                  <c:x val="-7.2472107823778938E-3"/>
                  <c:y val="4.6865024663327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E3C-4DF8-AA9E-5E3BDD2BCEF6}"/>
                </c:ext>
              </c:extLst>
            </c:dLbl>
            <c:dLbl>
              <c:idx val="11"/>
              <c:layout>
                <c:manualLayout>
                  <c:x val="1.3647219379051519E-3"/>
                  <c:y val="1.1484353608130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D3-42E6-9B53-D95F81C25F4F}"/>
                </c:ext>
              </c:extLst>
            </c:dLbl>
            <c:dLbl>
              <c:idx val="12"/>
              <c:layout>
                <c:manualLayout>
                  <c:x val="1.7059202557368099E-3"/>
                  <c:y val="-1.378122432975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E3C-4DF8-AA9E-5E3BDD2BCEF6}"/>
                </c:ext>
              </c:extLst>
            </c:dLbl>
            <c:dLbl>
              <c:idx val="14"/>
              <c:layout>
                <c:manualLayout>
                  <c:x val="-1.0917775503241415E-2"/>
                  <c:y val="2.2968707216261409E-2"/>
                </c:manualLayout>
              </c:layout>
              <c:tx>
                <c:rich>
                  <a:bodyPr/>
                  <a:lstStyle/>
                  <a:p>
                    <a:fld id="{00D59D81-A8B3-4E61-A2B6-CD167A170E89}" type="VALUE">
                      <a:rPr lang="en-US" altLang="ja-JP" smtClean="0"/>
                      <a:pPr/>
                      <a:t>[値]</a:t>
                    </a:fld>
                    <a:r>
                      <a:rPr lang="en-US" altLang="ja-JP" dirty="0" smtClean="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AE3C-4DF8-AA9E-5E3BDD2BCEF6}"/>
                </c:ext>
              </c:extLst>
            </c:dLbl>
            <c:spPr>
              <a:noFill/>
              <a:ln>
                <a:noFill/>
              </a:ln>
              <a:effectLst/>
            </c:spPr>
            <c:txPr>
              <a:bodyPr/>
              <a:lstStyle/>
              <a:p>
                <a:pPr>
                  <a:defRPr sz="1200">
                    <a:solidFill>
                      <a:srgbClr val="FF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平成17年</c:v>
                </c:pt>
                <c:pt idx="1">
                  <c:v>平成18年</c:v>
                </c:pt>
                <c:pt idx="2">
                  <c:v>平成19年</c:v>
                </c:pt>
                <c:pt idx="3">
                  <c:v>平成20年</c:v>
                </c:pt>
                <c:pt idx="4">
                  <c:v>平成21年</c:v>
                </c:pt>
                <c:pt idx="5">
                  <c:v>平成22年</c:v>
                </c:pt>
                <c:pt idx="6">
                  <c:v>平成23年</c:v>
                </c:pt>
                <c:pt idx="7">
                  <c:v>平成24年</c:v>
                </c:pt>
                <c:pt idx="8">
                  <c:v>平成25年</c:v>
                </c:pt>
                <c:pt idx="9">
                  <c:v>平成26年</c:v>
                </c:pt>
                <c:pt idx="10">
                  <c:v>平成27年</c:v>
                </c:pt>
                <c:pt idx="11">
                  <c:v>平成28年</c:v>
                </c:pt>
                <c:pt idx="12">
                  <c:v>平成29年</c:v>
                </c:pt>
                <c:pt idx="13">
                  <c:v>平成30年</c:v>
                </c:pt>
                <c:pt idx="14">
                  <c:v>令和1年</c:v>
                </c:pt>
              </c:strCache>
            </c:strRef>
          </c:cat>
          <c:val>
            <c:numRef>
              <c:f>Sheet1!$E$2:$E$16</c:f>
              <c:numCache>
                <c:formatCode>General</c:formatCode>
                <c:ptCount val="15"/>
                <c:pt idx="0" formatCode="0.00_ ">
                  <c:v>1.4</c:v>
                </c:pt>
                <c:pt idx="1">
                  <c:v>1.44</c:v>
                </c:pt>
                <c:pt idx="2">
                  <c:v>1.46</c:v>
                </c:pt>
                <c:pt idx="3">
                  <c:v>1.51</c:v>
                </c:pt>
                <c:pt idx="4">
                  <c:v>1.56</c:v>
                </c:pt>
                <c:pt idx="5">
                  <c:v>1.63</c:v>
                </c:pt>
                <c:pt idx="6">
                  <c:v>1.61</c:v>
                </c:pt>
                <c:pt idx="7">
                  <c:v>1.66</c:v>
                </c:pt>
                <c:pt idx="8">
                  <c:v>1.72</c:v>
                </c:pt>
                <c:pt idx="9">
                  <c:v>1.77</c:v>
                </c:pt>
                <c:pt idx="10">
                  <c:v>1.81</c:v>
                </c:pt>
                <c:pt idx="11">
                  <c:v>1.84</c:v>
                </c:pt>
                <c:pt idx="12">
                  <c:v>1.88</c:v>
                </c:pt>
                <c:pt idx="13">
                  <c:v>1.94</c:v>
                </c:pt>
                <c:pt idx="14">
                  <c:v>2</c:v>
                </c:pt>
              </c:numCache>
            </c:numRef>
          </c:val>
          <c:smooth val="0"/>
          <c:extLst>
            <c:ext xmlns:c16="http://schemas.microsoft.com/office/drawing/2014/chart" uri="{C3380CC4-5D6E-409C-BE32-E72D297353CC}">
              <c16:uniqueId val="{00000025-AE3C-4DF8-AA9E-5E3BDD2BCEF6}"/>
            </c:ext>
          </c:extLst>
        </c:ser>
        <c:dLbls>
          <c:showLegendKey val="0"/>
          <c:showVal val="0"/>
          <c:showCatName val="0"/>
          <c:showSerName val="0"/>
          <c:showPercent val="0"/>
          <c:showBubbleSize val="0"/>
        </c:dLbls>
        <c:marker val="1"/>
        <c:smooth val="0"/>
        <c:axId val="234301312"/>
        <c:axId val="234299392"/>
      </c:lineChart>
      <c:catAx>
        <c:axId val="234541440"/>
        <c:scaling>
          <c:orientation val="minMax"/>
        </c:scaling>
        <c:delete val="0"/>
        <c:axPos val="b"/>
        <c:numFmt formatCode="General" sourceLinked="0"/>
        <c:majorTickMark val="out"/>
        <c:minorTickMark val="none"/>
        <c:tickLblPos val="nextTo"/>
        <c:txPr>
          <a:bodyPr/>
          <a:lstStyle/>
          <a:p>
            <a:pPr>
              <a:defRPr sz="800"/>
            </a:pPr>
            <a:endParaRPr lang="ja-JP"/>
          </a:p>
        </c:txPr>
        <c:crossAx val="234542976"/>
        <c:crosses val="autoZero"/>
        <c:auto val="1"/>
        <c:lblAlgn val="ctr"/>
        <c:lblOffset val="100"/>
        <c:noMultiLvlLbl val="0"/>
      </c:catAx>
      <c:valAx>
        <c:axId val="234542976"/>
        <c:scaling>
          <c:orientation val="minMax"/>
          <c:max val="2200"/>
          <c:min val="0"/>
        </c:scaling>
        <c:delete val="0"/>
        <c:axPos val="l"/>
        <c:majorGridlines>
          <c:spPr>
            <a:ln>
              <a:solidFill>
                <a:schemeClr val="bg1">
                  <a:lumMod val="65000"/>
                </a:schemeClr>
              </a:solidFill>
              <a:prstDash val="sysDash"/>
            </a:ln>
          </c:spPr>
        </c:majorGridlines>
        <c:title>
          <c:tx>
            <c:rich>
              <a:bodyPr rot="0" vert="horz"/>
              <a:lstStyle/>
              <a:p>
                <a:pPr>
                  <a:defRPr sz="1000" b="0"/>
                </a:pPr>
                <a:r>
                  <a:rPr lang="ja-JP" altLang="en-US" sz="1000" b="0" dirty="0" smtClean="0"/>
                  <a:t>障害者数（百人）</a:t>
                </a:r>
                <a:endParaRPr lang="ja-JP" altLang="en-US" sz="1000" b="0" dirty="0"/>
              </a:p>
            </c:rich>
          </c:tx>
          <c:layout>
            <c:manualLayout>
              <c:xMode val="edge"/>
              <c:yMode val="edge"/>
              <c:x val="1.6161503045235118E-2"/>
              <c:y val="1.5162636213179328E-3"/>
            </c:manualLayout>
          </c:layout>
          <c:overlay val="0"/>
        </c:title>
        <c:numFmt formatCode="0_);[Red]\(0\)" sourceLinked="1"/>
        <c:majorTickMark val="out"/>
        <c:minorTickMark val="none"/>
        <c:tickLblPos val="nextTo"/>
        <c:txPr>
          <a:bodyPr/>
          <a:lstStyle/>
          <a:p>
            <a:pPr>
              <a:defRPr sz="1200"/>
            </a:pPr>
            <a:endParaRPr lang="ja-JP"/>
          </a:p>
        </c:txPr>
        <c:crossAx val="234541440"/>
        <c:crosses val="autoZero"/>
        <c:crossBetween val="between"/>
        <c:majorUnit val="200"/>
      </c:valAx>
      <c:valAx>
        <c:axId val="234299392"/>
        <c:scaling>
          <c:orientation val="minMax"/>
          <c:max val="2"/>
          <c:min val="1.3"/>
        </c:scaling>
        <c:delete val="0"/>
        <c:axPos val="r"/>
        <c:title>
          <c:tx>
            <c:rich>
              <a:bodyPr rot="0" vert="horz"/>
              <a:lstStyle/>
              <a:p>
                <a:pPr>
                  <a:defRPr sz="1000" b="0"/>
                </a:pPr>
                <a:r>
                  <a:rPr lang="ja-JP" altLang="en-US" sz="1000" b="0" dirty="0" smtClean="0"/>
                  <a:t>雇用率（％）</a:t>
                </a:r>
                <a:endParaRPr lang="ja-JP" altLang="en-US" sz="1000" b="0" dirty="0"/>
              </a:p>
            </c:rich>
          </c:tx>
          <c:layout>
            <c:manualLayout>
              <c:xMode val="edge"/>
              <c:yMode val="edge"/>
              <c:x val="0.9212518905965944"/>
              <c:y val="1.5161888495384139E-3"/>
            </c:manualLayout>
          </c:layout>
          <c:overlay val="0"/>
        </c:title>
        <c:numFmt formatCode="0.00_ " sourceLinked="1"/>
        <c:majorTickMark val="out"/>
        <c:minorTickMark val="none"/>
        <c:tickLblPos val="nextTo"/>
        <c:txPr>
          <a:bodyPr/>
          <a:lstStyle/>
          <a:p>
            <a:pPr>
              <a:defRPr sz="1200"/>
            </a:pPr>
            <a:endParaRPr lang="ja-JP"/>
          </a:p>
        </c:txPr>
        <c:crossAx val="234301312"/>
        <c:crosses val="max"/>
        <c:crossBetween val="between"/>
      </c:valAx>
      <c:catAx>
        <c:axId val="234301312"/>
        <c:scaling>
          <c:orientation val="minMax"/>
        </c:scaling>
        <c:delete val="1"/>
        <c:axPos val="b"/>
        <c:numFmt formatCode="General" sourceLinked="1"/>
        <c:majorTickMark val="out"/>
        <c:minorTickMark val="none"/>
        <c:tickLblPos val="none"/>
        <c:crossAx val="234299392"/>
        <c:crosses val="autoZero"/>
        <c:auto val="1"/>
        <c:lblAlgn val="ctr"/>
        <c:lblOffset val="100"/>
        <c:noMultiLvlLbl val="0"/>
      </c:catAx>
      <c:spPr>
        <a:noFill/>
        <a:ln w="25400">
          <a:noFill/>
        </a:ln>
      </c:spPr>
    </c:plotArea>
    <c:legend>
      <c:legendPos val="b"/>
      <c:layout>
        <c:manualLayout>
          <c:xMode val="edge"/>
          <c:yMode val="edge"/>
          <c:x val="8.2122088884232364E-2"/>
          <c:y val="0.10633335877373866"/>
          <c:w val="0.51095189355169002"/>
          <c:h val="3.8877612175067057E-2"/>
        </c:manualLayout>
      </c:layout>
      <c:overlay val="0"/>
      <c:spPr>
        <a:ln>
          <a:solidFill>
            <a:schemeClr val="accent1"/>
          </a:solidFill>
        </a:ln>
      </c:spPr>
      <c:txPr>
        <a:bodyPr/>
        <a:lstStyle/>
        <a:p>
          <a:pPr>
            <a:defRPr sz="1200"/>
          </a:pPr>
          <a:endParaRPr lang="ja-JP"/>
        </a:p>
      </c:txPr>
    </c:legend>
    <c:plotVisOnly val="1"/>
    <c:dispBlanksAs val="gap"/>
    <c:showDLblsOverMax val="0"/>
  </c:chart>
  <c:spPr>
    <a:ln>
      <a:solidFill>
        <a:srgbClr val="4F81BD"/>
      </a:solidFill>
    </a:ln>
  </c:spPr>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72033666582166E-2"/>
          <c:y val="3.7128259895915207E-2"/>
          <c:w val="0.91912134887915342"/>
          <c:h val="0.81146761234351028"/>
        </c:manualLayout>
      </c:layout>
      <c:lineChart>
        <c:grouping val="standard"/>
        <c:varyColors val="0"/>
        <c:ser>
          <c:idx val="0"/>
          <c:order val="0"/>
          <c:tx>
            <c:strRef>
              <c:f>Sheet1!$B$3</c:f>
              <c:strCache>
                <c:ptCount val="1"/>
                <c:pt idx="0">
                  <c:v>身体障害者（1328人）</c:v>
                </c:pt>
              </c:strCache>
            </c:strRef>
          </c:tx>
          <c:dLbls>
            <c:dLbl>
              <c:idx val="3"/>
              <c:layout>
                <c:manualLayout>
                  <c:x val="-4.5791245791245799E-2"/>
                  <c:y val="2.7906976744186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18-4BD3-978C-112A1BBCE697}"/>
                </c:ext>
              </c:extLst>
            </c:dLbl>
            <c:dLbl>
              <c:idx val="12"/>
              <c:layout>
                <c:manualLayout>
                  <c:x val="0"/>
                  <c:y val="2.9835900357119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18-4BD3-978C-112A1BBCE697}"/>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Sheet1!$C$3:$O$3</c:f>
              <c:numCache>
                <c:formatCode>0.0%</c:formatCode>
                <c:ptCount val="13"/>
                <c:pt idx="0">
                  <c:v>1</c:v>
                </c:pt>
                <c:pt idx="1">
                  <c:v>0.876</c:v>
                </c:pt>
                <c:pt idx="2">
                  <c:v>0.81799999999999995</c:v>
                </c:pt>
                <c:pt idx="3">
                  <c:v>0.77800000000000002</c:v>
                </c:pt>
                <c:pt idx="4">
                  <c:v>0.73899999999999999</c:v>
                </c:pt>
                <c:pt idx="5">
                  <c:v>0.71899999999999997</c:v>
                </c:pt>
                <c:pt idx="6">
                  <c:v>0.69399999999999995</c:v>
                </c:pt>
                <c:pt idx="7">
                  <c:v>0.67500000000000004</c:v>
                </c:pt>
                <c:pt idx="8">
                  <c:v>0.66100000000000003</c:v>
                </c:pt>
                <c:pt idx="9">
                  <c:v>0.64800000000000002</c:v>
                </c:pt>
                <c:pt idx="10">
                  <c:v>0.63500000000000001</c:v>
                </c:pt>
                <c:pt idx="11">
                  <c:v>0.621</c:v>
                </c:pt>
                <c:pt idx="12">
                  <c:v>0.60799999999999998</c:v>
                </c:pt>
              </c:numCache>
            </c:numRef>
          </c:val>
          <c:smooth val="0"/>
          <c:extLst>
            <c:ext xmlns:c16="http://schemas.microsoft.com/office/drawing/2014/chart" uri="{C3380CC4-5D6E-409C-BE32-E72D297353CC}">
              <c16:uniqueId val="{00000002-5518-4BD3-978C-112A1BBCE697}"/>
            </c:ext>
          </c:extLst>
        </c:ser>
        <c:ser>
          <c:idx val="1"/>
          <c:order val="1"/>
          <c:tx>
            <c:strRef>
              <c:f>Sheet1!#REF!</c:f>
              <c:strCache>
                <c:ptCount val="1"/>
                <c:pt idx="0">
                  <c:v>#REF!</c:v>
                </c:pt>
              </c:strCache>
            </c:strRef>
          </c:tx>
          <c:dLbls>
            <c:dLbl>
              <c:idx val="3"/>
              <c:layout>
                <c:manualLayout>
                  <c:x val="-5.7417313335841887E-2"/>
                  <c:y val="3.5528472864547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8-4BD3-978C-112A1BBCE697}"/>
                </c:ext>
              </c:extLst>
            </c:dLbl>
            <c:dLbl>
              <c:idx val="12"/>
              <c:layout>
                <c:manualLayout>
                  <c:x val="0"/>
                  <c:y val="2.1119672619926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18-4BD3-978C-112A1BBCE6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5-5518-4BD3-978C-112A1BBCE697}"/>
            </c:ext>
          </c:extLst>
        </c:ser>
        <c:ser>
          <c:idx val="2"/>
          <c:order val="2"/>
          <c:tx>
            <c:strRef>
              <c:f>Sheet1!$B$4</c:f>
              <c:strCache>
                <c:ptCount val="1"/>
                <c:pt idx="0">
                  <c:v>知的障害者（　497人）</c:v>
                </c:pt>
              </c:strCache>
            </c:strRef>
          </c:tx>
          <c:dLbls>
            <c:dLbl>
              <c:idx val="3"/>
              <c:layout>
                <c:manualLayout>
                  <c:x val="-4.1073607774409174E-2"/>
                  <c:y val="-3.8548127290341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18-4BD3-978C-112A1BBCE697}"/>
                </c:ext>
              </c:extLst>
            </c:dLbl>
            <c:dLbl>
              <c:idx val="12"/>
              <c:layout>
                <c:manualLayout>
                  <c:x val="0"/>
                  <c:y val="2.5487216955026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18-4BD3-978C-112A1BBCE697}"/>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Sheet1!$C$4:$O$4</c:f>
              <c:numCache>
                <c:formatCode>0.0%</c:formatCode>
                <c:ptCount val="13"/>
                <c:pt idx="0">
                  <c:v>1</c:v>
                </c:pt>
                <c:pt idx="1">
                  <c:v>0.92600000000000005</c:v>
                </c:pt>
                <c:pt idx="2">
                  <c:v>0.89500000000000002</c:v>
                </c:pt>
                <c:pt idx="3">
                  <c:v>0.85299999999999998</c:v>
                </c:pt>
                <c:pt idx="4">
                  <c:v>0.82099999999999995</c:v>
                </c:pt>
                <c:pt idx="5">
                  <c:v>0.79700000000000004</c:v>
                </c:pt>
                <c:pt idx="6">
                  <c:v>0.77100000000000002</c:v>
                </c:pt>
                <c:pt idx="7">
                  <c:v>0.746</c:v>
                </c:pt>
                <c:pt idx="8">
                  <c:v>0.73599999999999999</c:v>
                </c:pt>
                <c:pt idx="9">
                  <c:v>0.71799999999999997</c:v>
                </c:pt>
                <c:pt idx="10">
                  <c:v>0.69799999999999995</c:v>
                </c:pt>
                <c:pt idx="11">
                  <c:v>0.68799999999999994</c:v>
                </c:pt>
                <c:pt idx="12">
                  <c:v>0.68</c:v>
                </c:pt>
              </c:numCache>
            </c:numRef>
          </c:val>
          <c:smooth val="0"/>
          <c:extLst>
            <c:ext xmlns:c16="http://schemas.microsoft.com/office/drawing/2014/chart" uri="{C3380CC4-5D6E-409C-BE32-E72D297353CC}">
              <c16:uniqueId val="{00000008-5518-4BD3-978C-112A1BBCE697}"/>
            </c:ext>
          </c:extLst>
        </c:ser>
        <c:ser>
          <c:idx val="3"/>
          <c:order val="3"/>
          <c:tx>
            <c:strRef>
              <c:f>Sheet1!$B$5</c:f>
              <c:strCache>
                <c:ptCount val="1"/>
                <c:pt idx="0">
                  <c:v>精神障害者（1206人）</c:v>
                </c:pt>
              </c:strCache>
            </c:strRef>
          </c:tx>
          <c:dLbls>
            <c:dLbl>
              <c:idx val="3"/>
              <c:layout>
                <c:manualLayout>
                  <c:x val="-4.8302527789309997E-2"/>
                  <c:y val="2.94197184827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18-4BD3-978C-112A1BBCE697}"/>
                </c:ext>
              </c:extLst>
            </c:dLbl>
            <c:dLbl>
              <c:idx val="12"/>
              <c:layout>
                <c:manualLayout>
                  <c:x val="0"/>
                  <c:y val="-3.5470937493153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18-4BD3-978C-112A1BBCE697}"/>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Sheet1!$C$5:$O$5</c:f>
              <c:numCache>
                <c:formatCode>0.0%</c:formatCode>
                <c:ptCount val="13"/>
                <c:pt idx="0">
                  <c:v>1</c:v>
                </c:pt>
                <c:pt idx="1">
                  <c:v>0.83399999999999996</c:v>
                </c:pt>
                <c:pt idx="2">
                  <c:v>0.76900000000000002</c:v>
                </c:pt>
                <c:pt idx="3">
                  <c:v>0.69899999999999995</c:v>
                </c:pt>
                <c:pt idx="4">
                  <c:v>0.66100000000000003</c:v>
                </c:pt>
                <c:pt idx="5">
                  <c:v>0.64200000000000002</c:v>
                </c:pt>
                <c:pt idx="6">
                  <c:v>0.61599999999999999</c:v>
                </c:pt>
                <c:pt idx="7">
                  <c:v>0.59299999999999997</c:v>
                </c:pt>
                <c:pt idx="8">
                  <c:v>0.56499999999999995</c:v>
                </c:pt>
                <c:pt idx="9">
                  <c:v>0.53600000000000003</c:v>
                </c:pt>
                <c:pt idx="10">
                  <c:v>0.52100000000000002</c:v>
                </c:pt>
                <c:pt idx="11">
                  <c:v>0.503</c:v>
                </c:pt>
                <c:pt idx="12">
                  <c:v>0.49299999999999999</c:v>
                </c:pt>
              </c:numCache>
            </c:numRef>
          </c:val>
          <c:smooth val="0"/>
          <c:extLst>
            <c:ext xmlns:c16="http://schemas.microsoft.com/office/drawing/2014/chart" uri="{C3380CC4-5D6E-409C-BE32-E72D297353CC}">
              <c16:uniqueId val="{0000000B-5518-4BD3-978C-112A1BBCE697}"/>
            </c:ext>
          </c:extLst>
        </c:ser>
        <c:ser>
          <c:idx val="4"/>
          <c:order val="4"/>
          <c:tx>
            <c:strRef>
              <c:f>Sheet1!$B$6</c:f>
              <c:strCache>
                <c:ptCount val="1"/>
                <c:pt idx="0">
                  <c:v>発達障害者（　242人）</c:v>
                </c:pt>
              </c:strCache>
            </c:strRef>
          </c:tx>
          <c:dLbls>
            <c:dLbl>
              <c:idx val="3"/>
              <c:layout>
                <c:manualLayout>
                  <c:x val="-4.7432261968009364E-2"/>
                  <c:y val="3.3873473621842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18-4BD3-978C-112A1BBCE697}"/>
                </c:ext>
              </c:extLst>
            </c:dLbl>
            <c:dLbl>
              <c:idx val="12"/>
              <c:layout>
                <c:manualLayout>
                  <c:x val="0"/>
                  <c:y val="-3.629300745197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18-4BD3-978C-112A1BBCE697}"/>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Sheet1!$C$6:$O$6</c:f>
              <c:numCache>
                <c:formatCode>0.0%</c:formatCode>
                <c:ptCount val="13"/>
                <c:pt idx="0">
                  <c:v>1</c:v>
                </c:pt>
                <c:pt idx="1">
                  <c:v>0.92600000000000005</c:v>
                </c:pt>
                <c:pt idx="2">
                  <c:v>0.88</c:v>
                </c:pt>
                <c:pt idx="3">
                  <c:v>0.84699999999999998</c:v>
                </c:pt>
                <c:pt idx="4">
                  <c:v>0.81799999999999995</c:v>
                </c:pt>
                <c:pt idx="5">
                  <c:v>0.81399999999999995</c:v>
                </c:pt>
                <c:pt idx="6">
                  <c:v>0.79300000000000004</c:v>
                </c:pt>
                <c:pt idx="7">
                  <c:v>0.77700000000000002</c:v>
                </c:pt>
                <c:pt idx="8">
                  <c:v>0.752</c:v>
                </c:pt>
                <c:pt idx="9">
                  <c:v>0.74399999999999999</c:v>
                </c:pt>
                <c:pt idx="10">
                  <c:v>0.73599999999999999</c:v>
                </c:pt>
                <c:pt idx="11">
                  <c:v>0.72699999999999998</c:v>
                </c:pt>
                <c:pt idx="12">
                  <c:v>0.71499999999999997</c:v>
                </c:pt>
              </c:numCache>
            </c:numRef>
          </c:val>
          <c:smooth val="0"/>
          <c:extLst>
            <c:ext xmlns:c16="http://schemas.microsoft.com/office/drawing/2014/chart" uri="{C3380CC4-5D6E-409C-BE32-E72D297353CC}">
              <c16:uniqueId val="{0000000E-5518-4BD3-978C-112A1BBCE697}"/>
            </c:ext>
          </c:extLst>
        </c:ser>
        <c:dLbls>
          <c:showLegendKey val="0"/>
          <c:showVal val="0"/>
          <c:showCatName val="0"/>
          <c:showSerName val="0"/>
          <c:showPercent val="0"/>
          <c:showBubbleSize val="0"/>
        </c:dLbls>
        <c:marker val="1"/>
        <c:smooth val="0"/>
        <c:axId val="233243776"/>
        <c:axId val="233245312"/>
      </c:lineChart>
      <c:catAx>
        <c:axId val="233243776"/>
        <c:scaling>
          <c:orientation val="minMax"/>
        </c:scaling>
        <c:delete val="0"/>
        <c:axPos val="b"/>
        <c:numFmt formatCode="General" sourceLinked="0"/>
        <c:majorTickMark val="none"/>
        <c:minorTickMark val="out"/>
        <c:tickLblPos val="nextTo"/>
        <c:txPr>
          <a:bodyPr/>
          <a:lstStyle/>
          <a:p>
            <a:pPr>
              <a:defRPr sz="1000" baseline="0"/>
            </a:pPr>
            <a:endParaRPr lang="ja-JP"/>
          </a:p>
        </c:txPr>
        <c:crossAx val="233245312"/>
        <c:crosses val="autoZero"/>
        <c:auto val="1"/>
        <c:lblAlgn val="ctr"/>
        <c:lblOffset val="100"/>
        <c:noMultiLvlLbl val="0"/>
      </c:catAx>
      <c:valAx>
        <c:axId val="233245312"/>
        <c:scaling>
          <c:orientation val="minMax"/>
          <c:max val="1"/>
          <c:min val="0.4"/>
        </c:scaling>
        <c:delete val="0"/>
        <c:axPos val="l"/>
        <c:minorGridlines/>
        <c:numFmt formatCode="0%" sourceLinked="0"/>
        <c:majorTickMark val="out"/>
        <c:minorTickMark val="none"/>
        <c:tickLblPos val="nextTo"/>
        <c:txPr>
          <a:bodyPr/>
          <a:lstStyle/>
          <a:p>
            <a:pPr>
              <a:defRPr sz="1000" baseline="0"/>
            </a:pPr>
            <a:endParaRPr lang="ja-JP"/>
          </a:p>
        </c:txPr>
        <c:crossAx val="233243776"/>
        <c:crosses val="autoZero"/>
        <c:crossBetween val="between"/>
        <c:minorUnit val="0.2"/>
      </c:valAx>
    </c:plotArea>
    <c:legend>
      <c:legendPos val="b"/>
      <c:legendEntry>
        <c:idx val="1"/>
        <c:delete val="1"/>
      </c:legendEntry>
      <c:legendEntry>
        <c:idx val="4"/>
        <c:txPr>
          <a:bodyPr/>
          <a:lstStyle/>
          <a:p>
            <a:pPr>
              <a:defRPr sz="1000" b="0" baseline="0">
                <a:latin typeface="+mn-lt"/>
                <a:ea typeface="ＭＳ Ｐゴシック" panose="020B0600070205080204" pitchFamily="50" charset="-128"/>
              </a:defRPr>
            </a:pPr>
            <a:endParaRPr lang="ja-JP"/>
          </a:p>
        </c:txPr>
      </c:legendEntry>
      <c:layout>
        <c:manualLayout>
          <c:xMode val="edge"/>
          <c:yMode val="edge"/>
          <c:x val="0.10577196006352935"/>
          <c:y val="0.56847023544731368"/>
          <c:w val="0.40826789529241864"/>
          <c:h val="0.23412761993124331"/>
        </c:manualLayout>
      </c:layout>
      <c:overlay val="0"/>
      <c:txPr>
        <a:bodyPr/>
        <a:lstStyle/>
        <a:p>
          <a:pPr>
            <a:defRPr sz="1000" baseline="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15898333221451E-2"/>
          <c:y val="5.0648889529145487E-2"/>
          <c:w val="0.81410267626803201"/>
          <c:h val="0.85967958642171993"/>
        </c:manualLayout>
      </c:layout>
      <c:barChart>
        <c:barDir val="col"/>
        <c:grouping val="clustered"/>
        <c:varyColors val="0"/>
        <c:ser>
          <c:idx val="0"/>
          <c:order val="0"/>
          <c:tx>
            <c:strRef>
              <c:f>Sheet1!$B$1</c:f>
              <c:strCache>
                <c:ptCount val="1"/>
                <c:pt idx="0">
                  <c:v>列1</c:v>
                </c:pt>
              </c:strCache>
            </c:strRef>
          </c:tx>
          <c:spPr>
            <a:solidFill>
              <a:schemeClr val="accent1">
                <a:lumMod val="60000"/>
                <a:lumOff val="40000"/>
              </a:schemeClr>
            </a:solidFill>
            <a:ln>
              <a:solidFill>
                <a:srgbClr val="000000"/>
              </a:solidFill>
            </a:ln>
          </c:spPr>
          <c:invertIfNegative val="0"/>
          <c:dLbls>
            <c:dLbl>
              <c:idx val="6"/>
              <c:layout>
                <c:manualLayout>
                  <c:x val="1.4245014245014278E-3"/>
                  <c:y val="-1.3440860215053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9B-4F77-A0DB-12E824A38885}"/>
                </c:ext>
              </c:extLst>
            </c:dLbl>
            <c:dLbl>
              <c:idx val="8"/>
              <c:spPr/>
              <c:txPr>
                <a:bodyPr/>
                <a:lstStyle/>
                <a:p>
                  <a:pPr>
                    <a:defRPr sz="1500" b="0" baseline="0">
                      <a:solidFill>
                        <a:schemeClr val="tx1"/>
                      </a:solidFill>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1-EC9B-4F77-A0DB-12E824A38885}"/>
                </c:ext>
              </c:extLst>
            </c:dLbl>
            <c:dLbl>
              <c:idx val="9"/>
              <c:spPr/>
              <c:txPr>
                <a:bodyPr/>
                <a:lstStyle/>
                <a:p>
                  <a:pPr>
                    <a:defRPr sz="1500" b="0" baseline="0">
                      <a:solidFill>
                        <a:schemeClr val="tx1"/>
                      </a:solidFill>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2-EC9B-4F77-A0DB-12E824A38885}"/>
                </c:ext>
              </c:extLst>
            </c:dLbl>
            <c:dLbl>
              <c:idx val="10"/>
              <c:spPr/>
              <c:txPr>
                <a:bodyPr/>
                <a:lstStyle/>
                <a:p>
                  <a:pPr>
                    <a:defRPr sz="1500" b="0" baseline="0">
                      <a:solidFill>
                        <a:schemeClr val="tx1"/>
                      </a:solidFill>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3-EC9B-4F77-A0DB-12E824A38885}"/>
                </c:ext>
              </c:extLst>
            </c:dLbl>
            <c:dLbl>
              <c:idx val="11"/>
              <c:spPr/>
              <c:txPr>
                <a:bodyPr/>
                <a:lstStyle/>
                <a:p>
                  <a:pPr>
                    <a:defRPr sz="1500" b="1" baseline="0">
                      <a:solidFill>
                        <a:srgbClr val="FF0000"/>
                      </a:solidFill>
                      <a:latin typeface="+mj-lt"/>
                    </a:defRPr>
                  </a:pPr>
                  <a:endParaRPr lang="ja-JP"/>
                </a:p>
              </c:txPr>
              <c:showLegendKey val="0"/>
              <c:showVal val="1"/>
              <c:showCatName val="0"/>
              <c:showSerName val="0"/>
              <c:showPercent val="0"/>
              <c:showBubbleSize val="0"/>
              <c:extLst>
                <c:ext xmlns:c16="http://schemas.microsoft.com/office/drawing/2014/chart" uri="{C3380CC4-5D6E-409C-BE32-E72D297353CC}">
                  <c16:uniqueId val="{00000004-EC9B-4F77-A0DB-12E824A38885}"/>
                </c:ext>
              </c:extLst>
            </c:dLbl>
            <c:spPr>
              <a:noFill/>
              <a:ln>
                <a:noFill/>
              </a:ln>
              <a:effectLst/>
            </c:spPr>
            <c:txPr>
              <a:bodyPr/>
              <a:lstStyle/>
              <a:p>
                <a:pPr>
                  <a:defRPr sz="1500" baseline="0">
                    <a:latin typeface="+mj-lt"/>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Sheet1!$B$2:$B$12</c:f>
              <c:numCache>
                <c:formatCode>#,##0_ </c:formatCode>
                <c:ptCount val="11"/>
                <c:pt idx="0">
                  <c:v>45257</c:v>
                </c:pt>
                <c:pt idx="1">
                  <c:v>52931</c:v>
                </c:pt>
                <c:pt idx="2">
                  <c:v>59367</c:v>
                </c:pt>
                <c:pt idx="3">
                  <c:v>68321</c:v>
                </c:pt>
                <c:pt idx="4">
                  <c:v>77883</c:v>
                </c:pt>
                <c:pt idx="5">
                  <c:v>84602</c:v>
                </c:pt>
                <c:pt idx="6">
                  <c:v>90191</c:v>
                </c:pt>
                <c:pt idx="7">
                  <c:v>93229</c:v>
                </c:pt>
                <c:pt idx="8">
                  <c:v>97814</c:v>
                </c:pt>
                <c:pt idx="9">
                  <c:v>102318</c:v>
                </c:pt>
                <c:pt idx="10">
                  <c:v>103163</c:v>
                </c:pt>
              </c:numCache>
            </c:numRef>
          </c:val>
          <c:extLst>
            <c:ext xmlns:c16="http://schemas.microsoft.com/office/drawing/2014/chart" uri="{C3380CC4-5D6E-409C-BE32-E72D297353CC}">
              <c16:uniqueId val="{00000005-EC9B-4F77-A0DB-12E824A38885}"/>
            </c:ext>
          </c:extLst>
        </c:ser>
        <c:dLbls>
          <c:showLegendKey val="0"/>
          <c:showVal val="0"/>
          <c:showCatName val="0"/>
          <c:showSerName val="0"/>
          <c:showPercent val="0"/>
          <c:showBubbleSize val="0"/>
        </c:dLbls>
        <c:gapWidth val="65"/>
        <c:axId val="165248384"/>
        <c:axId val="165282944"/>
      </c:barChart>
      <c:lineChart>
        <c:grouping val="standard"/>
        <c:varyColors val="0"/>
        <c:ser>
          <c:idx val="1"/>
          <c:order val="1"/>
          <c:tx>
            <c:strRef>
              <c:f>Sheet1!$C$1</c:f>
              <c:strCache>
                <c:ptCount val="1"/>
                <c:pt idx="0">
                  <c:v>列2</c:v>
                </c:pt>
              </c:strCache>
            </c:strRef>
          </c:tx>
          <c:spPr>
            <a:ln w="44450">
              <a:solidFill>
                <a:schemeClr val="accent2"/>
              </a:solidFill>
            </a:ln>
          </c:spPr>
          <c:marker>
            <c:symbol val="triangle"/>
            <c:size val="10"/>
            <c:spPr>
              <a:solidFill>
                <a:schemeClr val="accent2"/>
              </a:solidFill>
              <a:ln w="38100">
                <a:solidFill>
                  <a:schemeClr val="accent2"/>
                </a:solidFill>
              </a:ln>
            </c:spPr>
          </c:marker>
          <c:dLbls>
            <c:dLbl>
              <c:idx val="7"/>
              <c:layout>
                <c:manualLayout>
                  <c:x val="-5.3861897818692064E-2"/>
                  <c:y val="-3.3736559139784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9B-4F77-A0DB-12E824A38885}"/>
                </c:ext>
              </c:extLst>
            </c:dLbl>
            <c:dLbl>
              <c:idx val="8"/>
              <c:spPr/>
              <c:txPr>
                <a:bodyPr/>
                <a:lstStyle/>
                <a:p>
                  <a:pPr>
                    <a:defRPr sz="1400" b="0">
                      <a:solidFill>
                        <a:schemeClr val="tx1">
                          <a:lumMod val="95000"/>
                          <a:lumOff val="5000"/>
                        </a:schemeClr>
                      </a:solidFill>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7-EC9B-4F77-A0DB-12E824A38885}"/>
                </c:ext>
              </c:extLst>
            </c:dLbl>
            <c:dLbl>
              <c:idx val="9"/>
              <c:layout>
                <c:manualLayout>
                  <c:x val="-5.928994082840227E-2"/>
                  <c:y val="-4.8507958682584035E-2"/>
                </c:manualLayout>
              </c:layout>
              <c:spPr/>
              <c:txPr>
                <a:bodyPr/>
                <a:lstStyle/>
                <a:p>
                  <a:pPr>
                    <a:defRPr sz="1400" b="0">
                      <a:solidFill>
                        <a:schemeClr val="tx1"/>
                      </a:solidFill>
                      <a:latin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9B-4F77-A0DB-12E824A38885}"/>
                </c:ext>
              </c:extLst>
            </c:dLbl>
            <c:dLbl>
              <c:idx val="10"/>
              <c:layout>
                <c:manualLayout>
                  <c:x val="-5.1885869381922224E-2"/>
                  <c:y val="-4.9865591397849462E-2"/>
                </c:manualLayout>
              </c:layout>
              <c:spPr/>
              <c:txPr>
                <a:bodyPr/>
                <a:lstStyle/>
                <a:p>
                  <a:pPr>
                    <a:defRPr sz="1400" b="0">
                      <a:solidFill>
                        <a:schemeClr val="tx1"/>
                      </a:solidFill>
                      <a:latin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9B-4F77-A0DB-12E824A38885}"/>
                </c:ext>
              </c:extLst>
            </c:dLbl>
            <c:dLbl>
              <c:idx val="11"/>
              <c:spPr/>
              <c:txPr>
                <a:bodyPr/>
                <a:lstStyle/>
                <a:p>
                  <a:pPr>
                    <a:defRPr sz="1400" b="1">
                      <a:solidFill>
                        <a:srgbClr val="FF0000"/>
                      </a:solidFill>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A-EC9B-4F77-A0DB-12E824A38885}"/>
                </c:ext>
              </c:extLst>
            </c:dLbl>
            <c:spPr>
              <a:noFill/>
              <a:ln>
                <a:noFill/>
              </a:ln>
              <a:effectLst/>
            </c:spPr>
            <c:txPr>
              <a:bodyPr/>
              <a:lstStyle/>
              <a:p>
                <a:pPr>
                  <a:defRPr sz="1400">
                    <a:solidFill>
                      <a:schemeClr val="tx1">
                        <a:lumMod val="95000"/>
                        <a:lumOff val="5000"/>
                      </a:schemeClr>
                    </a:solidFill>
                    <a:latin typeface="+mn-lt"/>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Sheet1!$C$2:$C$12</c:f>
              <c:numCache>
                <c:formatCode>#,##0_ </c:formatCode>
                <c:ptCount val="11"/>
                <c:pt idx="0">
                  <c:v>125888</c:v>
                </c:pt>
                <c:pt idx="1">
                  <c:v>132734</c:v>
                </c:pt>
                <c:pt idx="2">
                  <c:v>148358</c:v>
                </c:pt>
                <c:pt idx="3">
                  <c:v>161941</c:v>
                </c:pt>
                <c:pt idx="4">
                  <c:v>169522</c:v>
                </c:pt>
                <c:pt idx="5">
                  <c:v>179222</c:v>
                </c:pt>
                <c:pt idx="6">
                  <c:v>187198</c:v>
                </c:pt>
                <c:pt idx="7">
                  <c:v>191853</c:v>
                </c:pt>
                <c:pt idx="8">
                  <c:v>202143</c:v>
                </c:pt>
                <c:pt idx="9">
                  <c:v>211271</c:v>
                </c:pt>
                <c:pt idx="10">
                  <c:v>223229</c:v>
                </c:pt>
              </c:numCache>
            </c:numRef>
          </c:val>
          <c:smooth val="0"/>
          <c:extLst>
            <c:ext xmlns:c16="http://schemas.microsoft.com/office/drawing/2014/chart" uri="{C3380CC4-5D6E-409C-BE32-E72D297353CC}">
              <c16:uniqueId val="{0000000B-EC9B-4F77-A0DB-12E824A38885}"/>
            </c:ext>
          </c:extLst>
        </c:ser>
        <c:dLbls>
          <c:showLegendKey val="0"/>
          <c:showVal val="0"/>
          <c:showCatName val="0"/>
          <c:showSerName val="0"/>
          <c:showPercent val="0"/>
          <c:showBubbleSize val="0"/>
        </c:dLbls>
        <c:marker val="1"/>
        <c:smooth val="0"/>
        <c:axId val="165248384"/>
        <c:axId val="165282944"/>
      </c:lineChart>
      <c:lineChart>
        <c:grouping val="standard"/>
        <c:varyColors val="0"/>
        <c:ser>
          <c:idx val="2"/>
          <c:order val="2"/>
          <c:tx>
            <c:strRef>
              <c:f>Sheet1!$D$1</c:f>
              <c:strCache>
                <c:ptCount val="1"/>
                <c:pt idx="0">
                  <c:v>列3</c:v>
                </c:pt>
              </c:strCache>
            </c:strRef>
          </c:tx>
          <c:spPr>
            <a:ln w="38100">
              <a:solidFill>
                <a:schemeClr val="accent6"/>
              </a:solidFill>
              <a:prstDash val="sysDash"/>
            </a:ln>
          </c:spPr>
          <c:marker>
            <c:symbol val="diamond"/>
            <c:size val="10"/>
            <c:spPr>
              <a:solidFill>
                <a:schemeClr val="accent6"/>
              </a:solidFill>
              <a:ln w="38100">
                <a:solidFill>
                  <a:schemeClr val="accent6"/>
                </a:solidFill>
              </a:ln>
            </c:spPr>
          </c:marker>
          <c:dLbls>
            <c:dLbl>
              <c:idx val="0"/>
              <c:layout>
                <c:manualLayout>
                  <c:x val="-2.7783028450103494E-2"/>
                  <c:y val="-4.3010752688172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9B-4F77-A0DB-12E824A38885}"/>
                </c:ext>
              </c:extLst>
            </c:dLbl>
            <c:dLbl>
              <c:idx val="1"/>
              <c:layout>
                <c:manualLayout>
                  <c:x val="-2.8848740636046838E-2"/>
                  <c:y val="-3.494623655913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9B-4F77-A0DB-12E824A38885}"/>
                </c:ext>
              </c:extLst>
            </c:dLbl>
            <c:dLbl>
              <c:idx val="2"/>
              <c:layout>
                <c:manualLayout>
                  <c:x val="-3.1877147601235792E-2"/>
                  <c:y val="-5.3763440860215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C9B-4F77-A0DB-12E824A38885}"/>
                </c:ext>
              </c:extLst>
            </c:dLbl>
            <c:dLbl>
              <c:idx val="3"/>
              <c:layout>
                <c:manualLayout>
                  <c:x val="-2.7983425479364596E-2"/>
                  <c:y val="-5.10752688172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9B-4F77-A0DB-12E824A38885}"/>
                </c:ext>
              </c:extLst>
            </c:dLbl>
            <c:dLbl>
              <c:idx val="4"/>
              <c:layout>
                <c:manualLayout>
                  <c:x val="-2.724487811076191E-2"/>
                  <c:y val="-4.8387096774193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C9B-4F77-A0DB-12E824A38885}"/>
                </c:ext>
              </c:extLst>
            </c:dLbl>
            <c:dLbl>
              <c:idx val="5"/>
              <c:layout>
                <c:manualLayout>
                  <c:x val="-2.7962346535484392E-2"/>
                  <c:y val="-4.8387308441283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C9B-4F77-A0DB-12E824A38885}"/>
                </c:ext>
              </c:extLst>
            </c:dLbl>
            <c:dLbl>
              <c:idx val="6"/>
              <c:layout>
                <c:manualLayout>
                  <c:x val="-3.0811435415292451E-2"/>
                  <c:y val="-5.1075480484294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C9B-4F77-A0DB-12E824A38885}"/>
                </c:ext>
              </c:extLst>
            </c:dLbl>
            <c:dLbl>
              <c:idx val="7"/>
              <c:layout>
                <c:manualLayout>
                  <c:x val="-2.7962346535484392E-2"/>
                  <c:y val="-5.1075268817204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C9B-4F77-A0DB-12E824A38885}"/>
                </c:ext>
              </c:extLst>
            </c:dLbl>
            <c:dLbl>
              <c:idx val="8"/>
              <c:layout>
                <c:manualLayout>
                  <c:x val="-3.0990753500673349E-2"/>
                  <c:y val="-4.8387096774193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C9B-4F77-A0DB-12E824A38885}"/>
                </c:ext>
              </c:extLst>
            </c:dLbl>
            <c:dLbl>
              <c:idx val="9"/>
              <c:layout>
                <c:manualLayout>
                  <c:x val="-2.0561382276745553E-2"/>
                  <c:y val="-4.5699136398272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C9B-4F77-A0DB-12E824A38885}"/>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C9B-4F77-A0DB-12E824A38885}"/>
                </c:ext>
              </c:extLst>
            </c:dLbl>
            <c:spPr>
              <a:noFill/>
              <a:ln>
                <a:noFill/>
              </a:ln>
              <a:effectLst/>
            </c:spPr>
            <c:txPr>
              <a:bodyPr/>
              <a:lstStyle/>
              <a:p>
                <a:pPr>
                  <a:defRPr sz="15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Sheet1!$D$2:$D$12</c:f>
              <c:numCache>
                <c:formatCode>#,##0.0;"▲ "#,##0.0</c:formatCode>
                <c:ptCount val="11"/>
                <c:pt idx="0">
                  <c:v>1.8</c:v>
                </c:pt>
                <c:pt idx="1">
                  <c:v>17</c:v>
                </c:pt>
                <c:pt idx="2">
                  <c:v>12.2</c:v>
                </c:pt>
                <c:pt idx="3">
                  <c:v>15.1</c:v>
                </c:pt>
                <c:pt idx="4">
                  <c:v>14</c:v>
                </c:pt>
                <c:pt idx="5">
                  <c:v>8.6</c:v>
                </c:pt>
                <c:pt idx="6">
                  <c:v>6.6</c:v>
                </c:pt>
                <c:pt idx="7">
                  <c:v>3.4</c:v>
                </c:pt>
                <c:pt idx="8">
                  <c:v>4.9000000000000004</c:v>
                </c:pt>
                <c:pt idx="9">
                  <c:v>4.5999999999999996</c:v>
                </c:pt>
                <c:pt idx="10">
                  <c:v>0.8</c:v>
                </c:pt>
              </c:numCache>
            </c:numRef>
          </c:val>
          <c:smooth val="0"/>
          <c:extLst>
            <c:ext xmlns:c16="http://schemas.microsoft.com/office/drawing/2014/chart" uri="{C3380CC4-5D6E-409C-BE32-E72D297353CC}">
              <c16:uniqueId val="{00000017-EC9B-4F77-A0DB-12E824A38885}"/>
            </c:ext>
          </c:extLst>
        </c:ser>
        <c:dLbls>
          <c:showLegendKey val="0"/>
          <c:showVal val="0"/>
          <c:showCatName val="0"/>
          <c:showSerName val="0"/>
          <c:showPercent val="0"/>
          <c:showBubbleSize val="0"/>
        </c:dLbls>
        <c:marker val="1"/>
        <c:smooth val="0"/>
        <c:axId val="165290368"/>
        <c:axId val="165284480"/>
      </c:lineChart>
      <c:catAx>
        <c:axId val="165248384"/>
        <c:scaling>
          <c:orientation val="minMax"/>
        </c:scaling>
        <c:delete val="0"/>
        <c:axPos val="b"/>
        <c:numFmt formatCode="General" sourceLinked="0"/>
        <c:majorTickMark val="out"/>
        <c:minorTickMark val="none"/>
        <c:tickLblPos val="nextTo"/>
        <c:txPr>
          <a:bodyPr/>
          <a:lstStyle/>
          <a:p>
            <a:pPr>
              <a:defRPr sz="1100">
                <a:latin typeface="+mn-ea"/>
                <a:ea typeface="+mn-ea"/>
              </a:defRPr>
            </a:pPr>
            <a:endParaRPr lang="ja-JP"/>
          </a:p>
        </c:txPr>
        <c:crossAx val="165282944"/>
        <c:crosses val="autoZero"/>
        <c:auto val="1"/>
        <c:lblAlgn val="ctr"/>
        <c:lblOffset val="100"/>
        <c:noMultiLvlLbl val="0"/>
      </c:catAx>
      <c:valAx>
        <c:axId val="165282944"/>
        <c:scaling>
          <c:orientation val="minMax"/>
          <c:max val="250000"/>
          <c:min val="0"/>
        </c:scaling>
        <c:delete val="0"/>
        <c:axPos val="l"/>
        <c:majorGridlines/>
        <c:numFmt formatCode="#,##0_ " sourceLinked="1"/>
        <c:majorTickMark val="none"/>
        <c:minorTickMark val="none"/>
        <c:tickLblPos val="nextTo"/>
        <c:txPr>
          <a:bodyPr/>
          <a:lstStyle/>
          <a:p>
            <a:pPr>
              <a:defRPr sz="1400"/>
            </a:pPr>
            <a:endParaRPr lang="ja-JP"/>
          </a:p>
        </c:txPr>
        <c:crossAx val="165248384"/>
        <c:crosses val="autoZero"/>
        <c:crossBetween val="between"/>
      </c:valAx>
      <c:valAx>
        <c:axId val="165284480"/>
        <c:scaling>
          <c:orientation val="minMax"/>
          <c:max val="150"/>
          <c:min val="-5"/>
        </c:scaling>
        <c:delete val="0"/>
        <c:axPos val="r"/>
        <c:numFmt formatCode="#,##0.0_ " sourceLinked="0"/>
        <c:majorTickMark val="none"/>
        <c:minorTickMark val="none"/>
        <c:tickLblPos val="nextTo"/>
        <c:spPr>
          <a:noFill/>
        </c:spPr>
        <c:txPr>
          <a:bodyPr/>
          <a:lstStyle/>
          <a:p>
            <a:pPr>
              <a:defRPr sz="100">
                <a:solidFill>
                  <a:schemeClr val="tx1"/>
                </a:solidFill>
              </a:defRPr>
            </a:pPr>
            <a:endParaRPr lang="ja-JP"/>
          </a:p>
        </c:txPr>
        <c:crossAx val="165290368"/>
        <c:crosses val="max"/>
        <c:crossBetween val="between"/>
        <c:majorUnit val="520"/>
      </c:valAx>
      <c:catAx>
        <c:axId val="165290368"/>
        <c:scaling>
          <c:orientation val="minMax"/>
        </c:scaling>
        <c:delete val="1"/>
        <c:axPos val="b"/>
        <c:numFmt formatCode="General" sourceLinked="1"/>
        <c:majorTickMark val="out"/>
        <c:minorTickMark val="none"/>
        <c:tickLblPos val="none"/>
        <c:crossAx val="165284480"/>
        <c:crossesAt val="-5"/>
        <c:auto val="1"/>
        <c:lblAlgn val="ctr"/>
        <c:lblOffset val="100"/>
        <c:noMultiLvlLbl val="0"/>
      </c:catAx>
      <c:spPr>
        <a:ln>
          <a:solidFill>
            <a:srgbClr val="000000"/>
          </a:solidFill>
        </a:ln>
      </c:spPr>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solidFill>
                <a:schemeClr val="tx1"/>
              </a:solidFill>
            </a:ln>
          </c:spPr>
          <c:invertIfNegative val="0"/>
          <c:dLbls>
            <c:dLbl>
              <c:idx val="0"/>
              <c:layout>
                <c:manualLayout>
                  <c:x val="0"/>
                  <c:y val="6.72381734935472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0E-4258-90D2-D97EF1F2E413}"/>
                </c:ext>
              </c:extLst>
            </c:dLbl>
            <c:dLbl>
              <c:idx val="1"/>
              <c:layout>
                <c:manualLayout>
                  <c:x val="-7.186957399555825E-3"/>
                  <c:y val="-1.56889071484943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0E-4258-90D2-D97EF1F2E413}"/>
                </c:ext>
              </c:extLst>
            </c:dLbl>
            <c:dLbl>
              <c:idx val="2"/>
              <c:layout>
                <c:manualLayout>
                  <c:x val="9.7314758732081562E-4"/>
                  <c:y val="-1.34476346987094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0E-4258-90D2-D97EF1F2E413}"/>
                </c:ext>
              </c:extLst>
            </c:dLbl>
            <c:dLbl>
              <c:idx val="3"/>
              <c:layout>
                <c:manualLayout>
                  <c:x val="-1.4729658792650919E-2"/>
                  <c:y val="-1.34476346987094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0E-4258-90D2-D97EF1F2E413}"/>
                </c:ext>
              </c:extLst>
            </c:dLbl>
            <c:dLbl>
              <c:idx val="4"/>
              <c:layout>
                <c:manualLayout>
                  <c:x val="-2.9196811800109891E-3"/>
                  <c:y val="4.48254489956989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0E-4258-90D2-D97EF1F2E413}"/>
                </c:ext>
              </c:extLst>
            </c:dLbl>
            <c:dLbl>
              <c:idx val="5"/>
              <c:layout>
                <c:manualLayout>
                  <c:x val="2.9196811800109891E-3"/>
                  <c:y val="-1.764781456523549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0E-4258-90D2-D97EF1F2E413}"/>
                </c:ext>
              </c:extLst>
            </c:dLbl>
            <c:dLbl>
              <c:idx val="6"/>
              <c:layout>
                <c:manualLayout>
                  <c:x val="-2.9196811800109891E-3"/>
                  <c:y val="-1.7930356076424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0E-4258-90D2-D97EF1F2E413}"/>
                </c:ext>
              </c:extLst>
            </c:dLbl>
            <c:dLbl>
              <c:idx val="7"/>
              <c:layout>
                <c:manualLayout>
                  <c:x val="-3.2751867555017161E-3"/>
                  <c:y val="-4.4825448995698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0E-4258-90D2-D97EF1F2E413}"/>
                </c:ext>
              </c:extLst>
            </c:dLbl>
            <c:dLbl>
              <c:idx val="8"/>
              <c:layout>
                <c:manualLayout>
                  <c:x val="6.2319806178074838E-3"/>
                  <c:y val="-2.01714520480641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0E-4258-90D2-D97EF1F2E413}"/>
                </c:ext>
              </c:extLst>
            </c:dLbl>
            <c:dLbl>
              <c:idx val="9"/>
              <c:layout>
                <c:manualLayout>
                  <c:x val="3.2751867555017161E-3"/>
                  <c:y val="6.72381734935472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0E-4258-90D2-D97EF1F2E413}"/>
                </c:ext>
              </c:extLst>
            </c:dLbl>
            <c:dLbl>
              <c:idx val="10"/>
              <c:layout>
                <c:manualLayout>
                  <c:x val="1.282051282051282E-2"/>
                  <c:y val="4.4825448995698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0E-4258-90D2-D97EF1F2E413}"/>
                </c:ext>
              </c:extLst>
            </c:dLbl>
            <c:spPr>
              <a:noFill/>
              <a:ln>
                <a:noFill/>
              </a:ln>
              <a:effectLst/>
            </c:spPr>
            <c:txPr>
              <a:bodyPr/>
              <a:lstStyle/>
              <a:p>
                <a:pPr>
                  <a:defRPr sz="10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Sheet1!$B$2:$B$12</c:f>
              <c:numCache>
                <c:formatCode>#,##0_);[Red]\(#,##0\)</c:formatCode>
                <c:ptCount val="11"/>
                <c:pt idx="0">
                  <c:v>22172</c:v>
                </c:pt>
                <c:pt idx="1">
                  <c:v>24241</c:v>
                </c:pt>
                <c:pt idx="2">
                  <c:v>24864</c:v>
                </c:pt>
                <c:pt idx="3">
                  <c:v>26573</c:v>
                </c:pt>
                <c:pt idx="4">
                  <c:v>28307</c:v>
                </c:pt>
                <c:pt idx="5">
                  <c:v>28175</c:v>
                </c:pt>
                <c:pt idx="6">
                  <c:v>28003</c:v>
                </c:pt>
                <c:pt idx="7">
                  <c:v>26940</c:v>
                </c:pt>
                <c:pt idx="8">
                  <c:v>26756</c:v>
                </c:pt>
                <c:pt idx="9">
                  <c:v>26841</c:v>
                </c:pt>
                <c:pt idx="10">
                  <c:v>25484</c:v>
                </c:pt>
              </c:numCache>
            </c:numRef>
          </c:val>
          <c:extLst>
            <c:ext xmlns:c16="http://schemas.microsoft.com/office/drawing/2014/chart" uri="{C3380CC4-5D6E-409C-BE32-E72D297353CC}">
              <c16:uniqueId val="{0000000B-A60E-4258-90D2-D97EF1F2E413}"/>
            </c:ext>
          </c:extLst>
        </c:ser>
        <c:dLbls>
          <c:showLegendKey val="0"/>
          <c:showVal val="0"/>
          <c:showCatName val="0"/>
          <c:showSerName val="0"/>
          <c:showPercent val="0"/>
          <c:showBubbleSize val="0"/>
        </c:dLbls>
        <c:gapWidth val="150"/>
        <c:axId val="166623488"/>
        <c:axId val="172429312"/>
      </c:barChart>
      <c:lineChart>
        <c:grouping val="standard"/>
        <c:varyColors val="0"/>
        <c:ser>
          <c:idx val="1"/>
          <c:order val="1"/>
          <c:tx>
            <c:strRef>
              <c:f>Sheet1!$C$1</c:f>
              <c:strCache>
                <c:ptCount val="1"/>
                <c:pt idx="0">
                  <c:v>系列 2</c:v>
                </c:pt>
              </c:strCache>
            </c:strRef>
          </c:tx>
          <c:spPr>
            <a:ln w="38100">
              <a:solidFill>
                <a:schemeClr val="accent2"/>
              </a:solidFill>
            </a:ln>
          </c:spPr>
          <c:marker>
            <c:symbol val="diamond"/>
            <c:size val="7"/>
            <c:spPr>
              <a:solidFill>
                <a:schemeClr val="accent2"/>
              </a:solidFill>
              <a:ln w="38100">
                <a:solidFill>
                  <a:schemeClr val="accent2"/>
                </a:solidFill>
              </a:ln>
            </c:spPr>
          </c:marker>
          <c:dLbls>
            <c:dLbl>
              <c:idx val="0"/>
              <c:layout>
                <c:manualLayout>
                  <c:x val="-6.2079749646678804E-2"/>
                  <c:y val="-3.1764477914113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0E-4258-90D2-D97EF1F2E413}"/>
                </c:ext>
              </c:extLst>
            </c:dLbl>
            <c:dLbl>
              <c:idx val="1"/>
              <c:layout>
                <c:manualLayout>
                  <c:x val="-4.882879063194024E-2"/>
                  <c:y val="-3.1764477914113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0E-4258-90D2-D97EF1F2E413}"/>
                </c:ext>
              </c:extLst>
            </c:dLbl>
            <c:dLbl>
              <c:idx val="2"/>
              <c:layout>
                <c:manualLayout>
                  <c:x val="-5.2178881485968144E-2"/>
                  <c:y val="3.3232423129649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0E-4258-90D2-D97EF1F2E413}"/>
                </c:ext>
              </c:extLst>
            </c:dLbl>
            <c:dLbl>
              <c:idx val="3"/>
              <c:layout>
                <c:manualLayout>
                  <c:x val="-8.3940036341611152E-2"/>
                  <c:y val="-1.8316843215403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0E-4258-90D2-D97EF1F2E413}"/>
                </c:ext>
              </c:extLst>
            </c:dLbl>
            <c:dLbl>
              <c:idx val="4"/>
              <c:layout>
                <c:manualLayout>
                  <c:x val="-7.9597819503331321E-2"/>
                  <c:y val="-2.7281933014543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0E-4258-90D2-D97EF1F2E413}"/>
                </c:ext>
              </c:extLst>
            </c:dLbl>
            <c:dLbl>
              <c:idx val="5"/>
              <c:layout>
                <c:manualLayout>
                  <c:x val="-1.8845548152634766E-2"/>
                  <c:y val="-2.50408370429039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0E-4258-90D2-D97EF1F2E413}"/>
                </c:ext>
              </c:extLst>
            </c:dLbl>
            <c:dLbl>
              <c:idx val="6"/>
              <c:layout>
                <c:manualLayout>
                  <c:x val="-4.7481372663967687E-2"/>
                  <c:y val="3.099115067986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0E-4258-90D2-D97EF1F2E413}"/>
                </c:ext>
              </c:extLst>
            </c:dLbl>
            <c:dLbl>
              <c:idx val="7"/>
              <c:layout>
                <c:manualLayout>
                  <c:x val="-6.7919140924044608E-2"/>
                  <c:y val="-3.4005926842043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60E-4258-90D2-D97EF1F2E413}"/>
                </c:ext>
              </c:extLst>
            </c:dLbl>
            <c:dLbl>
              <c:idx val="8"/>
              <c:layout>
                <c:manualLayout>
                  <c:x val="-4.7481602560123591E-2"/>
                  <c:y val="-2.5040660564758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60E-4258-90D2-D97EF1F2E413}"/>
                </c:ext>
              </c:extLst>
            </c:dLbl>
            <c:dLbl>
              <c:idx val="9"/>
              <c:layout>
                <c:manualLayout>
                  <c:x val="-6.1290329093478702E-2"/>
                  <c:y val="3.547369557943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60E-4258-90D2-D97EF1F2E413}"/>
                </c:ext>
              </c:extLst>
            </c:dLbl>
            <c:spPr>
              <a:noFill/>
              <a:ln>
                <a:noFill/>
              </a:ln>
              <a:effectLst/>
            </c:spPr>
            <c:txPr>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Sheet1!$C$2:$C$12</c:f>
              <c:numCache>
                <c:formatCode>#,##0_);[Red]\(#,##0\)</c:formatCode>
                <c:ptCount val="11"/>
                <c:pt idx="0">
                  <c:v>65142</c:v>
                </c:pt>
                <c:pt idx="1">
                  <c:v>64098</c:v>
                </c:pt>
                <c:pt idx="2">
                  <c:v>67379</c:v>
                </c:pt>
                <c:pt idx="3">
                  <c:v>68798</c:v>
                </c:pt>
                <c:pt idx="4">
                  <c:v>66684</c:v>
                </c:pt>
                <c:pt idx="5">
                  <c:v>65265</c:v>
                </c:pt>
                <c:pt idx="6">
                  <c:v>63403</c:v>
                </c:pt>
                <c:pt idx="7">
                  <c:v>60663</c:v>
                </c:pt>
                <c:pt idx="8">
                  <c:v>60533</c:v>
                </c:pt>
                <c:pt idx="9">
                  <c:v>61218</c:v>
                </c:pt>
                <c:pt idx="10">
                  <c:v>62024</c:v>
                </c:pt>
              </c:numCache>
            </c:numRef>
          </c:val>
          <c:smooth val="0"/>
          <c:extLst>
            <c:ext xmlns:c16="http://schemas.microsoft.com/office/drawing/2014/chart" uri="{C3380CC4-5D6E-409C-BE32-E72D297353CC}">
              <c16:uniqueId val="{00000016-A60E-4258-90D2-D97EF1F2E413}"/>
            </c:ext>
          </c:extLst>
        </c:ser>
        <c:dLbls>
          <c:showLegendKey val="0"/>
          <c:showVal val="0"/>
          <c:showCatName val="0"/>
          <c:showSerName val="0"/>
          <c:showPercent val="0"/>
          <c:showBubbleSize val="0"/>
        </c:dLbls>
        <c:marker val="1"/>
        <c:smooth val="0"/>
        <c:axId val="166623488"/>
        <c:axId val="172429312"/>
      </c:lineChart>
      <c:catAx>
        <c:axId val="166623488"/>
        <c:scaling>
          <c:orientation val="minMax"/>
        </c:scaling>
        <c:delete val="0"/>
        <c:axPos val="b"/>
        <c:numFmt formatCode="General" sourceLinked="0"/>
        <c:majorTickMark val="out"/>
        <c:minorTickMark val="none"/>
        <c:tickLblPos val="nextTo"/>
        <c:txPr>
          <a:bodyPr/>
          <a:lstStyle/>
          <a:p>
            <a:pPr>
              <a:defRPr sz="1100">
                <a:latin typeface="+mn-ea"/>
                <a:ea typeface="+mn-ea"/>
              </a:defRPr>
            </a:pPr>
            <a:endParaRPr lang="ja-JP"/>
          </a:p>
        </c:txPr>
        <c:crossAx val="172429312"/>
        <c:crosses val="autoZero"/>
        <c:auto val="1"/>
        <c:lblAlgn val="ctr"/>
        <c:lblOffset val="100"/>
        <c:noMultiLvlLbl val="0"/>
      </c:catAx>
      <c:valAx>
        <c:axId val="172429312"/>
        <c:scaling>
          <c:orientation val="minMax"/>
        </c:scaling>
        <c:delete val="0"/>
        <c:axPos val="l"/>
        <c:majorGridlines/>
        <c:numFmt formatCode="#,##0_);[Red]\(#,##0\)" sourceLinked="1"/>
        <c:majorTickMark val="out"/>
        <c:minorTickMark val="none"/>
        <c:tickLblPos val="nextTo"/>
        <c:txPr>
          <a:bodyPr/>
          <a:lstStyle/>
          <a:p>
            <a:pPr>
              <a:defRPr sz="1050"/>
            </a:pPr>
            <a:endParaRPr lang="ja-JP"/>
          </a:p>
        </c:txPr>
        <c:crossAx val="16662348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solidFill>
                <a:schemeClr val="tx1"/>
              </a:solidFill>
            </a:ln>
          </c:spPr>
          <c:invertIfNegative val="0"/>
          <c:dLbls>
            <c:dLbl>
              <c:idx val="2"/>
              <c:layout>
                <c:manualLayout>
                  <c:x val="-4.3657964318629091E-3"/>
                  <c:y val="-6.7085193663168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40-4A0D-8FEC-8F928E3DDE66}"/>
                </c:ext>
              </c:extLst>
            </c:dLbl>
            <c:dLbl>
              <c:idx val="3"/>
              <c:layout>
                <c:manualLayout>
                  <c:x val="-1.16467868853511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40-4A0D-8FEC-8F928E3DDE66}"/>
                </c:ext>
              </c:extLst>
            </c:dLbl>
            <c:dLbl>
              <c:idx val="6"/>
              <c:layout>
                <c:manualLayout>
                  <c:x val="-8.7350901640133542E-3"/>
                  <c:y val="-2.24332161389149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40-4A0D-8FEC-8F928E3DDE66}"/>
                </c:ext>
              </c:extLst>
            </c:dLbl>
            <c:dLbl>
              <c:idx val="8"/>
              <c:layout>
                <c:manualLayout>
                  <c:x val="-1.0222274093779304E-2"/>
                  <c:y val="-1.12434274641343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40-4A0D-8FEC-8F928E3DDE66}"/>
                </c:ext>
              </c:extLst>
            </c:dLbl>
            <c:dLbl>
              <c:idx val="9"/>
              <c:layout>
                <c:manualLayout>
                  <c:x val="-8.0228753566728515E-3"/>
                  <c:y val="-8.9733174874781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40-4A0D-8FEC-8F928E3DDE66}"/>
                </c:ext>
              </c:extLst>
            </c:dLbl>
            <c:dLbl>
              <c:idx val="10"/>
              <c:layout>
                <c:manualLayout>
                  <c:x val="0"/>
                  <c:y val="-8.99474197130748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40-4A0D-8FEC-8F928E3DDE66}"/>
                </c:ext>
              </c:extLst>
            </c:dLbl>
            <c:spPr>
              <a:noFill/>
              <a:ln>
                <a:noFill/>
              </a:ln>
              <a:effectLst/>
            </c:spPr>
            <c:txPr>
              <a:bodyPr/>
              <a:lstStyle/>
              <a:p>
                <a:pPr>
                  <a:defRPr sz="10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Sheet1!$B$2:$B$12</c:f>
              <c:numCache>
                <c:formatCode>#,##0_);[Red]\(#,##0\)</c:formatCode>
                <c:ptCount val="11"/>
                <c:pt idx="0">
                  <c:v>11440</c:v>
                </c:pt>
                <c:pt idx="1">
                  <c:v>13164</c:v>
                </c:pt>
                <c:pt idx="2">
                  <c:v>14327</c:v>
                </c:pt>
                <c:pt idx="3">
                  <c:v>16030</c:v>
                </c:pt>
                <c:pt idx="4">
                  <c:v>17649</c:v>
                </c:pt>
                <c:pt idx="5">
                  <c:v>18723</c:v>
                </c:pt>
                <c:pt idx="6">
                  <c:v>19958</c:v>
                </c:pt>
                <c:pt idx="7">
                  <c:v>20342</c:v>
                </c:pt>
                <c:pt idx="8">
                  <c:v>20987</c:v>
                </c:pt>
                <c:pt idx="9">
                  <c:v>22234</c:v>
                </c:pt>
                <c:pt idx="10">
                  <c:v>21899</c:v>
                </c:pt>
              </c:numCache>
            </c:numRef>
          </c:val>
          <c:extLst>
            <c:ext xmlns:c16="http://schemas.microsoft.com/office/drawing/2014/chart" uri="{C3380CC4-5D6E-409C-BE32-E72D297353CC}">
              <c16:uniqueId val="{00000006-5F40-4A0D-8FEC-8F928E3DDE66}"/>
            </c:ext>
          </c:extLst>
        </c:ser>
        <c:dLbls>
          <c:showLegendKey val="0"/>
          <c:showVal val="0"/>
          <c:showCatName val="0"/>
          <c:showSerName val="0"/>
          <c:showPercent val="0"/>
          <c:showBubbleSize val="0"/>
        </c:dLbls>
        <c:gapWidth val="150"/>
        <c:axId val="172471424"/>
        <c:axId val="172472960"/>
      </c:barChart>
      <c:lineChart>
        <c:grouping val="standard"/>
        <c:varyColors val="0"/>
        <c:ser>
          <c:idx val="1"/>
          <c:order val="1"/>
          <c:tx>
            <c:strRef>
              <c:f>Sheet1!$C$1</c:f>
              <c:strCache>
                <c:ptCount val="1"/>
                <c:pt idx="0">
                  <c:v>系列 2</c:v>
                </c:pt>
              </c:strCache>
            </c:strRef>
          </c:tx>
          <c:spPr>
            <a:ln w="38100">
              <a:solidFill>
                <a:schemeClr val="accent2"/>
              </a:solidFill>
            </a:ln>
          </c:spPr>
          <c:marker>
            <c:symbol val="diamond"/>
            <c:size val="7"/>
            <c:spPr>
              <a:solidFill>
                <a:schemeClr val="accent2"/>
              </a:solidFill>
              <a:ln w="38100">
                <a:solidFill>
                  <a:schemeClr val="accent2"/>
                </a:solidFill>
              </a:ln>
            </c:spPr>
          </c:marker>
          <c:dLbls>
            <c:dLbl>
              <c:idx val="2"/>
              <c:layout>
                <c:manualLayout>
                  <c:x val="-6.773340229698481E-2"/>
                  <c:y val="-3.852348457442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40-4A0D-8FEC-8F928E3DDE66}"/>
                </c:ext>
              </c:extLst>
            </c:dLbl>
            <c:dLbl>
              <c:idx val="4"/>
              <c:layout>
                <c:manualLayout>
                  <c:x val="-6.9576862244795298E-2"/>
                  <c:y val="-2.7269295492146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40-4A0D-8FEC-8F928E3DDE66}"/>
                </c:ext>
              </c:extLst>
            </c:dLbl>
            <c:dLbl>
              <c:idx val="5"/>
              <c:layout>
                <c:manualLayout>
                  <c:x val="-7.1001138938412811E-2"/>
                  <c:y val="-2.4977761031661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40-4A0D-8FEC-8F928E3DDE66}"/>
                </c:ext>
              </c:extLst>
            </c:dLbl>
            <c:dLbl>
              <c:idx val="6"/>
              <c:layout>
                <c:manualLayout>
                  <c:x val="-8.2291885903673742E-2"/>
                  <c:y val="-3.852348457442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40-4A0D-8FEC-8F928E3DDE66}"/>
                </c:ext>
              </c:extLst>
            </c:dLbl>
            <c:dLbl>
              <c:idx val="7"/>
              <c:layout>
                <c:manualLayout>
                  <c:x val="-7.6468492460998169E-2"/>
                  <c:y val="-2.95501981188600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40-4A0D-8FEC-8F928E3DDE66}"/>
                </c:ext>
              </c:extLst>
            </c:dLbl>
            <c:dLbl>
              <c:idx val="10"/>
              <c:layout>
                <c:manualLayout>
                  <c:x val="0"/>
                  <c:y val="-2.7214760442399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5-4E1A-97AE-303F57307F20}"/>
                </c:ext>
              </c:extLst>
            </c:dLbl>
            <c:spPr>
              <a:noFill/>
              <a:ln>
                <a:noFill/>
              </a:ln>
              <a:effectLst/>
            </c:spPr>
            <c:txPr>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Sheet1!$C$2:$C$12</c:f>
              <c:numCache>
                <c:formatCode>#,##0_);[Red]\(#,##0\)</c:formatCode>
                <c:ptCount val="11"/>
                <c:pt idx="0">
                  <c:v>25034</c:v>
                </c:pt>
                <c:pt idx="1">
                  <c:v>25815</c:v>
                </c:pt>
                <c:pt idx="2">
                  <c:v>27748</c:v>
                </c:pt>
                <c:pt idx="3">
                  <c:v>30224</c:v>
                </c:pt>
                <c:pt idx="4">
                  <c:v>30998</c:v>
                </c:pt>
                <c:pt idx="5">
                  <c:v>32313</c:v>
                </c:pt>
                <c:pt idx="6">
                  <c:v>33410</c:v>
                </c:pt>
                <c:pt idx="7">
                  <c:v>34225</c:v>
                </c:pt>
                <c:pt idx="8">
                  <c:v>35742</c:v>
                </c:pt>
                <c:pt idx="9">
                  <c:v>35830</c:v>
                </c:pt>
                <c:pt idx="10">
                  <c:v>36853</c:v>
                </c:pt>
              </c:numCache>
            </c:numRef>
          </c:val>
          <c:smooth val="0"/>
          <c:extLst>
            <c:ext xmlns:c16="http://schemas.microsoft.com/office/drawing/2014/chart" uri="{C3380CC4-5D6E-409C-BE32-E72D297353CC}">
              <c16:uniqueId val="{0000000C-5F40-4A0D-8FEC-8F928E3DDE66}"/>
            </c:ext>
          </c:extLst>
        </c:ser>
        <c:dLbls>
          <c:showLegendKey val="0"/>
          <c:showVal val="0"/>
          <c:showCatName val="0"/>
          <c:showSerName val="0"/>
          <c:showPercent val="0"/>
          <c:showBubbleSize val="0"/>
        </c:dLbls>
        <c:marker val="1"/>
        <c:smooth val="0"/>
        <c:axId val="172471424"/>
        <c:axId val="172472960"/>
      </c:lineChart>
      <c:catAx>
        <c:axId val="172471424"/>
        <c:scaling>
          <c:orientation val="minMax"/>
        </c:scaling>
        <c:delete val="0"/>
        <c:axPos val="b"/>
        <c:numFmt formatCode="General" sourceLinked="0"/>
        <c:majorTickMark val="out"/>
        <c:minorTickMark val="none"/>
        <c:tickLblPos val="nextTo"/>
        <c:txPr>
          <a:bodyPr/>
          <a:lstStyle/>
          <a:p>
            <a:pPr>
              <a:defRPr sz="1100">
                <a:latin typeface="+mn-ea"/>
                <a:ea typeface="+mn-ea"/>
              </a:defRPr>
            </a:pPr>
            <a:endParaRPr lang="ja-JP"/>
          </a:p>
        </c:txPr>
        <c:crossAx val="172472960"/>
        <c:crosses val="autoZero"/>
        <c:auto val="1"/>
        <c:lblAlgn val="ctr"/>
        <c:lblOffset val="100"/>
        <c:noMultiLvlLbl val="0"/>
      </c:catAx>
      <c:valAx>
        <c:axId val="172472960"/>
        <c:scaling>
          <c:orientation val="minMax"/>
        </c:scaling>
        <c:delete val="0"/>
        <c:axPos val="l"/>
        <c:majorGridlines/>
        <c:numFmt formatCode="#,##0_);[Red]\(#,##0\)" sourceLinked="1"/>
        <c:majorTickMark val="out"/>
        <c:minorTickMark val="none"/>
        <c:tickLblPos val="nextTo"/>
        <c:txPr>
          <a:bodyPr/>
          <a:lstStyle/>
          <a:p>
            <a:pPr>
              <a:defRPr sz="1050"/>
            </a:pPr>
            <a:endParaRPr lang="ja-JP"/>
          </a:p>
        </c:txPr>
        <c:crossAx val="17247142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solidFill>
                <a:schemeClr val="tx1"/>
              </a:solidFill>
            </a:ln>
          </c:spPr>
          <c:invertIfNegative val="0"/>
          <c:dLbls>
            <c:dLbl>
              <c:idx val="2"/>
              <c:layout>
                <c:manualLayout>
                  <c:x val="-2.9339970789402309E-3"/>
                  <c:y val="-6.8256976588573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91-4F3E-B129-2F09B52DB36E}"/>
                </c:ext>
              </c:extLst>
            </c:dLbl>
            <c:dLbl>
              <c:idx val="3"/>
              <c:layout>
                <c:manualLayout>
                  <c:x val="1.1735988315760924E-2"/>
                  <c:y val="-1.13761627647622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91-4F3E-B129-2F09B52DB36E}"/>
                </c:ext>
              </c:extLst>
            </c:dLbl>
            <c:dLbl>
              <c:idx val="4"/>
              <c:layout>
                <c:manualLayout>
                  <c:x val="5.8679941578804618E-3"/>
                  <c:y val="-2.27525046816940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91-4F3E-B129-2F09B52DB36E}"/>
                </c:ext>
              </c:extLst>
            </c:dLbl>
            <c:dLbl>
              <c:idx val="5"/>
              <c:layout>
                <c:manualLayout>
                  <c:x val="5.8679941578804618E-3"/>
                  <c:y val="-9.10093021180981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91-4F3E-B129-2F09B52DB36E}"/>
                </c:ext>
              </c:extLst>
            </c:dLbl>
            <c:dLbl>
              <c:idx val="6"/>
              <c:layout>
                <c:manualLayout>
                  <c:x val="-5.8679941578804618E-3"/>
                  <c:y val="-2.27523255295245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91-4F3E-B129-2F09B52DB36E}"/>
                </c:ext>
              </c:extLst>
            </c:dLbl>
            <c:dLbl>
              <c:idx val="7"/>
              <c:layout>
                <c:manualLayout>
                  <c:x val="-8.8019912368206936E-3"/>
                  <c:y val="8.3424229884434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91-4F3E-B129-2F09B52DB36E}"/>
                </c:ext>
              </c:extLst>
            </c:dLbl>
            <c:dLbl>
              <c:idx val="8"/>
              <c:layout>
                <c:manualLayout>
                  <c:x val="-2.9339970789402309E-3"/>
                  <c:y val="-4.5504651059049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91-4F3E-B129-2F09B52DB36E}"/>
                </c:ext>
              </c:extLst>
            </c:dLbl>
            <c:dLbl>
              <c:idx val="9"/>
              <c:layout>
                <c:manualLayout>
                  <c:x val="-2.9339970789401234E-3"/>
                  <c:y val="-2.27523255295245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91-4F3E-B129-2F09B52DB36E}"/>
                </c:ext>
              </c:extLst>
            </c:dLbl>
            <c:dLbl>
              <c:idx val="10"/>
              <c:layout>
                <c:manualLayout>
                  <c:x val="2.2599205996046215E-3"/>
                  <c:y val="-4.5504651059049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91-4F3E-B129-2F09B52DB36E}"/>
                </c:ext>
              </c:extLst>
            </c:dLbl>
            <c:spPr>
              <a:noFill/>
              <a:ln>
                <a:noFill/>
              </a:ln>
              <a:effectLst/>
            </c:spPr>
            <c:txPr>
              <a:bodyPr/>
              <a:lstStyle/>
              <a:p>
                <a:pPr>
                  <a:defRPr sz="10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Sheet1!$B$2:$B$12</c:f>
              <c:numCache>
                <c:formatCode>#,##0_);[Red]\(#,##0\)</c:formatCode>
                <c:ptCount val="11"/>
                <c:pt idx="0">
                  <c:v>10929</c:v>
                </c:pt>
                <c:pt idx="1">
                  <c:v>14555</c:v>
                </c:pt>
                <c:pt idx="2">
                  <c:v>18845</c:v>
                </c:pt>
                <c:pt idx="3">
                  <c:v>23861</c:v>
                </c:pt>
                <c:pt idx="4">
                  <c:v>29404</c:v>
                </c:pt>
                <c:pt idx="5">
                  <c:v>34538</c:v>
                </c:pt>
                <c:pt idx="6">
                  <c:v>38396</c:v>
                </c:pt>
                <c:pt idx="7">
                  <c:v>41367</c:v>
                </c:pt>
                <c:pt idx="8">
                  <c:v>45064</c:v>
                </c:pt>
                <c:pt idx="9">
                  <c:v>48040</c:v>
                </c:pt>
                <c:pt idx="10">
                  <c:v>49612</c:v>
                </c:pt>
              </c:numCache>
            </c:numRef>
          </c:val>
          <c:extLst>
            <c:ext xmlns:c16="http://schemas.microsoft.com/office/drawing/2014/chart" uri="{C3380CC4-5D6E-409C-BE32-E72D297353CC}">
              <c16:uniqueId val="{00000009-F291-4F3E-B129-2F09B52DB36E}"/>
            </c:ext>
          </c:extLst>
        </c:ser>
        <c:dLbls>
          <c:showLegendKey val="0"/>
          <c:showVal val="0"/>
          <c:showCatName val="0"/>
          <c:showSerName val="0"/>
          <c:showPercent val="0"/>
          <c:showBubbleSize val="0"/>
        </c:dLbls>
        <c:gapWidth val="150"/>
        <c:axId val="171995904"/>
        <c:axId val="171997440"/>
      </c:barChart>
      <c:lineChart>
        <c:grouping val="standard"/>
        <c:varyColors val="0"/>
        <c:ser>
          <c:idx val="1"/>
          <c:order val="1"/>
          <c:tx>
            <c:strRef>
              <c:f>Sheet1!$C$1</c:f>
              <c:strCache>
                <c:ptCount val="1"/>
                <c:pt idx="0">
                  <c:v>系列 2</c:v>
                </c:pt>
              </c:strCache>
            </c:strRef>
          </c:tx>
          <c:spPr>
            <a:ln w="38100">
              <a:solidFill>
                <a:schemeClr val="accent2"/>
              </a:solidFill>
            </a:ln>
          </c:spPr>
          <c:marker>
            <c:symbol val="diamond"/>
            <c:size val="7"/>
            <c:spPr>
              <a:solidFill>
                <a:schemeClr val="accent2"/>
              </a:solidFill>
              <a:ln w="38100">
                <a:solidFill>
                  <a:schemeClr val="accent2"/>
                </a:solidFill>
              </a:ln>
            </c:spPr>
          </c:marker>
          <c:dLbls>
            <c:dLbl>
              <c:idx val="2"/>
              <c:layout>
                <c:manualLayout>
                  <c:x val="-8.5856147278336514E-2"/>
                  <c:y val="-3.4521010697713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91-4F3E-B129-2F09B52DB36E}"/>
                </c:ext>
              </c:extLst>
            </c:dLbl>
            <c:dLbl>
              <c:idx val="3"/>
              <c:layout>
                <c:manualLayout>
                  <c:x val="-0.10346012975197791"/>
                  <c:y val="-2.7695313038856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91-4F3E-B129-2F09B52DB36E}"/>
                </c:ext>
              </c:extLst>
            </c:dLbl>
            <c:dLbl>
              <c:idx val="4"/>
              <c:layout>
                <c:manualLayout>
                  <c:x val="-8.8790144357276751E-2"/>
                  <c:y val="-2.7695313038856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91-4F3E-B129-2F09B52DB36E}"/>
                </c:ext>
              </c:extLst>
            </c:dLbl>
            <c:dLbl>
              <c:idx val="5"/>
              <c:layout>
                <c:manualLayout>
                  <c:x val="-9.4658138515157211E-2"/>
                  <c:y val="-3.4521010697713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91-4F3E-B129-2F09B52DB36E}"/>
                </c:ext>
              </c:extLst>
            </c:dLbl>
            <c:dLbl>
              <c:idx val="6"/>
              <c:layout>
                <c:manualLayout>
                  <c:x val="-0.10346012975197791"/>
                  <c:y val="-2.9970545591808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291-4F3E-B129-2F09B52DB36E}"/>
                </c:ext>
              </c:extLst>
            </c:dLbl>
            <c:dLbl>
              <c:idx val="7"/>
              <c:layout>
                <c:manualLayout>
                  <c:x val="-0.11382731460445815"/>
                  <c:y val="-1.6319150274093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91-4F3E-B129-2F09B52DB36E}"/>
                </c:ext>
              </c:extLst>
            </c:dLbl>
            <c:dLbl>
              <c:idx val="8"/>
              <c:layout>
                <c:manualLayout>
                  <c:x val="-0.10615974082696968"/>
                  <c:y val="-2.9970545591808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291-4F3E-B129-2F09B52DB36E}"/>
                </c:ext>
              </c:extLst>
            </c:dLbl>
            <c:dLbl>
              <c:idx val="9"/>
              <c:layout>
                <c:manualLayout>
                  <c:x val="-8.3024013954628204E-2"/>
                  <c:y val="-3.2086511866054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91-4F3E-B129-2F09B52DB36E}"/>
                </c:ext>
              </c:extLst>
            </c:dLbl>
            <c:spPr>
              <a:noFill/>
              <a:ln>
                <a:noFill/>
              </a:ln>
              <a:effectLst/>
            </c:spPr>
            <c:txPr>
              <a:bodyPr/>
              <a:lstStyle/>
              <a:p>
                <a:pPr>
                  <a:defRPr sz="10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Sheet1!$C$2:$C$12</c:f>
              <c:numCache>
                <c:formatCode>#,##0_);[Red]\(#,##0\)</c:formatCode>
                <c:ptCount val="11"/>
                <c:pt idx="0">
                  <c:v>33277</c:v>
                </c:pt>
                <c:pt idx="1">
                  <c:v>39649</c:v>
                </c:pt>
                <c:pt idx="2">
                  <c:v>48777</c:v>
                </c:pt>
                <c:pt idx="3">
                  <c:v>57353</c:v>
                </c:pt>
                <c:pt idx="4">
                  <c:v>64934</c:v>
                </c:pt>
                <c:pt idx="5">
                  <c:v>73482</c:v>
                </c:pt>
                <c:pt idx="6">
                  <c:v>80579</c:v>
                </c:pt>
                <c:pt idx="7">
                  <c:v>85926</c:v>
                </c:pt>
                <c:pt idx="8">
                  <c:v>93701</c:v>
                </c:pt>
                <c:pt idx="9">
                  <c:v>101333</c:v>
                </c:pt>
                <c:pt idx="10">
                  <c:v>107495</c:v>
                </c:pt>
              </c:numCache>
            </c:numRef>
          </c:val>
          <c:smooth val="0"/>
          <c:extLst>
            <c:ext xmlns:c16="http://schemas.microsoft.com/office/drawing/2014/chart" uri="{C3380CC4-5D6E-409C-BE32-E72D297353CC}">
              <c16:uniqueId val="{00000012-F291-4F3E-B129-2F09B52DB36E}"/>
            </c:ext>
          </c:extLst>
        </c:ser>
        <c:dLbls>
          <c:showLegendKey val="0"/>
          <c:showVal val="0"/>
          <c:showCatName val="0"/>
          <c:showSerName val="0"/>
          <c:showPercent val="0"/>
          <c:showBubbleSize val="0"/>
        </c:dLbls>
        <c:marker val="1"/>
        <c:smooth val="0"/>
        <c:axId val="171995904"/>
        <c:axId val="171997440"/>
      </c:lineChart>
      <c:catAx>
        <c:axId val="171995904"/>
        <c:scaling>
          <c:orientation val="minMax"/>
        </c:scaling>
        <c:delete val="0"/>
        <c:axPos val="b"/>
        <c:numFmt formatCode="General" sourceLinked="0"/>
        <c:majorTickMark val="out"/>
        <c:minorTickMark val="none"/>
        <c:tickLblPos val="nextTo"/>
        <c:txPr>
          <a:bodyPr/>
          <a:lstStyle/>
          <a:p>
            <a:pPr>
              <a:defRPr sz="900">
                <a:latin typeface="+mn-ea"/>
                <a:ea typeface="+mn-ea"/>
              </a:defRPr>
            </a:pPr>
            <a:endParaRPr lang="ja-JP"/>
          </a:p>
        </c:txPr>
        <c:crossAx val="171997440"/>
        <c:crosses val="autoZero"/>
        <c:auto val="1"/>
        <c:lblAlgn val="ctr"/>
        <c:lblOffset val="100"/>
        <c:noMultiLvlLbl val="0"/>
      </c:catAx>
      <c:valAx>
        <c:axId val="171997440"/>
        <c:scaling>
          <c:orientation val="minMax"/>
        </c:scaling>
        <c:delete val="0"/>
        <c:axPos val="l"/>
        <c:majorGridlines/>
        <c:numFmt formatCode="#,##0_);[Red]\(#,##0\)" sourceLinked="1"/>
        <c:majorTickMark val="out"/>
        <c:minorTickMark val="none"/>
        <c:tickLblPos val="nextTo"/>
        <c:txPr>
          <a:bodyPr/>
          <a:lstStyle/>
          <a:p>
            <a:pPr>
              <a:defRPr sz="1050"/>
            </a:pPr>
            <a:endParaRPr lang="ja-JP"/>
          </a:p>
        </c:txPr>
        <c:crossAx val="17199590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23401509412789"/>
          <c:y val="2.5161520389327067E-2"/>
          <c:w val="0.85264147237886823"/>
          <c:h val="0.86378850108509841"/>
        </c:manualLayout>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solidFill>
                <a:schemeClr val="tx1"/>
              </a:solidFill>
            </a:ln>
          </c:spPr>
          <c:invertIfNegative val="0"/>
          <c:dLbls>
            <c:spPr>
              <a:noFill/>
              <a:ln>
                <a:noFill/>
              </a:ln>
              <a:effectLst/>
            </c:spPr>
            <c:txPr>
              <a:bodyPr/>
              <a:lstStyle/>
              <a:p>
                <a:pPr>
                  <a:defRPr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Sheet1!$B$2:$B$12</c:f>
              <c:numCache>
                <c:formatCode>#,##0_);[Red]\(#,##0\)</c:formatCode>
                <c:ptCount val="11"/>
                <c:pt idx="0">
                  <c:v>716</c:v>
                </c:pt>
                <c:pt idx="1">
                  <c:v>971</c:v>
                </c:pt>
                <c:pt idx="2">
                  <c:v>1331</c:v>
                </c:pt>
                <c:pt idx="3">
                  <c:v>1857</c:v>
                </c:pt>
                <c:pt idx="4">
                  <c:v>2523</c:v>
                </c:pt>
                <c:pt idx="5">
                  <c:v>3166</c:v>
                </c:pt>
                <c:pt idx="6">
                  <c:v>3834</c:v>
                </c:pt>
                <c:pt idx="7">
                  <c:v>4580</c:v>
                </c:pt>
                <c:pt idx="8">
                  <c:v>5007</c:v>
                </c:pt>
                <c:pt idx="9">
                  <c:v>5203</c:v>
                </c:pt>
                <c:pt idx="10">
                  <c:v>6168</c:v>
                </c:pt>
              </c:numCache>
            </c:numRef>
          </c:val>
          <c:extLst>
            <c:ext xmlns:c16="http://schemas.microsoft.com/office/drawing/2014/chart" uri="{C3380CC4-5D6E-409C-BE32-E72D297353CC}">
              <c16:uniqueId val="{00000000-00B6-4D6C-AD25-A4A18A106DEA}"/>
            </c:ext>
          </c:extLst>
        </c:ser>
        <c:dLbls>
          <c:showLegendKey val="0"/>
          <c:showVal val="0"/>
          <c:showCatName val="0"/>
          <c:showSerName val="0"/>
          <c:showPercent val="0"/>
          <c:showBubbleSize val="0"/>
        </c:dLbls>
        <c:gapWidth val="150"/>
        <c:axId val="172039552"/>
        <c:axId val="172053632"/>
      </c:barChart>
      <c:lineChart>
        <c:grouping val="standard"/>
        <c:varyColors val="0"/>
        <c:ser>
          <c:idx val="1"/>
          <c:order val="1"/>
          <c:tx>
            <c:strRef>
              <c:f>Sheet1!$C$1</c:f>
              <c:strCache>
                <c:ptCount val="1"/>
                <c:pt idx="0">
                  <c:v>系列 2</c:v>
                </c:pt>
              </c:strCache>
            </c:strRef>
          </c:tx>
          <c:spPr>
            <a:ln w="38100">
              <a:solidFill>
                <a:schemeClr val="accent2"/>
              </a:solidFill>
            </a:ln>
          </c:spPr>
          <c:marker>
            <c:symbol val="diamond"/>
            <c:size val="7"/>
            <c:spPr>
              <a:solidFill>
                <a:schemeClr val="accent2"/>
              </a:solidFill>
              <a:ln w="38100">
                <a:solidFill>
                  <a:schemeClr val="accent2"/>
                </a:solidFill>
              </a:ln>
            </c:spPr>
          </c:marker>
          <c:dLbls>
            <c:dLbl>
              <c:idx val="2"/>
              <c:layout>
                <c:manualLayout>
                  <c:x val="-8.0964237952286092E-2"/>
                  <c:y val="-2.556789900478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6-4D6C-AD25-A4A18A106DEA}"/>
                </c:ext>
              </c:extLst>
            </c:dLbl>
            <c:dLbl>
              <c:idx val="3"/>
              <c:layout>
                <c:manualLayout>
                  <c:x val="-8.0964237952286092E-2"/>
                  <c:y val="-3.4598534903763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B6-4D6C-AD25-A4A18A106DEA}"/>
                </c:ext>
              </c:extLst>
            </c:dLbl>
            <c:dLbl>
              <c:idx val="4"/>
              <c:layout>
                <c:manualLayout>
                  <c:x val="-8.690275790477793E-2"/>
                  <c:y val="-2.7825557979526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B6-4D6C-AD25-A4A18A106DEA}"/>
                </c:ext>
              </c:extLst>
            </c:dLbl>
            <c:dLbl>
              <c:idx val="5"/>
              <c:layout>
                <c:manualLayout>
                  <c:x val="-0.11956461764348306"/>
                  <c:y val="-3.2340875929017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B6-4D6C-AD25-A4A18A106DEA}"/>
                </c:ext>
              </c:extLst>
            </c:dLbl>
            <c:dLbl>
              <c:idx val="6"/>
              <c:layout>
                <c:manualLayout>
                  <c:x val="-0.11362609769099122"/>
                  <c:y val="-2.556789900478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B6-4D6C-AD25-A4A18A106DEA}"/>
                </c:ext>
              </c:extLst>
            </c:dLbl>
            <c:dLbl>
              <c:idx val="7"/>
              <c:layout>
                <c:manualLayout>
                  <c:x val="-0.1106568377147453"/>
                  <c:y val="-2.3310417798459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B6-4D6C-AD25-A4A18A106DEA}"/>
                </c:ext>
              </c:extLst>
            </c:dLbl>
            <c:dLbl>
              <c:idx val="8"/>
              <c:layout>
                <c:manualLayout>
                  <c:x val="-0.1109749477015758"/>
                  <c:y val="-1.2021945156308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B6-4D6C-AD25-A4A18A106DEA}"/>
                </c:ext>
              </c:extLst>
            </c:dLbl>
            <c:dLbl>
              <c:idx val="9"/>
              <c:layout>
                <c:manualLayout>
                  <c:x val="-0.12159124920796147"/>
                  <c:y val="-1.6729253002864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B6-4D6C-AD25-A4A18A106DEA}"/>
                </c:ext>
              </c:extLst>
            </c:dLbl>
            <c:dLbl>
              <c:idx val="10"/>
              <c:layout>
                <c:manualLayout>
                  <c:x val="-7.1612821312921293E-2"/>
                  <c:y val="-7.69861710388217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B6-4D6C-AD25-A4A18A106DEA}"/>
                </c:ext>
              </c:extLst>
            </c:dLbl>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平成21年度</c:v>
                </c:pt>
                <c:pt idx="1">
                  <c:v>22年度</c:v>
                </c:pt>
                <c:pt idx="2">
                  <c:v>23年度</c:v>
                </c:pt>
                <c:pt idx="3">
                  <c:v>24年度</c:v>
                </c:pt>
                <c:pt idx="4">
                  <c:v>25年度</c:v>
                </c:pt>
                <c:pt idx="5">
                  <c:v>26年度</c:v>
                </c:pt>
                <c:pt idx="6">
                  <c:v>27年度</c:v>
                </c:pt>
                <c:pt idx="7">
                  <c:v>28年度</c:v>
                </c:pt>
                <c:pt idx="8">
                  <c:v>29年度</c:v>
                </c:pt>
                <c:pt idx="9">
                  <c:v>30年度</c:v>
                </c:pt>
                <c:pt idx="10">
                  <c:v>令和元年度</c:v>
                </c:pt>
              </c:strCache>
            </c:strRef>
          </c:cat>
          <c:val>
            <c:numRef>
              <c:f>Sheet1!$C$2:$C$12</c:f>
              <c:numCache>
                <c:formatCode>#,##0_);[Red]\(#,##0\)</c:formatCode>
                <c:ptCount val="11"/>
                <c:pt idx="0">
                  <c:v>2435</c:v>
                </c:pt>
                <c:pt idx="1">
                  <c:v>3172</c:v>
                </c:pt>
                <c:pt idx="2">
                  <c:v>4454</c:v>
                </c:pt>
                <c:pt idx="3">
                  <c:v>5566</c:v>
                </c:pt>
                <c:pt idx="4">
                  <c:v>6906</c:v>
                </c:pt>
                <c:pt idx="5">
                  <c:v>8162</c:v>
                </c:pt>
                <c:pt idx="6">
                  <c:v>9806</c:v>
                </c:pt>
                <c:pt idx="7">
                  <c:v>11039</c:v>
                </c:pt>
                <c:pt idx="8">
                  <c:v>12167</c:v>
                </c:pt>
                <c:pt idx="9">
                  <c:v>12890</c:v>
                </c:pt>
                <c:pt idx="10">
                  <c:v>16857</c:v>
                </c:pt>
              </c:numCache>
            </c:numRef>
          </c:val>
          <c:smooth val="0"/>
          <c:extLst>
            <c:ext xmlns:c16="http://schemas.microsoft.com/office/drawing/2014/chart" uri="{C3380CC4-5D6E-409C-BE32-E72D297353CC}">
              <c16:uniqueId val="{0000000A-00B6-4D6C-AD25-A4A18A106DEA}"/>
            </c:ext>
          </c:extLst>
        </c:ser>
        <c:dLbls>
          <c:showLegendKey val="0"/>
          <c:showVal val="0"/>
          <c:showCatName val="0"/>
          <c:showSerName val="0"/>
          <c:showPercent val="0"/>
          <c:showBubbleSize val="0"/>
        </c:dLbls>
        <c:marker val="1"/>
        <c:smooth val="0"/>
        <c:axId val="172039552"/>
        <c:axId val="172053632"/>
      </c:lineChart>
      <c:catAx>
        <c:axId val="172039552"/>
        <c:scaling>
          <c:orientation val="minMax"/>
        </c:scaling>
        <c:delete val="0"/>
        <c:axPos val="b"/>
        <c:numFmt formatCode="General" sourceLinked="0"/>
        <c:majorTickMark val="out"/>
        <c:minorTickMark val="none"/>
        <c:tickLblPos val="nextTo"/>
        <c:txPr>
          <a:bodyPr/>
          <a:lstStyle/>
          <a:p>
            <a:pPr>
              <a:defRPr sz="900">
                <a:latin typeface="+mn-ea"/>
                <a:ea typeface="+mn-ea"/>
              </a:defRPr>
            </a:pPr>
            <a:endParaRPr lang="ja-JP"/>
          </a:p>
        </c:txPr>
        <c:crossAx val="172053632"/>
        <c:crosses val="autoZero"/>
        <c:auto val="1"/>
        <c:lblAlgn val="ctr"/>
        <c:lblOffset val="100"/>
        <c:noMultiLvlLbl val="0"/>
      </c:catAx>
      <c:valAx>
        <c:axId val="172053632"/>
        <c:scaling>
          <c:orientation val="minMax"/>
        </c:scaling>
        <c:delete val="0"/>
        <c:axPos val="l"/>
        <c:majorGridlines/>
        <c:numFmt formatCode="#,##0_);[Red]\(#,##0\)" sourceLinked="1"/>
        <c:majorTickMark val="out"/>
        <c:minorTickMark val="none"/>
        <c:tickLblPos val="nextTo"/>
        <c:txPr>
          <a:bodyPr/>
          <a:lstStyle/>
          <a:p>
            <a:pPr>
              <a:defRPr sz="1050"/>
            </a:pPr>
            <a:endParaRPr lang="ja-JP"/>
          </a:p>
        </c:txPr>
        <c:crossAx val="1720395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911949685535E-2"/>
          <c:y val="0.18883244798874041"/>
          <c:w val="0.94255923880702419"/>
          <c:h val="0.68781887503905936"/>
        </c:manualLayout>
      </c:layout>
      <c:doughnutChart>
        <c:varyColors val="1"/>
        <c:ser>
          <c:idx val="0"/>
          <c:order val="0"/>
          <c:tx>
            <c:strRef>
              <c:f>Sheet1!$B$1</c:f>
              <c:strCache>
                <c:ptCount val="1"/>
                <c:pt idx="0">
                  <c:v>列1</c:v>
                </c:pt>
              </c:strCache>
            </c:strRef>
          </c:tx>
          <c:spPr>
            <a:ln>
              <a:solidFill>
                <a:schemeClr val="tx1">
                  <a:lumMod val="85000"/>
                  <a:lumOff val="15000"/>
                </a:schemeClr>
              </a:solidFill>
            </a:ln>
          </c:spPr>
          <c:dPt>
            <c:idx val="0"/>
            <c:bubble3D val="0"/>
            <c:spPr>
              <a:solidFill>
                <a:schemeClr val="tx2">
                  <a:lumMod val="40000"/>
                  <a:lumOff val="60000"/>
                </a:schemeClr>
              </a:solidFill>
              <a:ln>
                <a:solidFill>
                  <a:schemeClr val="tx1">
                    <a:lumMod val="85000"/>
                    <a:lumOff val="15000"/>
                  </a:schemeClr>
                </a:solidFill>
              </a:ln>
            </c:spPr>
            <c:extLst>
              <c:ext xmlns:c16="http://schemas.microsoft.com/office/drawing/2014/chart" uri="{C3380CC4-5D6E-409C-BE32-E72D297353CC}">
                <c16:uniqueId val="{00000001-11F9-49D6-9780-FB30E8B08EE4}"/>
              </c:ext>
            </c:extLst>
          </c:dPt>
          <c:dPt>
            <c:idx val="1"/>
            <c:bubble3D val="0"/>
            <c:spPr>
              <a:solidFill>
                <a:schemeClr val="accent2">
                  <a:lumMod val="60000"/>
                  <a:lumOff val="40000"/>
                </a:schemeClr>
              </a:solidFill>
              <a:ln>
                <a:solidFill>
                  <a:schemeClr val="tx1">
                    <a:lumMod val="85000"/>
                    <a:lumOff val="15000"/>
                  </a:schemeClr>
                </a:solidFill>
              </a:ln>
            </c:spPr>
            <c:extLst>
              <c:ext xmlns:c16="http://schemas.microsoft.com/office/drawing/2014/chart" uri="{C3380CC4-5D6E-409C-BE32-E72D297353CC}">
                <c16:uniqueId val="{00000003-11F9-49D6-9780-FB30E8B08EE4}"/>
              </c:ext>
            </c:extLst>
          </c:dPt>
          <c:dPt>
            <c:idx val="2"/>
            <c:bubble3D val="0"/>
            <c:explosion val="12"/>
            <c:spPr>
              <a:solidFill>
                <a:schemeClr val="accent3">
                  <a:lumMod val="20000"/>
                  <a:lumOff val="80000"/>
                </a:schemeClr>
              </a:solidFill>
              <a:ln w="38100">
                <a:solidFill>
                  <a:schemeClr val="tx1">
                    <a:lumMod val="85000"/>
                    <a:lumOff val="15000"/>
                  </a:schemeClr>
                </a:solidFill>
              </a:ln>
            </c:spPr>
            <c:extLst>
              <c:ext xmlns:c16="http://schemas.microsoft.com/office/drawing/2014/chart" uri="{C3380CC4-5D6E-409C-BE32-E72D297353CC}">
                <c16:uniqueId val="{00000005-11F9-49D6-9780-FB30E8B08EE4}"/>
              </c:ext>
            </c:extLst>
          </c:dPt>
          <c:dPt>
            <c:idx val="3"/>
            <c:bubble3D val="0"/>
            <c:spPr>
              <a:solidFill>
                <a:schemeClr val="bg1"/>
              </a:solidFill>
              <a:ln>
                <a:solidFill>
                  <a:schemeClr val="tx1">
                    <a:lumMod val="85000"/>
                    <a:lumOff val="15000"/>
                  </a:schemeClr>
                </a:solidFill>
              </a:ln>
            </c:spPr>
            <c:extLst>
              <c:ext xmlns:c16="http://schemas.microsoft.com/office/drawing/2014/chart" uri="{C3380CC4-5D6E-409C-BE32-E72D297353CC}">
                <c16:uniqueId val="{00000007-11F9-49D6-9780-FB30E8B08EE4}"/>
              </c:ext>
            </c:extLst>
          </c:dPt>
          <c:cat>
            <c:strRef>
              <c:f>Sheet1!$A$2:$A$5</c:f>
              <c:strCache>
                <c:ptCount val="4"/>
                <c:pt idx="0">
                  <c:v>身体障害者</c:v>
                </c:pt>
                <c:pt idx="1">
                  <c:v>知的障害者</c:v>
                </c:pt>
                <c:pt idx="2">
                  <c:v>精神障害者</c:v>
                </c:pt>
                <c:pt idx="3">
                  <c:v>その他</c:v>
                </c:pt>
              </c:strCache>
            </c:strRef>
          </c:cat>
          <c:val>
            <c:numRef>
              <c:f>Sheet1!$B$2:$B$5</c:f>
              <c:numCache>
                <c:formatCode>#,##0_ </c:formatCode>
                <c:ptCount val="4"/>
                <c:pt idx="0">
                  <c:v>22172</c:v>
                </c:pt>
                <c:pt idx="1">
                  <c:v>11440</c:v>
                </c:pt>
                <c:pt idx="2">
                  <c:v>10929</c:v>
                </c:pt>
                <c:pt idx="3">
                  <c:v>716</c:v>
                </c:pt>
              </c:numCache>
            </c:numRef>
          </c:val>
          <c:extLst>
            <c:ext xmlns:c16="http://schemas.microsoft.com/office/drawing/2014/chart" uri="{C3380CC4-5D6E-409C-BE32-E72D297353CC}">
              <c16:uniqueId val="{00000008-11F9-49D6-9780-FB30E8B08EE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02301635372499E-2"/>
          <c:y val="0.18883244798874041"/>
          <c:w val="0.92588468414423575"/>
          <c:h val="0.68693659392223849"/>
        </c:manualLayout>
      </c:layout>
      <c:doughnutChart>
        <c:varyColors val="1"/>
        <c:ser>
          <c:idx val="0"/>
          <c:order val="0"/>
          <c:tx>
            <c:strRef>
              <c:f>Sheet1!$B$1</c:f>
              <c:strCache>
                <c:ptCount val="1"/>
                <c:pt idx="0">
                  <c:v>列1</c:v>
                </c:pt>
              </c:strCache>
            </c:strRef>
          </c:tx>
          <c:spPr>
            <a:ln>
              <a:solidFill>
                <a:schemeClr val="tx1">
                  <a:lumMod val="85000"/>
                  <a:lumOff val="15000"/>
                </a:schemeClr>
              </a:solidFill>
            </a:ln>
          </c:spPr>
          <c:dPt>
            <c:idx val="0"/>
            <c:bubble3D val="0"/>
            <c:spPr>
              <a:solidFill>
                <a:schemeClr val="tx2">
                  <a:lumMod val="40000"/>
                  <a:lumOff val="60000"/>
                </a:schemeClr>
              </a:solidFill>
              <a:ln>
                <a:solidFill>
                  <a:schemeClr val="tx1">
                    <a:lumMod val="85000"/>
                    <a:lumOff val="15000"/>
                  </a:schemeClr>
                </a:solidFill>
              </a:ln>
            </c:spPr>
            <c:extLst>
              <c:ext xmlns:c16="http://schemas.microsoft.com/office/drawing/2014/chart" uri="{C3380CC4-5D6E-409C-BE32-E72D297353CC}">
                <c16:uniqueId val="{00000001-0D9C-4C8E-AF53-CC2626CD6B1D}"/>
              </c:ext>
            </c:extLst>
          </c:dPt>
          <c:dPt>
            <c:idx val="1"/>
            <c:bubble3D val="0"/>
            <c:spPr>
              <a:solidFill>
                <a:schemeClr val="accent2">
                  <a:lumMod val="60000"/>
                  <a:lumOff val="40000"/>
                </a:schemeClr>
              </a:solidFill>
              <a:ln>
                <a:solidFill>
                  <a:schemeClr val="tx1">
                    <a:lumMod val="85000"/>
                    <a:lumOff val="15000"/>
                  </a:schemeClr>
                </a:solidFill>
              </a:ln>
            </c:spPr>
            <c:extLst>
              <c:ext xmlns:c16="http://schemas.microsoft.com/office/drawing/2014/chart" uri="{C3380CC4-5D6E-409C-BE32-E72D297353CC}">
                <c16:uniqueId val="{00000003-0D9C-4C8E-AF53-CC2626CD6B1D}"/>
              </c:ext>
            </c:extLst>
          </c:dPt>
          <c:dPt>
            <c:idx val="2"/>
            <c:bubble3D val="0"/>
            <c:explosion val="9"/>
            <c:spPr>
              <a:solidFill>
                <a:schemeClr val="accent3">
                  <a:lumMod val="20000"/>
                  <a:lumOff val="80000"/>
                </a:schemeClr>
              </a:solidFill>
              <a:ln w="38100">
                <a:solidFill>
                  <a:schemeClr val="tx1">
                    <a:lumMod val="85000"/>
                    <a:lumOff val="15000"/>
                  </a:schemeClr>
                </a:solidFill>
              </a:ln>
            </c:spPr>
            <c:extLst>
              <c:ext xmlns:c16="http://schemas.microsoft.com/office/drawing/2014/chart" uri="{C3380CC4-5D6E-409C-BE32-E72D297353CC}">
                <c16:uniqueId val="{00000005-0D9C-4C8E-AF53-CC2626CD6B1D}"/>
              </c:ext>
            </c:extLst>
          </c:dPt>
          <c:dPt>
            <c:idx val="3"/>
            <c:bubble3D val="0"/>
            <c:spPr>
              <a:solidFill>
                <a:schemeClr val="bg1"/>
              </a:solidFill>
              <a:ln>
                <a:solidFill>
                  <a:schemeClr val="tx1">
                    <a:lumMod val="85000"/>
                    <a:lumOff val="15000"/>
                  </a:schemeClr>
                </a:solidFill>
              </a:ln>
            </c:spPr>
            <c:extLst>
              <c:ext xmlns:c16="http://schemas.microsoft.com/office/drawing/2014/chart" uri="{C3380CC4-5D6E-409C-BE32-E72D297353CC}">
                <c16:uniqueId val="{00000007-0D9C-4C8E-AF53-CC2626CD6B1D}"/>
              </c:ext>
            </c:extLst>
          </c:dPt>
          <c:cat>
            <c:strRef>
              <c:f>Sheet1!$A$2:$A$5</c:f>
              <c:strCache>
                <c:ptCount val="4"/>
                <c:pt idx="0">
                  <c:v>身体障害者</c:v>
                </c:pt>
                <c:pt idx="1">
                  <c:v>知的障害者</c:v>
                </c:pt>
                <c:pt idx="2">
                  <c:v>精神障害者</c:v>
                </c:pt>
                <c:pt idx="3">
                  <c:v>その他</c:v>
                </c:pt>
              </c:strCache>
            </c:strRef>
          </c:cat>
          <c:val>
            <c:numRef>
              <c:f>Sheet1!$B$2:$B$5</c:f>
              <c:numCache>
                <c:formatCode>#,##0_ </c:formatCode>
                <c:ptCount val="4"/>
                <c:pt idx="0">
                  <c:v>25484</c:v>
                </c:pt>
                <c:pt idx="1">
                  <c:v>21899</c:v>
                </c:pt>
                <c:pt idx="2">
                  <c:v>49612</c:v>
                </c:pt>
                <c:pt idx="3">
                  <c:v>6168</c:v>
                </c:pt>
              </c:numCache>
            </c:numRef>
          </c:val>
          <c:extLst>
            <c:ext xmlns:c16="http://schemas.microsoft.com/office/drawing/2014/chart" uri="{C3380CC4-5D6E-409C-BE32-E72D297353CC}">
              <c16:uniqueId val="{00000008-0D9C-4C8E-AF53-CC2626CD6B1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7423924809297"/>
          <c:y val="1.7128626699723693E-2"/>
          <c:w val="0.90400868673141743"/>
          <c:h val="0.84914487729850097"/>
        </c:manualLayout>
      </c:layout>
      <c:lineChart>
        <c:grouping val="standard"/>
        <c:varyColors val="0"/>
        <c:ser>
          <c:idx val="0"/>
          <c:order val="0"/>
          <c:tx>
            <c:strRef>
              <c:f>'[Microsoft PowerPoint 内のグラフ]Sheet1'!$B$3</c:f>
              <c:strCache>
                <c:ptCount val="1"/>
                <c:pt idx="0">
                  <c:v>支援制度あり</c:v>
                </c:pt>
              </c:strCache>
            </c:strRef>
          </c:tx>
          <c:dLbls>
            <c:dLbl>
              <c:idx val="3"/>
              <c:layout>
                <c:manualLayout>
                  <c:x val="-0.10885173816758066"/>
                  <c:y val="5.8781940749299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7-4DEB-9664-9C1E6F1EE561}"/>
                </c:ext>
              </c:extLst>
            </c:dLbl>
            <c:dLbl>
              <c:idx val="12"/>
              <c:layout>
                <c:manualLayout>
                  <c:x val="-3.2979623763574599E-2"/>
                  <c:y val="2.11814015603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97-4DEB-9664-9C1E6F1EE561}"/>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'[Microsoft PowerPoint 内のグラフ]Sheet1'!$C$2:$O$2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'[Microsoft PowerPoint 内のグラフ]Sheet1'!$C$3:$O$3</c:f>
              <c:numCache>
                <c:formatCode>0.0%</c:formatCode>
                <c:ptCount val="13"/>
                <c:pt idx="0">
                  <c:v>1</c:v>
                </c:pt>
                <c:pt idx="1">
                  <c:v>0.96899999999999997</c:v>
                </c:pt>
                <c:pt idx="2">
                  <c:v>0.94699999999999995</c:v>
                </c:pt>
                <c:pt idx="3">
                  <c:v>0.89600000000000002</c:v>
                </c:pt>
                <c:pt idx="4">
                  <c:v>0.873</c:v>
                </c:pt>
                <c:pt idx="5">
                  <c:v>0.86199999999999999</c:v>
                </c:pt>
                <c:pt idx="6">
                  <c:v>0.84299999999999997</c:v>
                </c:pt>
                <c:pt idx="7">
                  <c:v>0.82199999999999995</c:v>
                </c:pt>
                <c:pt idx="8">
                  <c:v>0.80600000000000005</c:v>
                </c:pt>
                <c:pt idx="9">
                  <c:v>0.78900000000000003</c:v>
                </c:pt>
                <c:pt idx="10">
                  <c:v>0.76900000000000002</c:v>
                </c:pt>
                <c:pt idx="11">
                  <c:v>0.75700000000000001</c:v>
                </c:pt>
                <c:pt idx="12">
                  <c:v>0.74299999999999999</c:v>
                </c:pt>
              </c:numCache>
            </c:numRef>
          </c:val>
          <c:smooth val="0"/>
          <c:extLst>
            <c:ext xmlns:c16="http://schemas.microsoft.com/office/drawing/2014/chart" uri="{C3380CC4-5D6E-409C-BE32-E72D297353CC}">
              <c16:uniqueId val="{00000002-BE97-4DEB-9664-9C1E6F1EE561}"/>
            </c:ext>
          </c:extLst>
        </c:ser>
        <c:ser>
          <c:idx val="1"/>
          <c:order val="1"/>
          <c:tx>
            <c:strRef>
              <c:f>'[Microsoft PowerPoint 内のグラフ]Sheet1'!$B$4</c:f>
              <c:strCache>
                <c:ptCount val="1"/>
                <c:pt idx="0">
                  <c:v>支援制度なし</c:v>
                </c:pt>
              </c:strCache>
            </c:strRef>
          </c:tx>
          <c:dLbls>
            <c:dLbl>
              <c:idx val="3"/>
              <c:layout>
                <c:manualLayout>
                  <c:x val="-4.7451869167555328E-3"/>
                  <c:y val="-2.7945462091901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97-4DEB-9664-9C1E6F1EE561}"/>
                </c:ext>
              </c:extLst>
            </c:dLbl>
            <c:dLbl>
              <c:idx val="12"/>
              <c:layout>
                <c:manualLayout>
                  <c:x val="-2.5936181337814765E-2"/>
                  <c:y val="-6.9169797993505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97-4DEB-9664-9C1E6F1EE561}"/>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'[Microsoft PowerPoint 内のグラフ]Sheet1'!$C$2:$O$2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'[Microsoft PowerPoint 内のグラフ]Sheet1'!$C$4:$O$4</c:f>
              <c:numCache>
                <c:formatCode>0.0%</c:formatCode>
                <c:ptCount val="13"/>
                <c:pt idx="0">
                  <c:v>1</c:v>
                </c:pt>
                <c:pt idx="1">
                  <c:v>0.83599999999999997</c:v>
                </c:pt>
                <c:pt idx="2">
                  <c:v>0.76900000000000002</c:v>
                </c:pt>
                <c:pt idx="3">
                  <c:v>0.71799999999999997</c:v>
                </c:pt>
                <c:pt idx="4">
                  <c:v>0.67700000000000005</c:v>
                </c:pt>
                <c:pt idx="5">
                  <c:v>0.65400000000000003</c:v>
                </c:pt>
                <c:pt idx="6">
                  <c:v>0.627</c:v>
                </c:pt>
                <c:pt idx="7">
                  <c:v>0.60499999999999998</c:v>
                </c:pt>
                <c:pt idx="8">
                  <c:v>0.58499999999999996</c:v>
                </c:pt>
                <c:pt idx="9">
                  <c:v>0.56499999999999995</c:v>
                </c:pt>
                <c:pt idx="10">
                  <c:v>0.55200000000000005</c:v>
                </c:pt>
                <c:pt idx="11">
                  <c:v>0.53700000000000003</c:v>
                </c:pt>
                <c:pt idx="12">
                  <c:v>0.52700000000000002</c:v>
                </c:pt>
              </c:numCache>
            </c:numRef>
          </c:val>
          <c:smooth val="0"/>
          <c:extLst>
            <c:ext xmlns:c16="http://schemas.microsoft.com/office/drawing/2014/chart" uri="{C3380CC4-5D6E-409C-BE32-E72D297353CC}">
              <c16:uniqueId val="{00000005-BE97-4DEB-9664-9C1E6F1EE561}"/>
            </c:ext>
          </c:extLst>
        </c:ser>
        <c:ser>
          <c:idx val="2"/>
          <c:order val="2"/>
          <c:tx>
            <c:strRef>
              <c:f>'[Microsoft PowerPoint 内のグラフ]Sheet1'!$B$5</c:f>
              <c:strCache>
                <c:ptCount val="1"/>
                <c:pt idx="0">
                  <c:v>障害者トライアル雇用</c:v>
                </c:pt>
              </c:strCache>
            </c:strRef>
          </c:tx>
          <c:cat>
            <c:strRef>
              <c:f>'[Microsoft PowerPoint 内のグラフ]Sheet1'!$C$2:$O$2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'[Microsoft PowerPoint 内のグラフ]Sheet1'!$C$5:$O$5</c:f>
              <c:numCache>
                <c:formatCode>0.0%</c:formatCode>
                <c:ptCount val="13"/>
                <c:pt idx="0">
                  <c:v>1</c:v>
                </c:pt>
                <c:pt idx="1">
                  <c:v>0.97399999999999998</c:v>
                </c:pt>
                <c:pt idx="2">
                  <c:v>0.95499999999999996</c:v>
                </c:pt>
                <c:pt idx="3">
                  <c:v>0.88100000000000001</c:v>
                </c:pt>
                <c:pt idx="4">
                  <c:v>0.85499999999999998</c:v>
                </c:pt>
                <c:pt idx="5">
                  <c:v>0.84899999999999998</c:v>
                </c:pt>
                <c:pt idx="6">
                  <c:v>0.83599999999999997</c:v>
                </c:pt>
                <c:pt idx="7">
                  <c:v>0.83</c:v>
                </c:pt>
                <c:pt idx="8">
                  <c:v>0.82</c:v>
                </c:pt>
                <c:pt idx="9">
                  <c:v>0.81</c:v>
                </c:pt>
                <c:pt idx="10">
                  <c:v>0.79100000000000004</c:v>
                </c:pt>
                <c:pt idx="11">
                  <c:v>0.77800000000000002</c:v>
                </c:pt>
                <c:pt idx="12">
                  <c:v>0.76500000000000001</c:v>
                </c:pt>
              </c:numCache>
            </c:numRef>
          </c:val>
          <c:smooth val="0"/>
          <c:extLst>
            <c:ext xmlns:c16="http://schemas.microsoft.com/office/drawing/2014/chart" uri="{C3380CC4-5D6E-409C-BE32-E72D297353CC}">
              <c16:uniqueId val="{00000008-BE97-4DEB-9664-9C1E6F1EE561}"/>
            </c:ext>
          </c:extLst>
        </c:ser>
        <c:ser>
          <c:idx val="3"/>
          <c:order val="3"/>
          <c:tx>
            <c:strRef>
              <c:f>'[Microsoft PowerPoint 内のグラフ]Sheet1'!$B$6</c:f>
              <c:strCache>
                <c:ptCount val="1"/>
                <c:pt idx="0">
                  <c:v>配置型ジョブコーチ支援</c:v>
                </c:pt>
              </c:strCache>
            </c:strRef>
          </c:tx>
          <c:dLbls>
            <c:dLbl>
              <c:idx val="3"/>
              <c:layout>
                <c:manualLayout>
                  <c:x val="-9.5292550056540692E-2"/>
                  <c:y val="-1.167556521904407E-2"/>
                </c:manualLayout>
              </c:layout>
              <c:spPr>
                <a:noFill/>
                <a:ln>
                  <a:noFill/>
                </a:ln>
                <a:effectLst/>
              </c:spPr>
              <c:txPr>
                <a:bodyPr wrap="square" lIns="38100" tIns="19050" rIns="38100" bIns="19050" anchor="ctr">
                  <a:noAutofit/>
                </a:bodyPr>
                <a:lstStyle/>
                <a:p>
                  <a:pPr>
                    <a:defRPr sz="1600" baseline="0"/>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909449830334741"/>
                      <c:h val="5.7817458195073883E-2"/>
                    </c:manualLayout>
                  </c15:layout>
                </c:ext>
                <c:ext xmlns:c16="http://schemas.microsoft.com/office/drawing/2014/chart" uri="{C3380CC4-5D6E-409C-BE32-E72D297353CC}">
                  <c16:uniqueId val="{00000009-BE97-4DEB-9664-9C1E6F1EE561}"/>
                </c:ext>
              </c:extLst>
            </c:dLbl>
            <c:dLbl>
              <c:idx val="12"/>
              <c:layout>
                <c:manualLayout>
                  <c:x val="-1.2227383830354703E-2"/>
                  <c:y val="-5.7873815447898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97-4DEB-9664-9C1E6F1EE561}"/>
                </c:ext>
              </c:extLst>
            </c:dLbl>
            <c:spPr>
              <a:noFill/>
              <a:ln>
                <a:noFill/>
              </a:ln>
              <a:effectLst/>
            </c:spPr>
            <c:txPr>
              <a:bodyPr wrap="square" lIns="38100" tIns="19050" rIns="38100" bIns="19050" anchor="ctr">
                <a:spAutoFit/>
              </a:bodyPr>
              <a:lstStyle/>
              <a:p>
                <a:pPr>
                  <a:defRPr sz="1600" baseline="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'[Microsoft PowerPoint 内のグラフ]Sheet1'!$C$2:$O$2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'[Microsoft PowerPoint 内のグラフ]Sheet1'!$C$6:$O$6</c:f>
              <c:numCache>
                <c:formatCode>0.0%</c:formatCode>
                <c:ptCount val="13"/>
                <c:pt idx="0">
                  <c:v>1</c:v>
                </c:pt>
                <c:pt idx="1">
                  <c:v>0.97799999999999998</c:v>
                </c:pt>
                <c:pt idx="2">
                  <c:v>0.96699999999999997</c:v>
                </c:pt>
                <c:pt idx="3">
                  <c:v>0.96699999999999997</c:v>
                </c:pt>
                <c:pt idx="4">
                  <c:v>0.94599999999999995</c:v>
                </c:pt>
                <c:pt idx="5">
                  <c:v>0.93500000000000005</c:v>
                </c:pt>
                <c:pt idx="6">
                  <c:v>0.92400000000000004</c:v>
                </c:pt>
                <c:pt idx="7">
                  <c:v>0.89100000000000001</c:v>
                </c:pt>
                <c:pt idx="8">
                  <c:v>0.87</c:v>
                </c:pt>
                <c:pt idx="9">
                  <c:v>0.85899999999999999</c:v>
                </c:pt>
                <c:pt idx="10">
                  <c:v>0.84799999999999998</c:v>
                </c:pt>
                <c:pt idx="11">
                  <c:v>0.82599999999999996</c:v>
                </c:pt>
                <c:pt idx="12">
                  <c:v>0.81499999999999995</c:v>
                </c:pt>
              </c:numCache>
            </c:numRef>
          </c:val>
          <c:smooth val="0"/>
          <c:extLst>
            <c:ext xmlns:c16="http://schemas.microsoft.com/office/drawing/2014/chart" uri="{C3380CC4-5D6E-409C-BE32-E72D297353CC}">
              <c16:uniqueId val="{0000000B-BE97-4DEB-9664-9C1E6F1EE561}"/>
            </c:ext>
          </c:extLst>
        </c:ser>
        <c:ser>
          <c:idx val="4"/>
          <c:order val="4"/>
          <c:tx>
            <c:strRef>
              <c:f>'[Microsoft PowerPoint 内のグラフ]Sheet1'!$B$7</c:f>
              <c:strCache>
                <c:ptCount val="1"/>
                <c:pt idx="0">
                  <c:v>訪問型職場適応援助者促進助成金</c:v>
                </c:pt>
              </c:strCache>
            </c:strRef>
          </c:tx>
          <c:cat>
            <c:strRef>
              <c:f>'[Microsoft PowerPoint 内のグラフ]Sheet1'!$C$2:$O$2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'[Microsoft PowerPoint 内のグラフ]Sheet1'!$C$7:$O$7</c:f>
              <c:numCache>
                <c:formatCode>0.0%</c:formatCode>
                <c:ptCount val="13"/>
                <c:pt idx="0">
                  <c:v>1</c:v>
                </c:pt>
                <c:pt idx="1">
                  <c:v>1</c:v>
                </c:pt>
                <c:pt idx="2">
                  <c:v>1</c:v>
                </c:pt>
                <c:pt idx="3">
                  <c:v>1</c:v>
                </c:pt>
                <c:pt idx="4">
                  <c:v>1</c:v>
                </c:pt>
                <c:pt idx="5">
                  <c:v>1</c:v>
                </c:pt>
                <c:pt idx="6">
                  <c:v>1</c:v>
                </c:pt>
                <c:pt idx="7">
                  <c:v>1</c:v>
                </c:pt>
                <c:pt idx="8">
                  <c:v>0.95</c:v>
                </c:pt>
                <c:pt idx="9">
                  <c:v>0.85</c:v>
                </c:pt>
                <c:pt idx="10">
                  <c:v>0.85</c:v>
                </c:pt>
                <c:pt idx="11">
                  <c:v>0.8</c:v>
                </c:pt>
                <c:pt idx="12">
                  <c:v>0.8</c:v>
                </c:pt>
              </c:numCache>
            </c:numRef>
          </c:val>
          <c:smooth val="0"/>
          <c:extLst>
            <c:ext xmlns:c16="http://schemas.microsoft.com/office/drawing/2014/chart" uri="{C3380CC4-5D6E-409C-BE32-E72D297353CC}">
              <c16:uniqueId val="{0000000C-BE97-4DEB-9664-9C1E6F1EE561}"/>
            </c:ext>
          </c:extLst>
        </c:ser>
        <c:ser>
          <c:idx val="5"/>
          <c:order val="5"/>
          <c:tx>
            <c:strRef>
              <c:f>'[Microsoft PowerPoint 内のグラフ]Sheet1'!$B$8</c:f>
              <c:strCache>
                <c:ptCount val="1"/>
                <c:pt idx="0">
                  <c:v>特定求職者雇用開発助成金</c:v>
                </c:pt>
              </c:strCache>
            </c:strRef>
          </c:tx>
          <c:cat>
            <c:strRef>
              <c:f>'[Microsoft PowerPoint 内のグラフ]Sheet1'!$C$2:$O$2</c:f>
              <c:strCache>
                <c:ptCount val="13"/>
                <c:pt idx="0">
                  <c:v>就職</c:v>
                </c:pt>
                <c:pt idx="1">
                  <c:v>１か月</c:v>
                </c:pt>
                <c:pt idx="2">
                  <c:v>２か月</c:v>
                </c:pt>
                <c:pt idx="3">
                  <c:v>３か月</c:v>
                </c:pt>
                <c:pt idx="4">
                  <c:v>４か月</c:v>
                </c:pt>
                <c:pt idx="5">
                  <c:v>５か月</c:v>
                </c:pt>
                <c:pt idx="6">
                  <c:v>６か月</c:v>
                </c:pt>
                <c:pt idx="7">
                  <c:v>７か月</c:v>
                </c:pt>
                <c:pt idx="8">
                  <c:v>８か月</c:v>
                </c:pt>
                <c:pt idx="9">
                  <c:v>９か月</c:v>
                </c:pt>
                <c:pt idx="10">
                  <c:v>１０か月</c:v>
                </c:pt>
                <c:pt idx="11">
                  <c:v>１１か月</c:v>
                </c:pt>
                <c:pt idx="12">
                  <c:v>１年</c:v>
                </c:pt>
              </c:strCache>
            </c:strRef>
          </c:cat>
          <c:val>
            <c:numRef>
              <c:f>'[Microsoft PowerPoint 内のグラフ]Sheet1'!$C$8:$O$8</c:f>
              <c:numCache>
                <c:formatCode>0.0%</c:formatCode>
                <c:ptCount val="13"/>
                <c:pt idx="0">
                  <c:v>1</c:v>
                </c:pt>
                <c:pt idx="1">
                  <c:v>0.97199999999999998</c:v>
                </c:pt>
                <c:pt idx="2">
                  <c:v>0.94699999999999995</c:v>
                </c:pt>
                <c:pt idx="3">
                  <c:v>0.90600000000000003</c:v>
                </c:pt>
                <c:pt idx="4">
                  <c:v>0.88700000000000001</c:v>
                </c:pt>
                <c:pt idx="5">
                  <c:v>0.876</c:v>
                </c:pt>
                <c:pt idx="6">
                  <c:v>0.85499999999999998</c:v>
                </c:pt>
                <c:pt idx="7">
                  <c:v>0.83199999999999996</c:v>
                </c:pt>
                <c:pt idx="8">
                  <c:v>0.81299999999999994</c:v>
                </c:pt>
                <c:pt idx="9">
                  <c:v>0.79300000000000004</c:v>
                </c:pt>
                <c:pt idx="10">
                  <c:v>0.76700000000000002</c:v>
                </c:pt>
                <c:pt idx="11">
                  <c:v>0.75600000000000001</c:v>
                </c:pt>
                <c:pt idx="12">
                  <c:v>0.74399999999999999</c:v>
                </c:pt>
              </c:numCache>
            </c:numRef>
          </c:val>
          <c:smooth val="0"/>
          <c:extLst>
            <c:ext xmlns:c16="http://schemas.microsoft.com/office/drawing/2014/chart" uri="{C3380CC4-5D6E-409C-BE32-E72D297353CC}">
              <c16:uniqueId val="{0000000D-BE97-4DEB-9664-9C1E6F1EE561}"/>
            </c:ext>
          </c:extLst>
        </c:ser>
        <c:dLbls>
          <c:showLegendKey val="0"/>
          <c:showVal val="0"/>
          <c:showCatName val="0"/>
          <c:showSerName val="0"/>
          <c:showPercent val="0"/>
          <c:showBubbleSize val="0"/>
        </c:dLbls>
        <c:marker val="1"/>
        <c:smooth val="0"/>
        <c:axId val="145132928"/>
        <c:axId val="145155200"/>
      </c:lineChart>
      <c:catAx>
        <c:axId val="145132928"/>
        <c:scaling>
          <c:orientation val="minMax"/>
        </c:scaling>
        <c:delete val="0"/>
        <c:axPos val="b"/>
        <c:numFmt formatCode="General" sourceLinked="0"/>
        <c:majorTickMark val="none"/>
        <c:minorTickMark val="out"/>
        <c:tickLblPos val="nextTo"/>
        <c:crossAx val="145155200"/>
        <c:crosses val="autoZero"/>
        <c:auto val="1"/>
        <c:lblAlgn val="ctr"/>
        <c:lblOffset val="100"/>
        <c:noMultiLvlLbl val="0"/>
      </c:catAx>
      <c:valAx>
        <c:axId val="145155200"/>
        <c:scaling>
          <c:orientation val="minMax"/>
          <c:max val="1"/>
          <c:min val="0.4"/>
        </c:scaling>
        <c:delete val="0"/>
        <c:axPos val="l"/>
        <c:minorGridlines/>
        <c:numFmt formatCode="0.0%" sourceLinked="1"/>
        <c:majorTickMark val="out"/>
        <c:minorTickMark val="none"/>
        <c:tickLblPos val="nextTo"/>
        <c:crossAx val="145132928"/>
        <c:crosses val="autoZero"/>
        <c:crossBetween val="between"/>
        <c:minorUnit val="0.2"/>
      </c:valAx>
    </c:plotArea>
    <c:legend>
      <c:legendPos val="b"/>
      <c:layout>
        <c:manualLayout>
          <c:xMode val="edge"/>
          <c:yMode val="edge"/>
          <c:x val="0.1257622639303046"/>
          <c:y val="0.47197516096624759"/>
          <c:w val="0.53637443723323397"/>
          <c:h val="0.38437317736790139"/>
        </c:manualLayout>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BF2C-DCA4-4201-B366-79AC21991D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A78E45D8-295B-4AB0-8FB2-32CB6EB42CE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000" dirty="0" smtClean="0">
              <a:latin typeface="+mj-ea"/>
              <a:ea typeface="+mj-ea"/>
            </a:rPr>
            <a:t>東京都の機関</a:t>
          </a:r>
          <a:endParaRPr kumimoji="1" lang="en-US" altLang="ja-JP" sz="2000" dirty="0" smtClean="0">
            <a:latin typeface="+mj-ea"/>
            <a:ea typeface="+mj-ea"/>
          </a:endParaRPr>
        </a:p>
        <a:p>
          <a:r>
            <a:rPr kumimoji="1" lang="ja-JP" altLang="en-US" sz="2000" dirty="0" smtClean="0">
              <a:latin typeface="+mj-ea"/>
              <a:ea typeface="+mj-ea"/>
            </a:rPr>
            <a:t>（法定雇用率２．５％）</a:t>
          </a:r>
          <a:endParaRPr kumimoji="1" lang="ja-JP" altLang="en-US" sz="2000" dirty="0">
            <a:latin typeface="+mj-ea"/>
            <a:ea typeface="+mj-ea"/>
          </a:endParaRPr>
        </a:p>
      </dgm:t>
    </dgm:pt>
    <dgm:pt modelId="{11E53F03-A106-47C2-BBDD-7E88333B6945}" type="parTrans" cxnId="{0CB7AC98-7B03-4A66-B96F-1D25DB85788F}">
      <dgm:prSet/>
      <dgm:spPr/>
      <dgm:t>
        <a:bodyPr/>
        <a:lstStyle/>
        <a:p>
          <a:endParaRPr kumimoji="1" lang="ja-JP" altLang="en-US"/>
        </a:p>
      </dgm:t>
    </dgm:pt>
    <dgm:pt modelId="{361545D7-A1DD-4300-B655-F03621F4DA34}" type="sibTrans" cxnId="{0CB7AC98-7B03-4A66-B96F-1D25DB85788F}">
      <dgm:prSet/>
      <dgm:spPr/>
      <dgm:t>
        <a:bodyPr/>
        <a:lstStyle/>
        <a:p>
          <a:endParaRPr kumimoji="1" lang="ja-JP" altLang="en-US"/>
        </a:p>
      </dgm:t>
    </dgm:pt>
    <dgm:pt modelId="{78819E25-8234-488D-9671-51AF94AB5325}">
      <dgm:prSet phldrT="[テキスト]"/>
      <dgm:spPr>
        <a:solidFill>
          <a:schemeClr val="bg1">
            <a:lumMod val="85000"/>
            <a:alpha val="90000"/>
          </a:schemeClr>
        </a:solidFill>
      </dgm:spPr>
      <dgm:t>
        <a:bodyPr/>
        <a:lstStyle/>
        <a:p>
          <a:r>
            <a:rPr kumimoji="1" lang="ja-JP" altLang="en-US" b="1" dirty="0" smtClean="0"/>
            <a:t>実雇用率２．８７％</a:t>
          </a:r>
          <a:endParaRPr kumimoji="1" lang="ja-JP" altLang="en-US" b="1" dirty="0"/>
        </a:p>
      </dgm:t>
    </dgm:pt>
    <dgm:pt modelId="{31DCC0AC-D8F4-4A7C-ABC5-F807B5631903}" type="parTrans" cxnId="{42094DDB-E177-463E-A4D4-BEC4A5CCA830}">
      <dgm:prSet/>
      <dgm:spPr/>
      <dgm:t>
        <a:bodyPr/>
        <a:lstStyle/>
        <a:p>
          <a:endParaRPr kumimoji="1" lang="ja-JP" altLang="en-US"/>
        </a:p>
      </dgm:t>
    </dgm:pt>
    <dgm:pt modelId="{5685BB42-D5C2-42D8-8D34-7B56D9AD5E39}" type="sibTrans" cxnId="{42094DDB-E177-463E-A4D4-BEC4A5CCA830}">
      <dgm:prSet/>
      <dgm:spPr/>
      <dgm:t>
        <a:bodyPr/>
        <a:lstStyle/>
        <a:p>
          <a:endParaRPr kumimoji="1" lang="ja-JP" altLang="en-US"/>
        </a:p>
      </dgm:t>
    </dgm:pt>
    <dgm:pt modelId="{429F0A3E-D31C-403D-AFA8-4A0D4C72BB3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ja-JP" altLang="en-US" sz="2000" dirty="0" smtClean="0"/>
            <a:t>区市町村の機関</a:t>
          </a:r>
          <a:endParaRPr kumimoji="1" lang="en-US" altLang="ja-JP" sz="2000" dirty="0" smtClean="0"/>
        </a:p>
        <a:p>
          <a:r>
            <a:rPr kumimoji="1" lang="ja-JP" altLang="en-US" sz="2000" dirty="0" smtClean="0"/>
            <a:t>（法定雇用率２．５％）</a:t>
          </a:r>
          <a:endParaRPr kumimoji="1" lang="ja-JP" altLang="en-US" sz="2000" dirty="0"/>
        </a:p>
      </dgm:t>
    </dgm:pt>
    <dgm:pt modelId="{C215E0CD-BCF4-4266-9D26-66603A6A8715}" type="parTrans" cxnId="{63EB8225-149E-491F-8E39-F6AA7A299529}">
      <dgm:prSet/>
      <dgm:spPr/>
      <dgm:t>
        <a:bodyPr/>
        <a:lstStyle/>
        <a:p>
          <a:endParaRPr kumimoji="1" lang="ja-JP" altLang="en-US"/>
        </a:p>
      </dgm:t>
    </dgm:pt>
    <dgm:pt modelId="{B7F91702-FE39-4F2F-9210-D78D1C557913}" type="sibTrans" cxnId="{63EB8225-149E-491F-8E39-F6AA7A299529}">
      <dgm:prSet/>
      <dgm:spPr/>
      <dgm:t>
        <a:bodyPr/>
        <a:lstStyle/>
        <a:p>
          <a:endParaRPr kumimoji="1" lang="ja-JP" altLang="en-US"/>
        </a:p>
      </dgm:t>
    </dgm:pt>
    <dgm:pt modelId="{34488FA5-96A6-4B97-ABC3-E5F1FE99305A}">
      <dgm:prSet phldrT="[テキスト]" custT="1">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r>
            <a:rPr kumimoji="1" lang="ja-JP" altLang="en-US" sz="2000" dirty="0" smtClean="0"/>
            <a:t>東京都教育委員会</a:t>
          </a:r>
          <a:endParaRPr kumimoji="1" lang="en-US" altLang="ja-JP" sz="2000" dirty="0" smtClean="0"/>
        </a:p>
        <a:p>
          <a:r>
            <a:rPr kumimoji="1" lang="ja-JP" altLang="en-US" sz="2000" dirty="0" smtClean="0"/>
            <a:t>（法定雇用率２．４％）</a:t>
          </a:r>
          <a:endParaRPr kumimoji="1" lang="ja-JP" altLang="en-US" sz="2000" dirty="0"/>
        </a:p>
      </dgm:t>
    </dgm:pt>
    <dgm:pt modelId="{9876803F-B439-422C-AD55-C20F061DA22A}" type="parTrans" cxnId="{918DF995-01C1-4D4D-8D6D-DADEAAE1B3FE}">
      <dgm:prSet/>
      <dgm:spPr/>
      <dgm:t>
        <a:bodyPr/>
        <a:lstStyle/>
        <a:p>
          <a:endParaRPr kumimoji="1" lang="ja-JP" altLang="en-US"/>
        </a:p>
      </dgm:t>
    </dgm:pt>
    <dgm:pt modelId="{3AB331C0-70A3-47EA-B0CB-DD6B810C6D7D}" type="sibTrans" cxnId="{918DF995-01C1-4D4D-8D6D-DADEAAE1B3FE}">
      <dgm:prSet/>
      <dgm:spPr/>
      <dgm:t>
        <a:bodyPr/>
        <a:lstStyle/>
        <a:p>
          <a:endParaRPr kumimoji="1" lang="ja-JP" altLang="en-US"/>
        </a:p>
      </dgm:t>
    </dgm:pt>
    <dgm:pt modelId="{5515109D-443E-41B7-A151-2C292CA3BFF1}">
      <dgm:prSet phldrT="[テキスト]"/>
      <dgm:spPr>
        <a:solidFill>
          <a:schemeClr val="bg1">
            <a:lumMod val="85000"/>
            <a:alpha val="90000"/>
          </a:schemeClr>
        </a:solidFill>
      </dgm:spPr>
      <dgm:t>
        <a:bodyPr/>
        <a:lstStyle/>
        <a:p>
          <a:r>
            <a:rPr kumimoji="1" lang="ja-JP" altLang="en-US" b="1" dirty="0" smtClean="0"/>
            <a:t>実雇用率１</a:t>
          </a:r>
          <a:r>
            <a:rPr kumimoji="1" lang="en-US" altLang="ja-JP" b="1" dirty="0" smtClean="0"/>
            <a:t>.</a:t>
          </a:r>
          <a:r>
            <a:rPr kumimoji="1" lang="ja-JP" altLang="en-US" b="1" dirty="0" smtClean="0"/>
            <a:t>９０％</a:t>
          </a:r>
          <a:endParaRPr kumimoji="1" lang="ja-JP" altLang="en-US" b="1" dirty="0"/>
        </a:p>
      </dgm:t>
    </dgm:pt>
    <dgm:pt modelId="{36A95ED3-0284-4260-9889-C858F3BBBCAA}" type="parTrans" cxnId="{5AB5367B-53E8-4B3E-8AB1-617548D6D409}">
      <dgm:prSet/>
      <dgm:spPr/>
      <dgm:t>
        <a:bodyPr/>
        <a:lstStyle/>
        <a:p>
          <a:endParaRPr kumimoji="1" lang="ja-JP" altLang="en-US"/>
        </a:p>
      </dgm:t>
    </dgm:pt>
    <dgm:pt modelId="{B9ED0903-14A0-4E58-B697-1169F550025B}" type="sibTrans" cxnId="{5AB5367B-53E8-4B3E-8AB1-617548D6D409}">
      <dgm:prSet/>
      <dgm:spPr/>
      <dgm:t>
        <a:bodyPr/>
        <a:lstStyle/>
        <a:p>
          <a:endParaRPr kumimoji="1" lang="ja-JP" altLang="en-US"/>
        </a:p>
      </dgm:t>
    </dgm:pt>
    <dgm:pt modelId="{E46921AE-F4AF-49ED-B955-4083531E0808}">
      <dgm:prSet phldrT="[テキスト]"/>
      <dgm:spPr>
        <a:solidFill>
          <a:schemeClr val="bg1">
            <a:lumMod val="85000"/>
            <a:alpha val="90000"/>
          </a:schemeClr>
        </a:solidFill>
      </dgm:spPr>
      <dgm:t>
        <a:bodyPr/>
        <a:lstStyle/>
        <a:p>
          <a:r>
            <a:rPr kumimoji="1" lang="ja-JP" altLang="en-US" b="1" dirty="0" smtClean="0"/>
            <a:t>知事部局２．８１％</a:t>
          </a:r>
          <a:endParaRPr kumimoji="1" lang="ja-JP" altLang="en-US" b="1" dirty="0"/>
        </a:p>
      </dgm:t>
    </dgm:pt>
    <dgm:pt modelId="{CE5257EE-0EA2-4072-894D-0A322E0DC258}" type="parTrans" cxnId="{0B241769-B153-40E5-BE15-2839B11CB4C1}">
      <dgm:prSet/>
      <dgm:spPr/>
      <dgm:t>
        <a:bodyPr/>
        <a:lstStyle/>
        <a:p>
          <a:endParaRPr kumimoji="1" lang="ja-JP" altLang="en-US"/>
        </a:p>
      </dgm:t>
    </dgm:pt>
    <dgm:pt modelId="{39CFAC2D-E1F7-4501-83D5-E926C37F1388}" type="sibTrans" cxnId="{0B241769-B153-40E5-BE15-2839B11CB4C1}">
      <dgm:prSet/>
      <dgm:spPr/>
      <dgm:t>
        <a:bodyPr/>
        <a:lstStyle/>
        <a:p>
          <a:endParaRPr kumimoji="1" lang="ja-JP" altLang="en-US"/>
        </a:p>
      </dgm:t>
    </dgm:pt>
    <dgm:pt modelId="{928032D3-EB1C-493A-A247-16D0DD092997}">
      <dgm:prSet phldrT="[テキスト]"/>
      <dgm:spPr>
        <a:solidFill>
          <a:schemeClr val="bg1">
            <a:lumMod val="85000"/>
            <a:alpha val="90000"/>
          </a:schemeClr>
        </a:solidFill>
      </dgm:spPr>
      <dgm:t>
        <a:bodyPr/>
        <a:lstStyle/>
        <a:p>
          <a:r>
            <a:rPr kumimoji="1" lang="ja-JP" altLang="en-US" b="1" dirty="0" smtClean="0"/>
            <a:t>実雇用率２．３６％</a:t>
          </a:r>
          <a:endParaRPr kumimoji="1" lang="ja-JP" altLang="en-US" b="1" dirty="0"/>
        </a:p>
      </dgm:t>
    </dgm:pt>
    <dgm:pt modelId="{BE8C52BD-C5FD-49BA-A0A3-E0816D6AA045}" type="parTrans" cxnId="{6D35E5F2-F468-4809-8A7D-2606D26C64FE}">
      <dgm:prSet/>
      <dgm:spPr/>
      <dgm:t>
        <a:bodyPr/>
        <a:lstStyle/>
        <a:p>
          <a:endParaRPr kumimoji="1" lang="ja-JP" altLang="en-US"/>
        </a:p>
      </dgm:t>
    </dgm:pt>
    <dgm:pt modelId="{866B4AF7-EC8D-4CF6-BAAF-F6DE3E3CB216}" type="sibTrans" cxnId="{6D35E5F2-F468-4809-8A7D-2606D26C64FE}">
      <dgm:prSet/>
      <dgm:spPr/>
      <dgm:t>
        <a:bodyPr/>
        <a:lstStyle/>
        <a:p>
          <a:endParaRPr kumimoji="1" lang="ja-JP" altLang="en-US"/>
        </a:p>
      </dgm:t>
    </dgm:pt>
    <dgm:pt modelId="{B957BA17-26EF-4DB2-8DC1-5414215F0B13}" type="pres">
      <dgm:prSet presAssocID="{A041BF2C-DCA4-4201-B366-79AC21991DD3}" presName="Name0" presStyleCnt="0">
        <dgm:presLayoutVars>
          <dgm:dir/>
          <dgm:animLvl val="lvl"/>
          <dgm:resizeHandles val="exact"/>
        </dgm:presLayoutVars>
      </dgm:prSet>
      <dgm:spPr/>
      <dgm:t>
        <a:bodyPr/>
        <a:lstStyle/>
        <a:p>
          <a:endParaRPr kumimoji="1" lang="ja-JP" altLang="en-US"/>
        </a:p>
      </dgm:t>
    </dgm:pt>
    <dgm:pt modelId="{E65D3562-055E-4A9C-84C4-08F3A669500C}" type="pres">
      <dgm:prSet presAssocID="{A78E45D8-295B-4AB0-8FB2-32CB6EB42CEB}" presName="linNode" presStyleCnt="0"/>
      <dgm:spPr/>
    </dgm:pt>
    <dgm:pt modelId="{91FA1D6B-D602-4D22-8522-48376BBD25C9}" type="pres">
      <dgm:prSet presAssocID="{A78E45D8-295B-4AB0-8FB2-32CB6EB42CEB}" presName="parentText" presStyleLbl="node1" presStyleIdx="0" presStyleCnt="3">
        <dgm:presLayoutVars>
          <dgm:chMax val="1"/>
          <dgm:bulletEnabled val="1"/>
        </dgm:presLayoutVars>
      </dgm:prSet>
      <dgm:spPr/>
      <dgm:t>
        <a:bodyPr/>
        <a:lstStyle/>
        <a:p>
          <a:endParaRPr kumimoji="1" lang="ja-JP" altLang="en-US"/>
        </a:p>
      </dgm:t>
    </dgm:pt>
    <dgm:pt modelId="{7B622140-B6D8-42B1-892E-43F437529082}" type="pres">
      <dgm:prSet presAssocID="{A78E45D8-295B-4AB0-8FB2-32CB6EB42CEB}" presName="descendantText" presStyleLbl="alignAccFollowNode1" presStyleIdx="0" presStyleCnt="3" custLinFactNeighborY="-801">
        <dgm:presLayoutVars>
          <dgm:bulletEnabled val="1"/>
        </dgm:presLayoutVars>
      </dgm:prSet>
      <dgm:spPr/>
      <dgm:t>
        <a:bodyPr/>
        <a:lstStyle/>
        <a:p>
          <a:endParaRPr kumimoji="1" lang="ja-JP" altLang="en-US"/>
        </a:p>
      </dgm:t>
    </dgm:pt>
    <dgm:pt modelId="{FE5CBA0A-0CC1-4C74-B73A-7336B52E40AD}" type="pres">
      <dgm:prSet presAssocID="{361545D7-A1DD-4300-B655-F03621F4DA34}" presName="sp" presStyleCnt="0"/>
      <dgm:spPr/>
    </dgm:pt>
    <dgm:pt modelId="{0748C8D8-2EBD-49DA-BDCD-D129FE72BC8E}" type="pres">
      <dgm:prSet presAssocID="{429F0A3E-D31C-403D-AFA8-4A0D4C72BB3E}" presName="linNode" presStyleCnt="0"/>
      <dgm:spPr/>
    </dgm:pt>
    <dgm:pt modelId="{5C3E6493-A192-4B9A-8CE9-3DDEF9C55EF1}" type="pres">
      <dgm:prSet presAssocID="{429F0A3E-D31C-403D-AFA8-4A0D4C72BB3E}" presName="parentText" presStyleLbl="node1" presStyleIdx="1" presStyleCnt="3">
        <dgm:presLayoutVars>
          <dgm:chMax val="1"/>
          <dgm:bulletEnabled val="1"/>
        </dgm:presLayoutVars>
      </dgm:prSet>
      <dgm:spPr/>
      <dgm:t>
        <a:bodyPr/>
        <a:lstStyle/>
        <a:p>
          <a:endParaRPr kumimoji="1" lang="ja-JP" altLang="en-US"/>
        </a:p>
      </dgm:t>
    </dgm:pt>
    <dgm:pt modelId="{A3F5AABC-BAE7-44FE-A6D0-7C30E3DF7CA4}" type="pres">
      <dgm:prSet presAssocID="{429F0A3E-D31C-403D-AFA8-4A0D4C72BB3E}" presName="descendantText" presStyleLbl="alignAccFollowNode1" presStyleIdx="1" presStyleCnt="3">
        <dgm:presLayoutVars>
          <dgm:bulletEnabled val="1"/>
        </dgm:presLayoutVars>
      </dgm:prSet>
      <dgm:spPr/>
      <dgm:t>
        <a:bodyPr/>
        <a:lstStyle/>
        <a:p>
          <a:endParaRPr kumimoji="1" lang="ja-JP" altLang="en-US"/>
        </a:p>
      </dgm:t>
    </dgm:pt>
    <dgm:pt modelId="{9A526C68-DAA5-4106-ABCD-8F17C5C1FA41}" type="pres">
      <dgm:prSet presAssocID="{B7F91702-FE39-4F2F-9210-D78D1C557913}" presName="sp" presStyleCnt="0"/>
      <dgm:spPr/>
    </dgm:pt>
    <dgm:pt modelId="{8F9EEA52-1259-4E9C-9012-EBC7BB32ED7B}" type="pres">
      <dgm:prSet presAssocID="{34488FA5-96A6-4B97-ABC3-E5F1FE99305A}" presName="linNode" presStyleCnt="0"/>
      <dgm:spPr/>
    </dgm:pt>
    <dgm:pt modelId="{9CD7FE7F-BD59-4993-80DD-56BDCD6B9CA5}" type="pres">
      <dgm:prSet presAssocID="{34488FA5-96A6-4B97-ABC3-E5F1FE99305A}" presName="parentText" presStyleLbl="node1" presStyleIdx="2" presStyleCnt="3">
        <dgm:presLayoutVars>
          <dgm:chMax val="1"/>
          <dgm:bulletEnabled val="1"/>
        </dgm:presLayoutVars>
      </dgm:prSet>
      <dgm:spPr/>
      <dgm:t>
        <a:bodyPr/>
        <a:lstStyle/>
        <a:p>
          <a:endParaRPr kumimoji="1" lang="ja-JP" altLang="en-US"/>
        </a:p>
      </dgm:t>
    </dgm:pt>
    <dgm:pt modelId="{5D1E5EEE-9BEB-41D9-AFB5-20F91607C9D0}" type="pres">
      <dgm:prSet presAssocID="{34488FA5-96A6-4B97-ABC3-E5F1FE99305A}" presName="descendantText" presStyleLbl="alignAccFollowNode1" presStyleIdx="2" presStyleCnt="3">
        <dgm:presLayoutVars>
          <dgm:bulletEnabled val="1"/>
        </dgm:presLayoutVars>
      </dgm:prSet>
      <dgm:spPr/>
      <dgm:t>
        <a:bodyPr/>
        <a:lstStyle/>
        <a:p>
          <a:endParaRPr kumimoji="1" lang="ja-JP" altLang="en-US"/>
        </a:p>
      </dgm:t>
    </dgm:pt>
  </dgm:ptLst>
  <dgm:cxnLst>
    <dgm:cxn modelId="{918DF995-01C1-4D4D-8D6D-DADEAAE1B3FE}" srcId="{A041BF2C-DCA4-4201-B366-79AC21991DD3}" destId="{34488FA5-96A6-4B97-ABC3-E5F1FE99305A}" srcOrd="2" destOrd="0" parTransId="{9876803F-B439-422C-AD55-C20F061DA22A}" sibTransId="{3AB331C0-70A3-47EA-B0CB-DD6B810C6D7D}"/>
    <dgm:cxn modelId="{25D297BE-C149-44D6-BE13-22018BC31E79}" type="presOf" srcId="{78819E25-8234-488D-9671-51AF94AB5325}" destId="{7B622140-B6D8-42B1-892E-43F437529082}" srcOrd="0" destOrd="0" presId="urn:microsoft.com/office/officeart/2005/8/layout/vList5"/>
    <dgm:cxn modelId="{42094DDB-E177-463E-A4D4-BEC4A5CCA830}" srcId="{A78E45D8-295B-4AB0-8FB2-32CB6EB42CEB}" destId="{78819E25-8234-488D-9671-51AF94AB5325}" srcOrd="0" destOrd="0" parTransId="{31DCC0AC-D8F4-4A7C-ABC5-F807B5631903}" sibTransId="{5685BB42-D5C2-42D8-8D34-7B56D9AD5E39}"/>
    <dgm:cxn modelId="{D3D16317-B52A-45C3-BFDA-09BC895B55E3}" type="presOf" srcId="{928032D3-EB1C-493A-A247-16D0DD092997}" destId="{A3F5AABC-BAE7-44FE-A6D0-7C30E3DF7CA4}" srcOrd="0" destOrd="0" presId="urn:microsoft.com/office/officeart/2005/8/layout/vList5"/>
    <dgm:cxn modelId="{672563EF-525B-4374-A6E8-7B139205D717}" type="presOf" srcId="{34488FA5-96A6-4B97-ABC3-E5F1FE99305A}" destId="{9CD7FE7F-BD59-4993-80DD-56BDCD6B9CA5}" srcOrd="0" destOrd="0" presId="urn:microsoft.com/office/officeart/2005/8/layout/vList5"/>
    <dgm:cxn modelId="{63EB8225-149E-491F-8E39-F6AA7A299529}" srcId="{A041BF2C-DCA4-4201-B366-79AC21991DD3}" destId="{429F0A3E-D31C-403D-AFA8-4A0D4C72BB3E}" srcOrd="1" destOrd="0" parTransId="{C215E0CD-BCF4-4266-9D26-66603A6A8715}" sibTransId="{B7F91702-FE39-4F2F-9210-D78D1C557913}"/>
    <dgm:cxn modelId="{7D251AE4-54EB-483D-B6B1-2CDCAB431795}" type="presOf" srcId="{A041BF2C-DCA4-4201-B366-79AC21991DD3}" destId="{B957BA17-26EF-4DB2-8DC1-5414215F0B13}" srcOrd="0" destOrd="0" presId="urn:microsoft.com/office/officeart/2005/8/layout/vList5"/>
    <dgm:cxn modelId="{0CB7AC98-7B03-4A66-B96F-1D25DB85788F}" srcId="{A041BF2C-DCA4-4201-B366-79AC21991DD3}" destId="{A78E45D8-295B-4AB0-8FB2-32CB6EB42CEB}" srcOrd="0" destOrd="0" parTransId="{11E53F03-A106-47C2-BBDD-7E88333B6945}" sibTransId="{361545D7-A1DD-4300-B655-F03621F4DA34}"/>
    <dgm:cxn modelId="{5AB5367B-53E8-4B3E-8AB1-617548D6D409}" srcId="{34488FA5-96A6-4B97-ABC3-E5F1FE99305A}" destId="{5515109D-443E-41B7-A151-2C292CA3BFF1}" srcOrd="0" destOrd="0" parTransId="{36A95ED3-0284-4260-9889-C858F3BBBCAA}" sibTransId="{B9ED0903-14A0-4E58-B697-1169F550025B}"/>
    <dgm:cxn modelId="{89FEDE79-F64B-4768-8B36-4D6A11CF82A7}" type="presOf" srcId="{A78E45D8-295B-4AB0-8FB2-32CB6EB42CEB}" destId="{91FA1D6B-D602-4D22-8522-48376BBD25C9}" srcOrd="0" destOrd="0" presId="urn:microsoft.com/office/officeart/2005/8/layout/vList5"/>
    <dgm:cxn modelId="{F3C98FA3-ED83-40CF-86B7-EAF3E36201D3}" type="presOf" srcId="{5515109D-443E-41B7-A151-2C292CA3BFF1}" destId="{5D1E5EEE-9BEB-41D9-AFB5-20F91607C9D0}" srcOrd="0" destOrd="0" presId="urn:microsoft.com/office/officeart/2005/8/layout/vList5"/>
    <dgm:cxn modelId="{6D35E5F2-F468-4809-8A7D-2606D26C64FE}" srcId="{429F0A3E-D31C-403D-AFA8-4A0D4C72BB3E}" destId="{928032D3-EB1C-493A-A247-16D0DD092997}" srcOrd="0" destOrd="0" parTransId="{BE8C52BD-C5FD-49BA-A0A3-E0816D6AA045}" sibTransId="{866B4AF7-EC8D-4CF6-BAAF-F6DE3E3CB216}"/>
    <dgm:cxn modelId="{0B241769-B153-40E5-BE15-2839B11CB4C1}" srcId="{A78E45D8-295B-4AB0-8FB2-32CB6EB42CEB}" destId="{E46921AE-F4AF-49ED-B955-4083531E0808}" srcOrd="1" destOrd="0" parTransId="{CE5257EE-0EA2-4072-894D-0A322E0DC258}" sibTransId="{39CFAC2D-E1F7-4501-83D5-E926C37F1388}"/>
    <dgm:cxn modelId="{0E18AC59-85C8-4508-BC4B-55C06477EBFE}" type="presOf" srcId="{E46921AE-F4AF-49ED-B955-4083531E0808}" destId="{7B622140-B6D8-42B1-892E-43F437529082}" srcOrd="0" destOrd="1" presId="urn:microsoft.com/office/officeart/2005/8/layout/vList5"/>
    <dgm:cxn modelId="{848CF0C9-4E71-47CC-A902-4C20ADFDF245}" type="presOf" srcId="{429F0A3E-D31C-403D-AFA8-4A0D4C72BB3E}" destId="{5C3E6493-A192-4B9A-8CE9-3DDEF9C55EF1}" srcOrd="0" destOrd="0" presId="urn:microsoft.com/office/officeart/2005/8/layout/vList5"/>
    <dgm:cxn modelId="{03BC5661-915F-4A09-A862-D8879F045427}" type="presParOf" srcId="{B957BA17-26EF-4DB2-8DC1-5414215F0B13}" destId="{E65D3562-055E-4A9C-84C4-08F3A669500C}" srcOrd="0" destOrd="0" presId="urn:microsoft.com/office/officeart/2005/8/layout/vList5"/>
    <dgm:cxn modelId="{AF324A42-DA2E-4078-8178-D69255DF859E}" type="presParOf" srcId="{E65D3562-055E-4A9C-84C4-08F3A669500C}" destId="{91FA1D6B-D602-4D22-8522-48376BBD25C9}" srcOrd="0" destOrd="0" presId="urn:microsoft.com/office/officeart/2005/8/layout/vList5"/>
    <dgm:cxn modelId="{1503E493-715E-4B9D-BF79-4FCAB133D928}" type="presParOf" srcId="{E65D3562-055E-4A9C-84C4-08F3A669500C}" destId="{7B622140-B6D8-42B1-892E-43F437529082}" srcOrd="1" destOrd="0" presId="urn:microsoft.com/office/officeart/2005/8/layout/vList5"/>
    <dgm:cxn modelId="{A992B83F-D32D-4511-958E-44A86EAC8004}" type="presParOf" srcId="{B957BA17-26EF-4DB2-8DC1-5414215F0B13}" destId="{FE5CBA0A-0CC1-4C74-B73A-7336B52E40AD}" srcOrd="1" destOrd="0" presId="urn:microsoft.com/office/officeart/2005/8/layout/vList5"/>
    <dgm:cxn modelId="{6100FAE0-256B-4154-AF5E-4E023BE533E0}" type="presParOf" srcId="{B957BA17-26EF-4DB2-8DC1-5414215F0B13}" destId="{0748C8D8-2EBD-49DA-BDCD-D129FE72BC8E}" srcOrd="2" destOrd="0" presId="urn:microsoft.com/office/officeart/2005/8/layout/vList5"/>
    <dgm:cxn modelId="{8FA8E27E-9D66-4B60-BC28-D107CC630498}" type="presParOf" srcId="{0748C8D8-2EBD-49DA-BDCD-D129FE72BC8E}" destId="{5C3E6493-A192-4B9A-8CE9-3DDEF9C55EF1}" srcOrd="0" destOrd="0" presId="urn:microsoft.com/office/officeart/2005/8/layout/vList5"/>
    <dgm:cxn modelId="{DB50352F-C174-4D5C-98CC-C24D39D41FA5}" type="presParOf" srcId="{0748C8D8-2EBD-49DA-BDCD-D129FE72BC8E}" destId="{A3F5AABC-BAE7-44FE-A6D0-7C30E3DF7CA4}" srcOrd="1" destOrd="0" presId="urn:microsoft.com/office/officeart/2005/8/layout/vList5"/>
    <dgm:cxn modelId="{6D818A20-7E45-4A5B-9C17-0BADCC6D2977}" type="presParOf" srcId="{B957BA17-26EF-4DB2-8DC1-5414215F0B13}" destId="{9A526C68-DAA5-4106-ABCD-8F17C5C1FA41}" srcOrd="3" destOrd="0" presId="urn:microsoft.com/office/officeart/2005/8/layout/vList5"/>
    <dgm:cxn modelId="{2495F9AE-84BE-4C68-AD97-A4F26CCCF97D}" type="presParOf" srcId="{B957BA17-26EF-4DB2-8DC1-5414215F0B13}" destId="{8F9EEA52-1259-4E9C-9012-EBC7BB32ED7B}" srcOrd="4" destOrd="0" presId="urn:microsoft.com/office/officeart/2005/8/layout/vList5"/>
    <dgm:cxn modelId="{4C4564CA-4385-42D7-9A33-D122B80092D0}" type="presParOf" srcId="{8F9EEA52-1259-4E9C-9012-EBC7BB32ED7B}" destId="{9CD7FE7F-BD59-4993-80DD-56BDCD6B9CA5}" srcOrd="0" destOrd="0" presId="urn:microsoft.com/office/officeart/2005/8/layout/vList5"/>
    <dgm:cxn modelId="{203EF4E3-8716-4737-BC3D-4385B590E3F5}" type="presParOf" srcId="{8F9EEA52-1259-4E9C-9012-EBC7BB32ED7B}" destId="{5D1E5EEE-9BEB-41D9-AFB5-20F91607C9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22140-B6D8-42B1-892E-43F437529082}">
      <dsp:nvSpPr>
        <dsp:cNvPr id="0" name=""/>
        <dsp:cNvSpPr/>
      </dsp:nvSpPr>
      <dsp:spPr>
        <a:xfrm rot="5400000">
          <a:off x="4935386" y="-1983424"/>
          <a:ext cx="884045" cy="5061091"/>
        </a:xfrm>
        <a:prstGeom prst="round2Same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b="1" kern="1200" dirty="0" smtClean="0"/>
            <a:t>実雇用率２．８７％</a:t>
          </a:r>
          <a:endParaRPr kumimoji="1" lang="ja-JP" altLang="en-US" sz="2200" b="1" kern="1200" dirty="0"/>
        </a:p>
        <a:p>
          <a:pPr marL="228600" lvl="1" indent="-228600" algn="l" defTabSz="977900">
            <a:lnSpc>
              <a:spcPct val="90000"/>
            </a:lnSpc>
            <a:spcBef>
              <a:spcPct val="0"/>
            </a:spcBef>
            <a:spcAft>
              <a:spcPct val="15000"/>
            </a:spcAft>
            <a:buChar char="••"/>
          </a:pPr>
          <a:r>
            <a:rPr kumimoji="1" lang="ja-JP" altLang="en-US" sz="2200" b="1" kern="1200" dirty="0" smtClean="0"/>
            <a:t>知事部局２．８１％</a:t>
          </a:r>
          <a:endParaRPr kumimoji="1" lang="ja-JP" altLang="en-US" sz="2200" b="1" kern="1200" dirty="0"/>
        </a:p>
      </dsp:txBody>
      <dsp:txXfrm rot="-5400000">
        <a:off x="2846863" y="148255"/>
        <a:ext cx="5017935" cy="797733"/>
      </dsp:txXfrm>
    </dsp:sp>
    <dsp:sp modelId="{91FA1D6B-D602-4D22-8522-48376BBD25C9}">
      <dsp:nvSpPr>
        <dsp:cNvPr id="0" name=""/>
        <dsp:cNvSpPr/>
      </dsp:nvSpPr>
      <dsp:spPr>
        <a:xfrm>
          <a:off x="0" y="1674"/>
          <a:ext cx="2846863" cy="1105056"/>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j-ea"/>
              <a:ea typeface="+mj-ea"/>
            </a:rPr>
            <a:t>東京都の機関</a:t>
          </a:r>
          <a:endParaRPr kumimoji="1" lang="en-US" altLang="ja-JP" sz="2000" kern="1200" dirty="0" smtClean="0">
            <a:latin typeface="+mj-ea"/>
            <a:ea typeface="+mj-ea"/>
          </a:endParaRPr>
        </a:p>
        <a:p>
          <a:pPr lvl="0" algn="ctr" defTabSz="889000">
            <a:lnSpc>
              <a:spcPct val="90000"/>
            </a:lnSpc>
            <a:spcBef>
              <a:spcPct val="0"/>
            </a:spcBef>
            <a:spcAft>
              <a:spcPct val="35000"/>
            </a:spcAft>
          </a:pPr>
          <a:r>
            <a:rPr kumimoji="1" lang="ja-JP" altLang="en-US" sz="2000" kern="1200" dirty="0" smtClean="0">
              <a:latin typeface="+mj-ea"/>
              <a:ea typeface="+mj-ea"/>
            </a:rPr>
            <a:t>（法定雇用率２．５％）</a:t>
          </a:r>
          <a:endParaRPr kumimoji="1" lang="ja-JP" altLang="en-US" sz="2000" kern="1200" dirty="0">
            <a:latin typeface="+mj-ea"/>
            <a:ea typeface="+mj-ea"/>
          </a:endParaRPr>
        </a:p>
      </dsp:txBody>
      <dsp:txXfrm>
        <a:off x="53944" y="55618"/>
        <a:ext cx="2738975" cy="997168"/>
      </dsp:txXfrm>
    </dsp:sp>
    <dsp:sp modelId="{A3F5AABC-BAE7-44FE-A6D0-7C30E3DF7CA4}">
      <dsp:nvSpPr>
        <dsp:cNvPr id="0" name=""/>
        <dsp:cNvSpPr/>
      </dsp:nvSpPr>
      <dsp:spPr>
        <a:xfrm rot="5400000">
          <a:off x="4935386" y="-816033"/>
          <a:ext cx="884045" cy="5061091"/>
        </a:xfrm>
        <a:prstGeom prst="round2Same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b="1" kern="1200" dirty="0" smtClean="0"/>
            <a:t>実雇用率２．３６％</a:t>
          </a:r>
          <a:endParaRPr kumimoji="1" lang="ja-JP" altLang="en-US" sz="2200" b="1" kern="1200" dirty="0"/>
        </a:p>
      </dsp:txBody>
      <dsp:txXfrm rot="-5400000">
        <a:off x="2846863" y="1315646"/>
        <a:ext cx="5017935" cy="797733"/>
      </dsp:txXfrm>
    </dsp:sp>
    <dsp:sp modelId="{5C3E6493-A192-4B9A-8CE9-3DDEF9C55EF1}">
      <dsp:nvSpPr>
        <dsp:cNvPr id="0" name=""/>
        <dsp:cNvSpPr/>
      </dsp:nvSpPr>
      <dsp:spPr>
        <a:xfrm>
          <a:off x="0" y="1161983"/>
          <a:ext cx="2846863" cy="1105056"/>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区市町村の機関</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（法定雇用率２．５％）</a:t>
          </a:r>
          <a:endParaRPr kumimoji="1" lang="ja-JP" altLang="en-US" sz="2000" kern="1200" dirty="0"/>
        </a:p>
      </dsp:txBody>
      <dsp:txXfrm>
        <a:off x="53944" y="1215927"/>
        <a:ext cx="2738975" cy="997168"/>
      </dsp:txXfrm>
    </dsp:sp>
    <dsp:sp modelId="{5D1E5EEE-9BEB-41D9-AFB5-20F91607C9D0}">
      <dsp:nvSpPr>
        <dsp:cNvPr id="0" name=""/>
        <dsp:cNvSpPr/>
      </dsp:nvSpPr>
      <dsp:spPr>
        <a:xfrm rot="5400000">
          <a:off x="4935386" y="344275"/>
          <a:ext cx="884045" cy="5061091"/>
        </a:xfrm>
        <a:prstGeom prst="round2Same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b="1" kern="1200" dirty="0" smtClean="0"/>
            <a:t>実雇用率１</a:t>
          </a:r>
          <a:r>
            <a:rPr kumimoji="1" lang="en-US" altLang="ja-JP" sz="2200" b="1" kern="1200" dirty="0" smtClean="0"/>
            <a:t>.</a:t>
          </a:r>
          <a:r>
            <a:rPr kumimoji="1" lang="ja-JP" altLang="en-US" sz="2200" b="1" kern="1200" dirty="0" smtClean="0"/>
            <a:t>９０％</a:t>
          </a:r>
          <a:endParaRPr kumimoji="1" lang="ja-JP" altLang="en-US" sz="2200" b="1" kern="1200" dirty="0"/>
        </a:p>
      </dsp:txBody>
      <dsp:txXfrm rot="-5400000">
        <a:off x="2846863" y="2475954"/>
        <a:ext cx="5017935" cy="797733"/>
      </dsp:txXfrm>
    </dsp:sp>
    <dsp:sp modelId="{9CD7FE7F-BD59-4993-80DD-56BDCD6B9CA5}">
      <dsp:nvSpPr>
        <dsp:cNvPr id="0" name=""/>
        <dsp:cNvSpPr/>
      </dsp:nvSpPr>
      <dsp:spPr>
        <a:xfrm>
          <a:off x="0" y="2322293"/>
          <a:ext cx="2846863" cy="1105056"/>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東京都教育委員会</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（法定雇用率２．４％）</a:t>
          </a:r>
          <a:endParaRPr kumimoji="1" lang="ja-JP" altLang="en-US" sz="2000" kern="1200" dirty="0"/>
        </a:p>
      </dsp:txBody>
      <dsp:txXfrm>
        <a:off x="53944" y="2376237"/>
        <a:ext cx="2738975" cy="9971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0.58557</cdr:x>
      <cdr:y>0.23281</cdr:y>
    </cdr:from>
    <cdr:to>
      <cdr:x>0.64246</cdr:x>
      <cdr:y>0.28418</cdr:y>
    </cdr:to>
    <cdr:sp macro="" textlink="">
      <cdr:nvSpPr>
        <cdr:cNvPr id="2" name="テキスト ボックス 19"/>
        <cdr:cNvSpPr txBox="1"/>
      </cdr:nvSpPr>
      <cdr:spPr>
        <a:xfrm xmlns:a="http://schemas.openxmlformats.org/drawingml/2006/main">
          <a:off x="5449294" y="1287253"/>
          <a:ext cx="529414" cy="284038"/>
        </a:xfrm>
        <a:prstGeom xmlns:a="http://schemas.openxmlformats.org/drawingml/2006/main" prst="rect">
          <a:avLst/>
        </a:prstGeom>
        <a:noFill xmlns:a="http://schemas.openxmlformats.org/drawingml/2006/main"/>
      </cdr:spPr>
      <cdr:txBody>
        <a:bodyPr xmlns:a="http://schemas.openxmlformats.org/drawingml/2006/main" wrap="square" lIns="91404" tIns="45704" rIns="91404" bIns="45704" rtlCol="0">
          <a:spAutoFit/>
        </a:bodyPr>
        <a:lstStyle xmlns:a="http://schemas.openxmlformats.org/drawingml/2006/main">
          <a:defPPr>
            <a:defRPr lang="ja-JP"/>
          </a:defPPr>
          <a:lvl1pPr marL="0" algn="l" defTabSz="914035" rtl="0" eaLnBrk="1" latinLnBrk="0" hangingPunct="1">
            <a:defRPr kumimoji="1" sz="1800" kern="1200">
              <a:solidFill>
                <a:sysClr val="windowText" lastClr="000000"/>
              </a:solidFill>
              <a:latin typeface="Calibri"/>
            </a:defRPr>
          </a:lvl1pPr>
          <a:lvl2pPr marL="457016" algn="l" defTabSz="914035" rtl="0" eaLnBrk="1" latinLnBrk="0" hangingPunct="1">
            <a:defRPr kumimoji="1" sz="1800" kern="1200">
              <a:solidFill>
                <a:sysClr val="windowText" lastClr="000000"/>
              </a:solidFill>
              <a:latin typeface="Calibri"/>
            </a:defRPr>
          </a:lvl2pPr>
          <a:lvl3pPr marL="914035" algn="l" defTabSz="914035" rtl="0" eaLnBrk="1" latinLnBrk="0" hangingPunct="1">
            <a:defRPr kumimoji="1" sz="1800" kern="1200">
              <a:solidFill>
                <a:sysClr val="windowText" lastClr="000000"/>
              </a:solidFill>
              <a:latin typeface="Calibri"/>
            </a:defRPr>
          </a:lvl3pPr>
          <a:lvl4pPr marL="1371051" algn="l" defTabSz="914035" rtl="0" eaLnBrk="1" latinLnBrk="0" hangingPunct="1">
            <a:defRPr kumimoji="1" sz="1800" kern="1200">
              <a:solidFill>
                <a:sysClr val="windowText" lastClr="000000"/>
              </a:solidFill>
              <a:latin typeface="Calibri"/>
            </a:defRPr>
          </a:lvl4pPr>
          <a:lvl5pPr marL="1828069" algn="l" defTabSz="914035" rtl="0" eaLnBrk="1" latinLnBrk="0" hangingPunct="1">
            <a:defRPr kumimoji="1" sz="1800" kern="1200">
              <a:solidFill>
                <a:sysClr val="windowText" lastClr="000000"/>
              </a:solidFill>
              <a:latin typeface="Calibri"/>
            </a:defRPr>
          </a:lvl5pPr>
          <a:lvl6pPr marL="2285085" algn="l" defTabSz="914035" rtl="0" eaLnBrk="1" latinLnBrk="0" hangingPunct="1">
            <a:defRPr kumimoji="1" sz="1800" kern="1200">
              <a:solidFill>
                <a:sysClr val="windowText" lastClr="000000"/>
              </a:solidFill>
              <a:latin typeface="Calibri"/>
            </a:defRPr>
          </a:lvl6pPr>
          <a:lvl7pPr marL="2742104" algn="l" defTabSz="914035" rtl="0" eaLnBrk="1" latinLnBrk="0" hangingPunct="1">
            <a:defRPr kumimoji="1" sz="1800" kern="1200">
              <a:solidFill>
                <a:sysClr val="windowText" lastClr="000000"/>
              </a:solidFill>
              <a:latin typeface="Calibri"/>
            </a:defRPr>
          </a:lvl7pPr>
          <a:lvl8pPr marL="3199120" algn="l" defTabSz="914035" rtl="0" eaLnBrk="1" latinLnBrk="0" hangingPunct="1">
            <a:defRPr kumimoji="1" sz="1800" kern="1200">
              <a:solidFill>
                <a:sysClr val="windowText" lastClr="000000"/>
              </a:solidFill>
              <a:latin typeface="Calibri"/>
            </a:defRPr>
          </a:lvl8pPr>
          <a:lvl9pPr marL="3656136" algn="l" defTabSz="914035" rtl="0" eaLnBrk="1" latinLnBrk="0" hangingPunct="1">
            <a:defRPr kumimoji="1" sz="1800" kern="1200">
              <a:solidFill>
                <a:sysClr val="windowText" lastClr="000000"/>
              </a:solidFill>
              <a:latin typeface="Calibri"/>
            </a:defRPr>
          </a:lvl9pPr>
        </a:lstStyle>
        <a:p xmlns:a="http://schemas.openxmlformats.org/drawingml/2006/main">
          <a:r>
            <a:rPr lang="en-US" altLang="ja-JP" sz="1200" dirty="0" smtClean="0">
              <a:latin typeface="ＭＳ Ｐゴシック"/>
              <a:ea typeface="ＭＳ Ｐゴシック"/>
            </a:rPr>
            <a:t>1579</a:t>
          </a:r>
          <a:endParaRPr lang="ja-JP" altLang="en-US" sz="1200" dirty="0">
            <a:latin typeface="ＭＳ Ｐゴシック"/>
            <a:ea typeface="ＭＳ Ｐゴシック"/>
          </a:endParaRPr>
        </a:p>
      </cdr:txBody>
    </cdr:sp>
  </cdr:relSizeAnchor>
  <cdr:relSizeAnchor xmlns:cdr="http://schemas.openxmlformats.org/drawingml/2006/chartDrawing">
    <cdr:from>
      <cdr:x>0.27298</cdr:x>
      <cdr:y>0.42363</cdr:y>
    </cdr:from>
    <cdr:to>
      <cdr:x>0.32188</cdr:x>
      <cdr:y>0.4644</cdr:y>
    </cdr:to>
    <cdr:sp macro="" textlink="">
      <cdr:nvSpPr>
        <cdr:cNvPr id="3" name="テキスト ボックス 2"/>
        <cdr:cNvSpPr txBox="1"/>
      </cdr:nvSpPr>
      <cdr:spPr>
        <a:xfrm xmlns:a="http://schemas.openxmlformats.org/drawingml/2006/main">
          <a:off x="2540330" y="2342371"/>
          <a:ext cx="455023" cy="225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dirty="0" smtClean="0"/>
            <a:t>24</a:t>
          </a:r>
          <a:endParaRPr lang="ja-JP" altLang="en-US" sz="1100" dirty="0"/>
        </a:p>
      </cdr:txBody>
    </cdr:sp>
  </cdr:relSizeAnchor>
  <cdr:relSizeAnchor xmlns:cdr="http://schemas.openxmlformats.org/drawingml/2006/chartDrawing">
    <cdr:from>
      <cdr:x>0.64987</cdr:x>
      <cdr:y>0.20791</cdr:y>
    </cdr:from>
    <cdr:to>
      <cdr:x>0.71514</cdr:x>
      <cdr:y>0.24698</cdr:y>
    </cdr:to>
    <cdr:sp macro="" textlink="">
      <cdr:nvSpPr>
        <cdr:cNvPr id="4" name="テキスト ボックス 3"/>
        <cdr:cNvSpPr txBox="1"/>
      </cdr:nvSpPr>
      <cdr:spPr>
        <a:xfrm xmlns:a="http://schemas.openxmlformats.org/drawingml/2006/main">
          <a:off x="6047618" y="1149602"/>
          <a:ext cx="607398" cy="216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200" dirty="0" smtClean="0">
              <a:latin typeface="+mn-ea"/>
            </a:rPr>
            <a:t>1660</a:t>
          </a:r>
          <a:endParaRPr lang="ja-JP" altLang="en-US" sz="1200" dirty="0">
            <a:latin typeface="+mn-ea"/>
          </a:endParaRPr>
        </a:p>
      </cdr:txBody>
    </cdr:sp>
  </cdr:relSizeAnchor>
  <cdr:relSizeAnchor xmlns:cdr="http://schemas.openxmlformats.org/drawingml/2006/chartDrawing">
    <cdr:from>
      <cdr:x>0.70855</cdr:x>
      <cdr:y>0.1606</cdr:y>
    </cdr:from>
    <cdr:to>
      <cdr:x>0.77382</cdr:x>
      <cdr:y>0.19967</cdr:y>
    </cdr:to>
    <cdr:sp macro="" textlink="">
      <cdr:nvSpPr>
        <cdr:cNvPr id="7" name="テキスト ボックス 1"/>
        <cdr:cNvSpPr txBox="1"/>
      </cdr:nvSpPr>
      <cdr:spPr>
        <a:xfrm xmlns:a="http://schemas.openxmlformats.org/drawingml/2006/main">
          <a:off x="6593690" y="887998"/>
          <a:ext cx="607397" cy="216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smtClean="0">
              <a:latin typeface="+mn-ea"/>
            </a:rPr>
            <a:t>1736</a:t>
          </a:r>
          <a:endParaRPr lang="ja-JP" altLang="en-US" sz="1200" dirty="0">
            <a:latin typeface="+mn-ea"/>
          </a:endParaRPr>
        </a:p>
      </cdr:txBody>
    </cdr:sp>
  </cdr:relSizeAnchor>
  <cdr:relSizeAnchor xmlns:cdr="http://schemas.openxmlformats.org/drawingml/2006/chartDrawing">
    <cdr:from>
      <cdr:x>0.82591</cdr:x>
      <cdr:y>0.07071</cdr:y>
    </cdr:from>
    <cdr:to>
      <cdr:x>0.89118</cdr:x>
      <cdr:y>0.10978</cdr:y>
    </cdr:to>
    <cdr:sp macro="" textlink="">
      <cdr:nvSpPr>
        <cdr:cNvPr id="8" name="テキスト ボックス 1"/>
        <cdr:cNvSpPr txBox="1"/>
      </cdr:nvSpPr>
      <cdr:spPr>
        <a:xfrm xmlns:a="http://schemas.openxmlformats.org/drawingml/2006/main">
          <a:off x="7685833" y="390974"/>
          <a:ext cx="607398" cy="216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smtClean="0">
              <a:latin typeface="+mn-ea"/>
            </a:rPr>
            <a:t>1938</a:t>
          </a:r>
          <a:endParaRPr lang="ja-JP" altLang="en-US" sz="1200" dirty="0">
            <a:latin typeface="+mn-ea"/>
          </a:endParaRPr>
        </a:p>
      </cdr:txBody>
    </cdr:sp>
  </cdr:relSizeAnchor>
  <cdr:relSizeAnchor xmlns:cdr="http://schemas.openxmlformats.org/drawingml/2006/chartDrawing">
    <cdr:from>
      <cdr:x>0.76863</cdr:x>
      <cdr:y>0.12747</cdr:y>
    </cdr:from>
    <cdr:to>
      <cdr:x>0.8339</cdr:x>
      <cdr:y>0.16654</cdr:y>
    </cdr:to>
    <cdr:sp macro="" textlink="">
      <cdr:nvSpPr>
        <cdr:cNvPr id="9" name="テキスト ボックス 1"/>
        <cdr:cNvSpPr txBox="1"/>
      </cdr:nvSpPr>
      <cdr:spPr>
        <a:xfrm xmlns:a="http://schemas.openxmlformats.org/drawingml/2006/main">
          <a:off x="7152824" y="704828"/>
          <a:ext cx="607398" cy="216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smtClean="0">
              <a:latin typeface="+mn-ea"/>
            </a:rPr>
            <a:t>1810</a:t>
          </a:r>
          <a:endParaRPr lang="ja-JP" altLang="en-US" sz="1200" dirty="0">
            <a:latin typeface="+mn-ea"/>
          </a:endParaRPr>
        </a:p>
      </cdr:txBody>
    </cdr:sp>
  </cdr:relSizeAnchor>
  <cdr:relSizeAnchor xmlns:cdr="http://schemas.openxmlformats.org/drawingml/2006/chartDrawing">
    <cdr:from>
      <cdr:x>0.89016</cdr:x>
      <cdr:y>0.02576</cdr:y>
    </cdr:from>
    <cdr:to>
      <cdr:x>0.95543</cdr:x>
      <cdr:y>0.06483</cdr:y>
    </cdr:to>
    <cdr:sp macro="" textlink="">
      <cdr:nvSpPr>
        <cdr:cNvPr id="10" name="テキスト ボックス 1"/>
        <cdr:cNvSpPr txBox="1"/>
      </cdr:nvSpPr>
      <cdr:spPr>
        <a:xfrm xmlns:a="http://schemas.openxmlformats.org/drawingml/2006/main">
          <a:off x="7646523" y="142456"/>
          <a:ext cx="560675" cy="216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smtClean="0">
              <a:latin typeface="+mn-ea"/>
            </a:rPr>
            <a:t>2045</a:t>
          </a:r>
          <a:endParaRPr lang="ja-JP" altLang="en-US" sz="1200" dirty="0">
            <a:latin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0.95935</cdr:x>
      <cdr:y>0.30472</cdr:y>
    </cdr:from>
    <cdr:to>
      <cdr:x>1</cdr:x>
      <cdr:y>0.34651</cdr:y>
    </cdr:to>
    <cdr:sp macro="" textlink="">
      <cdr:nvSpPr>
        <cdr:cNvPr id="2" name="テキスト ボックス 1"/>
        <cdr:cNvSpPr txBox="1"/>
      </cdr:nvSpPr>
      <cdr:spPr>
        <a:xfrm xmlns:a="http://schemas.openxmlformats.org/drawingml/2006/main">
          <a:off x="8496944" y="1575320"/>
          <a:ext cx="36004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0.95895</cdr:x>
      <cdr:y>0.33491</cdr:y>
    </cdr:from>
    <cdr:to>
      <cdr:x>1</cdr:x>
      <cdr:y>0.34884</cdr:y>
    </cdr:to>
    <cdr:sp macro="" textlink="">
      <cdr:nvSpPr>
        <cdr:cNvPr id="4" name="テキスト ボックス 3"/>
        <cdr:cNvSpPr txBox="1"/>
      </cdr:nvSpPr>
      <cdr:spPr>
        <a:xfrm xmlns:a="http://schemas.openxmlformats.org/drawingml/2006/main">
          <a:off x="8565380" y="1731397"/>
          <a:ext cx="363612"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0.95122</cdr:x>
      <cdr:y>0.32476</cdr:y>
    </cdr:from>
    <cdr:to>
      <cdr:x>1</cdr:x>
      <cdr:y>0.35262</cdr:y>
    </cdr:to>
    <cdr:sp macro="" textlink="">
      <cdr:nvSpPr>
        <cdr:cNvPr id="5" name="テキスト ボックス 4"/>
        <cdr:cNvSpPr txBox="1"/>
      </cdr:nvSpPr>
      <cdr:spPr>
        <a:xfrm xmlns:a="http://schemas.openxmlformats.org/drawingml/2006/main">
          <a:off x="8424936" y="1678909"/>
          <a:ext cx="432048"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5492" cy="490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58723" y="0"/>
            <a:ext cx="2875492" cy="490011"/>
          </a:xfrm>
          <a:prstGeom prst="rect">
            <a:avLst/>
          </a:prstGeom>
        </p:spPr>
        <p:txBody>
          <a:bodyPr vert="horz" lIns="91440" tIns="45720" rIns="91440" bIns="45720" rtlCol="0"/>
          <a:lstStyle>
            <a:lvl1pPr algn="r">
              <a:defRPr sz="1200"/>
            </a:lvl1pPr>
          </a:lstStyle>
          <a:p>
            <a:fld id="{49F9DA5C-12CE-4F81-9551-4F39E36786E6}" type="datetimeFigureOut">
              <a:rPr kumimoji="1" lang="ja-JP" altLang="en-US" smtClean="0"/>
              <a:t>2021/2/16</a:t>
            </a:fld>
            <a:endParaRPr kumimoji="1" lang="ja-JP" altLang="en-US"/>
          </a:p>
        </p:txBody>
      </p:sp>
      <p:sp>
        <p:nvSpPr>
          <p:cNvPr id="4" name="フッター プレースホルダー 3"/>
          <p:cNvSpPr>
            <a:spLocks noGrp="1"/>
          </p:cNvSpPr>
          <p:nvPr>
            <p:ph type="ftr" sz="quarter" idx="2"/>
          </p:nvPr>
        </p:nvSpPr>
        <p:spPr>
          <a:xfrm>
            <a:off x="0" y="9276291"/>
            <a:ext cx="2875492" cy="49001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58723" y="9276291"/>
            <a:ext cx="2875492" cy="490010"/>
          </a:xfrm>
          <a:prstGeom prst="rect">
            <a:avLst/>
          </a:prstGeom>
        </p:spPr>
        <p:txBody>
          <a:bodyPr vert="horz" lIns="91440" tIns="45720" rIns="91440" bIns="45720" rtlCol="0" anchor="b"/>
          <a:lstStyle>
            <a:lvl1pPr algn="r">
              <a:defRPr sz="1200"/>
            </a:lvl1pPr>
          </a:lstStyle>
          <a:p>
            <a:fld id="{D9143657-C7F4-4252-BE4C-D0C56EA4BA82}" type="slidenum">
              <a:rPr kumimoji="1" lang="ja-JP" altLang="en-US" smtClean="0"/>
              <a:t>‹#›</a:t>
            </a:fld>
            <a:endParaRPr kumimoji="1" lang="ja-JP" altLang="en-US"/>
          </a:p>
        </p:txBody>
      </p:sp>
    </p:spTree>
    <p:extLst>
      <p:ext uri="{BB962C8B-B14F-4D97-AF65-F5344CB8AC3E}">
        <p14:creationId xmlns:p14="http://schemas.microsoft.com/office/powerpoint/2010/main" val="301714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5492" cy="490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0"/>
            <a:ext cx="2875492" cy="490011"/>
          </a:xfrm>
          <a:prstGeom prst="rect">
            <a:avLst/>
          </a:prstGeom>
        </p:spPr>
        <p:txBody>
          <a:bodyPr vert="horz" lIns="91440" tIns="45720" rIns="91440" bIns="45720" rtlCol="0"/>
          <a:lstStyle>
            <a:lvl1pPr algn="r">
              <a:defRPr sz="1200"/>
            </a:lvl1pPr>
          </a:lstStyle>
          <a:p>
            <a:fld id="{C03A0FE0-DDC8-4104-8D7B-5ADA2937893A}" type="datetimeFigureOut">
              <a:rPr kumimoji="1" lang="ja-JP" altLang="en-US" smtClean="0"/>
              <a:t>2021/2/16</a:t>
            </a:fld>
            <a:endParaRPr kumimoji="1" lang="ja-JP" altLang="en-US"/>
          </a:p>
        </p:txBody>
      </p:sp>
      <p:sp>
        <p:nvSpPr>
          <p:cNvPr id="4" name="スライド イメージ プレースホルダー 3"/>
          <p:cNvSpPr>
            <a:spLocks noGrp="1" noRot="1" noChangeAspect="1"/>
          </p:cNvSpPr>
          <p:nvPr>
            <p:ph type="sldImg" idx="2"/>
          </p:nvPr>
        </p:nvSpPr>
        <p:spPr>
          <a:xfrm>
            <a:off x="1120775" y="1220788"/>
            <a:ext cx="4394200" cy="32956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700032"/>
            <a:ext cx="5308600" cy="384548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76291"/>
            <a:ext cx="2875492" cy="490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6291"/>
            <a:ext cx="2875492" cy="490010"/>
          </a:xfrm>
          <a:prstGeom prst="rect">
            <a:avLst/>
          </a:prstGeom>
        </p:spPr>
        <p:txBody>
          <a:bodyPr vert="horz" lIns="91440" tIns="45720" rIns="91440" bIns="45720" rtlCol="0" anchor="b"/>
          <a:lstStyle>
            <a:lvl1pPr algn="r">
              <a:defRPr sz="1200"/>
            </a:lvl1pPr>
          </a:lstStyle>
          <a:p>
            <a:fld id="{9C1388F4-E265-486F-B49E-17B5184654FC}" type="slidenum">
              <a:rPr kumimoji="1" lang="ja-JP" altLang="en-US" smtClean="0"/>
              <a:t>‹#›</a:t>
            </a:fld>
            <a:endParaRPr kumimoji="1" lang="ja-JP" altLang="en-US"/>
          </a:p>
        </p:txBody>
      </p:sp>
    </p:spTree>
    <p:extLst>
      <p:ext uri="{BB962C8B-B14F-4D97-AF65-F5344CB8AC3E}">
        <p14:creationId xmlns:p14="http://schemas.microsoft.com/office/powerpoint/2010/main" val="1378835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4E4BB5-DF39-4DFA-818A-D1C4750956D1}" type="slidenum">
              <a:rPr lang="ja-JP" altLang="en-US" smtClean="0"/>
              <a:pPr fontAlgn="base">
                <a:spcBef>
                  <a:spcPct val="0"/>
                </a:spcBef>
                <a:spcAft>
                  <a:spcPct val="0"/>
                </a:spcAft>
              </a:pPr>
              <a:t>0</a:t>
            </a:fld>
            <a:endParaRPr lang="ja-JP" altLang="en-US" smtClean="0"/>
          </a:p>
        </p:txBody>
      </p:sp>
      <p:sp>
        <p:nvSpPr>
          <p:cNvPr id="58373"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ja-JP" altLang="en-US" smtClean="0"/>
          </a:p>
        </p:txBody>
      </p:sp>
    </p:spTree>
    <p:extLst>
      <p:ext uri="{BB962C8B-B14F-4D97-AF65-F5344CB8AC3E}">
        <p14:creationId xmlns:p14="http://schemas.microsoft.com/office/powerpoint/2010/main" val="1047338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pPr>
                <a:defRPr/>
              </a:pPr>
              <a:t>14</a:t>
            </a:fld>
            <a:endParaRPr lang="en-US" altLang="ja-JP"/>
          </a:p>
        </p:txBody>
      </p:sp>
    </p:spTree>
    <p:extLst>
      <p:ext uri="{BB962C8B-B14F-4D97-AF65-F5344CB8AC3E}">
        <p14:creationId xmlns:p14="http://schemas.microsoft.com/office/powerpoint/2010/main" val="328771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1388F4-E265-486F-B49E-17B5184654FC}" type="slidenum">
              <a:rPr kumimoji="1" lang="ja-JP" altLang="en-US" smtClean="0"/>
              <a:t>15</a:t>
            </a:fld>
            <a:endParaRPr kumimoji="1" lang="ja-JP" altLang="en-US"/>
          </a:p>
        </p:txBody>
      </p:sp>
    </p:spTree>
    <p:extLst>
      <p:ext uri="{BB962C8B-B14F-4D97-AF65-F5344CB8AC3E}">
        <p14:creationId xmlns:p14="http://schemas.microsoft.com/office/powerpoint/2010/main" val="159409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pPr>
                <a:defRPr/>
              </a:pPr>
              <a:t>16</a:t>
            </a:fld>
            <a:endParaRPr lang="en-US" altLang="ja-JP"/>
          </a:p>
        </p:txBody>
      </p:sp>
    </p:spTree>
    <p:extLst>
      <p:ext uri="{BB962C8B-B14F-4D97-AF65-F5344CB8AC3E}">
        <p14:creationId xmlns:p14="http://schemas.microsoft.com/office/powerpoint/2010/main" val="31609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4EF97CAD-25E9-45A1-A549-F264E701C4EB}" type="slidenum">
              <a:rPr lang="ja-JP" altLang="en-US" smtClean="0">
                <a:latin typeface="Tahoma" pitchFamily="34" charset="0"/>
                <a:ea typeface="ＭＳ Ｐゴシック" charset="-128"/>
              </a:rPr>
              <a:pPr>
                <a:spcBef>
                  <a:spcPct val="0"/>
                </a:spcBef>
              </a:pPr>
              <a:t>17</a:t>
            </a:fld>
            <a:endParaRPr lang="en-US" altLang="ja-JP" smtClean="0">
              <a:latin typeface="Tahoma" pitchFamily="34" charset="0"/>
              <a:ea typeface="ＭＳ Ｐゴシック" charset="-128"/>
            </a:endParaRPr>
          </a:p>
        </p:txBody>
      </p:sp>
      <p:sp>
        <p:nvSpPr>
          <p:cNvPr id="91139" name="Rectangle 7"/>
          <p:cNvSpPr txBox="1">
            <a:spLocks noGrp="1" noChangeArrowheads="1"/>
          </p:cNvSpPr>
          <p:nvPr/>
        </p:nvSpPr>
        <p:spPr bwMode="auto">
          <a:xfrm>
            <a:off x="3692673" y="10010458"/>
            <a:ext cx="2824802" cy="5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14" tIns="45157" rIns="90314" bIns="45157" anchor="b"/>
          <a:lstStyle>
            <a:lvl1pPr defTabSz="901700">
              <a:spcBef>
                <a:spcPct val="30000"/>
              </a:spcBef>
              <a:defRPr kumimoji="1" sz="1200">
                <a:solidFill>
                  <a:schemeClr val="tx1"/>
                </a:solidFill>
                <a:latin typeface="Arial" charset="0"/>
                <a:ea typeface="ＭＳ Ｐ明朝" pitchFamily="18" charset="-128"/>
              </a:defRPr>
            </a:lvl1pPr>
            <a:lvl2pPr marL="742950" indent="-285750" defTabSz="901700">
              <a:spcBef>
                <a:spcPct val="30000"/>
              </a:spcBef>
              <a:defRPr kumimoji="1" sz="1200">
                <a:solidFill>
                  <a:schemeClr val="tx1"/>
                </a:solidFill>
                <a:latin typeface="Arial" charset="0"/>
                <a:ea typeface="ＭＳ Ｐ明朝" pitchFamily="18" charset="-128"/>
              </a:defRPr>
            </a:lvl2pPr>
            <a:lvl3pPr marL="1143000" indent="-228600" defTabSz="901700">
              <a:spcBef>
                <a:spcPct val="30000"/>
              </a:spcBef>
              <a:defRPr kumimoji="1" sz="1200">
                <a:solidFill>
                  <a:schemeClr val="tx1"/>
                </a:solidFill>
                <a:latin typeface="Arial" charset="0"/>
                <a:ea typeface="ＭＳ Ｐ明朝" pitchFamily="18" charset="-128"/>
              </a:defRPr>
            </a:lvl3pPr>
            <a:lvl4pPr marL="1600200" indent="-228600" defTabSz="901700">
              <a:spcBef>
                <a:spcPct val="30000"/>
              </a:spcBef>
              <a:defRPr kumimoji="1" sz="1200">
                <a:solidFill>
                  <a:schemeClr val="tx1"/>
                </a:solidFill>
                <a:latin typeface="Arial" charset="0"/>
                <a:ea typeface="ＭＳ Ｐ明朝" pitchFamily="18" charset="-128"/>
              </a:defRPr>
            </a:lvl4pPr>
            <a:lvl5pPr marL="2057400" indent="-228600" defTabSz="901700">
              <a:spcBef>
                <a:spcPct val="30000"/>
              </a:spcBef>
              <a:defRPr kumimoji="1" sz="1200">
                <a:solidFill>
                  <a:schemeClr val="tx1"/>
                </a:solidFill>
                <a:latin typeface="Arial" charset="0"/>
                <a:ea typeface="ＭＳ Ｐ明朝" pitchFamily="18" charset="-128"/>
              </a:defRPr>
            </a:lvl5pPr>
            <a:lvl6pPr marL="2514600" indent="-228600" defTabSz="9017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17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17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17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B1D31CA1-7F29-4A0B-90FE-B78506A38B9F}" type="slidenum">
              <a:rPr lang="ja-JP" altLang="en-US">
                <a:latin typeface="Times New Roman" pitchFamily="18" charset="0"/>
                <a:ea typeface="ＭＳ Ｐゴシック" charset="-128"/>
              </a:rPr>
              <a:pPr algn="r" eaLnBrk="1" hangingPunct="1">
                <a:spcBef>
                  <a:spcPct val="0"/>
                </a:spcBef>
              </a:pPr>
              <a:t>17</a:t>
            </a:fld>
            <a:endParaRPr lang="en-US" altLang="ja-JP">
              <a:latin typeface="Times New Roman" pitchFamily="18" charset="0"/>
              <a:ea typeface="ＭＳ Ｐゴシック" charset="-128"/>
            </a:endParaRPr>
          </a:p>
        </p:txBody>
      </p:sp>
      <p:sp>
        <p:nvSpPr>
          <p:cNvPr id="91140" name="Rectangle 2"/>
          <p:cNvSpPr>
            <a:spLocks noGrp="1" noRot="1" noChangeAspect="1" noChangeArrowheads="1" noTextEdit="1"/>
          </p:cNvSpPr>
          <p:nvPr>
            <p:ph type="sldImg"/>
          </p:nvPr>
        </p:nvSpPr>
        <p:spPr>
          <a:xfrm>
            <a:off x="625475" y="792163"/>
            <a:ext cx="5267325" cy="3951287"/>
          </a:xfrm>
          <a:ln/>
        </p:spPr>
      </p:sp>
      <p:sp>
        <p:nvSpPr>
          <p:cNvPr id="91141" name="Rectangle 3"/>
          <p:cNvSpPr>
            <a:spLocks noGrp="1" noChangeArrowheads="1"/>
          </p:cNvSpPr>
          <p:nvPr>
            <p:ph type="body" idx="1"/>
          </p:nvPr>
        </p:nvSpPr>
        <p:spPr>
          <a:xfrm>
            <a:off x="870943" y="5006925"/>
            <a:ext cx="4775589" cy="4739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14" tIns="45157" rIns="90314" bIns="45157"/>
          <a:lstStyle/>
          <a:p>
            <a:pPr eaLnBrk="1" hangingPunct="1"/>
            <a:endParaRPr lang="ja-JP" altLang="en-US" dirty="0" smtClean="0">
              <a:latin typeface="Arial" charset="0"/>
            </a:endParaRPr>
          </a:p>
        </p:txBody>
      </p:sp>
    </p:spTree>
    <p:extLst>
      <p:ext uri="{BB962C8B-B14F-4D97-AF65-F5344CB8AC3E}">
        <p14:creationId xmlns:p14="http://schemas.microsoft.com/office/powerpoint/2010/main" val="361388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pPr>
                <a:defRPr/>
              </a:pPr>
              <a:t>18</a:t>
            </a:fld>
            <a:endParaRPr lang="en-US" altLang="ja-JP"/>
          </a:p>
        </p:txBody>
      </p:sp>
    </p:spTree>
    <p:extLst>
      <p:ext uri="{BB962C8B-B14F-4D97-AF65-F5344CB8AC3E}">
        <p14:creationId xmlns:p14="http://schemas.microsoft.com/office/powerpoint/2010/main" val="261698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7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この法定雇用率をどの程度満たしているか、</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日現在の状況を障害者雇用状況報告書として、民間企業の場合ですと、本社の所在地を管轄する安定所に翌月</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日までに提出する義務があります。</a:t>
            </a:r>
          </a:p>
          <a:p>
            <a:r>
              <a:rPr kumimoji="1" lang="ja-JP" altLang="ja-JP" sz="1200" kern="1200" dirty="0" smtClean="0">
                <a:solidFill>
                  <a:schemeClr val="tx1"/>
                </a:solidFill>
                <a:effectLst/>
                <a:latin typeface="+mn-lt"/>
                <a:ea typeface="+mn-ea"/>
                <a:cs typeface="+mn-cs"/>
              </a:rPr>
              <a:t>今年度は、新型コロナ感染症の関係で、多くの会社が在宅や休業という形で事業を継続されていることに鑑み、提出期限を</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31</a:t>
            </a:r>
            <a:r>
              <a:rPr kumimoji="1" lang="ja-JP" altLang="ja-JP" sz="1200" kern="1200" dirty="0" smtClean="0">
                <a:solidFill>
                  <a:schemeClr val="tx1"/>
                </a:solidFill>
                <a:effectLst/>
                <a:latin typeface="+mn-lt"/>
                <a:ea typeface="+mn-ea"/>
                <a:cs typeface="+mn-cs"/>
              </a:rPr>
              <a:t>日迄に延長して</a:t>
            </a:r>
            <a:r>
              <a:rPr kumimoji="1" lang="ja-JP" altLang="en-US" sz="1200" kern="1200" dirty="0" smtClean="0">
                <a:solidFill>
                  <a:schemeClr val="tx1"/>
                </a:solidFill>
                <a:effectLst/>
                <a:latin typeface="+mn-lt"/>
                <a:ea typeface="+mn-ea"/>
                <a:cs typeface="+mn-cs"/>
              </a:rPr>
              <a:t>おりました。</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さて、この状況報告が取まとまりますと、毎年厚生労働省、各都道府県労働局から「障害者の雇用状況」がプレス発表されます。</a:t>
            </a:r>
          </a:p>
          <a:p>
            <a:r>
              <a:rPr kumimoji="1" lang="ja-JP" altLang="en-US" sz="1200" kern="1200" dirty="0" smtClean="0">
                <a:solidFill>
                  <a:schemeClr val="tx1"/>
                </a:solidFill>
                <a:effectLst/>
                <a:latin typeface="+mn-lt"/>
                <a:ea typeface="+mn-ea"/>
                <a:cs typeface="+mn-cs"/>
              </a:rPr>
              <a:t>昨年</a:t>
            </a:r>
            <a:r>
              <a:rPr kumimoji="1" lang="ja-JP" altLang="ja-JP" sz="1200" kern="1200" dirty="0" smtClean="0">
                <a:solidFill>
                  <a:schemeClr val="tx1"/>
                </a:solidFill>
                <a:effectLst/>
                <a:latin typeface="+mn-lt"/>
                <a:ea typeface="+mn-ea"/>
                <a:cs typeface="+mn-cs"/>
              </a:rPr>
              <a:t>の雇用率の集計結果の発表は、本省、東京局共に</a:t>
            </a:r>
            <a:r>
              <a:rPr kumimoji="1" lang="en-US" altLang="ja-JP" sz="1200" kern="1200" dirty="0" smtClean="0">
                <a:solidFill>
                  <a:schemeClr val="tx1"/>
                </a:solidFill>
                <a:effectLst/>
                <a:latin typeface="+mn-lt"/>
                <a:ea typeface="+mn-ea"/>
                <a:cs typeface="+mn-cs"/>
              </a:rPr>
              <a:t>12</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日でした。</a:t>
            </a:r>
          </a:p>
        </p:txBody>
      </p:sp>
    </p:spTree>
    <p:extLst>
      <p:ext uri="{BB962C8B-B14F-4D97-AF65-F5344CB8AC3E}">
        <p14:creationId xmlns:p14="http://schemas.microsoft.com/office/powerpoint/2010/main" val="1431563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スライド イメージ プレースホルダ 1"/>
          <p:cNvSpPr>
            <a:spLocks noGrp="1" noRot="1" noChangeAspect="1" noTextEdit="1"/>
          </p:cNvSpPr>
          <p:nvPr>
            <p:ph type="sldImg"/>
          </p:nvPr>
        </p:nvSpPr>
        <p:spPr>
          <a:xfrm>
            <a:off x="642938" y="796925"/>
            <a:ext cx="5303837" cy="3979863"/>
          </a:xfrm>
          <a:ln/>
        </p:spPr>
      </p:sp>
      <p:sp>
        <p:nvSpPr>
          <p:cNvPr id="362499" name="ノート プレースホルダ 2"/>
          <p:cNvSpPr>
            <a:spLocks noGrp="1"/>
          </p:cNvSpPr>
          <p:nvPr>
            <p:ph type="body" idx="1"/>
          </p:nvPr>
        </p:nvSpPr>
        <p:spPr>
          <a:noFill/>
          <a:ln/>
        </p:spPr>
        <p:txBody>
          <a:bodyPr/>
          <a:lstStyle/>
          <a:p>
            <a:endParaRPr lang="ja-JP" altLang="en-US" dirty="0" smtClean="0">
              <a:latin typeface="Arial" pitchFamily="34" charset="0"/>
            </a:endParaRPr>
          </a:p>
        </p:txBody>
      </p:sp>
      <p:sp>
        <p:nvSpPr>
          <p:cNvPr id="362500" name="スライド番号プレースホルダ 3"/>
          <p:cNvSpPr>
            <a:spLocks noGrp="1"/>
          </p:cNvSpPr>
          <p:nvPr>
            <p:ph type="sldNum" sz="quarter" idx="5"/>
          </p:nvPr>
        </p:nvSpPr>
        <p:spPr>
          <a:noFill/>
        </p:spPr>
        <p:txBody>
          <a:bodyPr/>
          <a:lstStyle/>
          <a:p>
            <a:fld id="{0FB6A188-5C1F-499B-A835-A16EFF8AFB2F}" type="slidenum">
              <a:rPr lang="en-US" altLang="ja-JP" smtClean="0">
                <a:solidFill>
                  <a:srgbClr val="000000"/>
                </a:solidFill>
                <a:latin typeface="Arial" pitchFamily="34" charset="0"/>
              </a:rPr>
              <a:pPr/>
              <a:t>21</a:t>
            </a:fld>
            <a:endParaRPr lang="en-US" altLang="ja-JP" smtClean="0">
              <a:solidFill>
                <a:srgbClr val="000000"/>
              </a:solidFill>
              <a:latin typeface="Arial" pitchFamily="34" charset="0"/>
            </a:endParaRPr>
          </a:p>
        </p:txBody>
      </p:sp>
    </p:spTree>
    <p:extLst>
      <p:ext uri="{BB962C8B-B14F-4D97-AF65-F5344CB8AC3E}">
        <p14:creationId xmlns:p14="http://schemas.microsoft.com/office/powerpoint/2010/main" val="9390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B2D31-48D9-4F3E-96D5-D48404B2879F}"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66760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8513" y="709613"/>
            <a:ext cx="4710112" cy="3532187"/>
          </a:xfrm>
        </p:spPr>
      </p:sp>
      <p:sp>
        <p:nvSpPr>
          <p:cNvPr id="3" name="ノート プレースホルダ 2"/>
          <p:cNvSpPr>
            <a:spLocks noGrp="1"/>
          </p:cNvSpPr>
          <p:nvPr>
            <p:ph type="body" idx="1"/>
          </p:nvPr>
        </p:nvSpPr>
        <p:spPr/>
        <p:txBody>
          <a:bodyPr>
            <a:normAutofit/>
          </a:bodyPr>
          <a:lstStyle/>
          <a:p>
            <a:r>
              <a:rPr lang="ja-JP" altLang="ja-JP" dirty="0"/>
              <a:t>今申し上げたプレス</a:t>
            </a:r>
            <a:r>
              <a:rPr lang="ja-JP" altLang="en-US" dirty="0"/>
              <a:t>発表</a:t>
            </a:r>
            <a:r>
              <a:rPr lang="ja-JP" altLang="ja-JP" dirty="0"/>
              <a:t>をもとにこちらのスライドを作成しています。</a:t>
            </a:r>
          </a:p>
          <a:p>
            <a:r>
              <a:rPr lang="ja-JP" altLang="ja-JP" dirty="0"/>
              <a:t>「東京の障害者雇用状況・実雇用率の推移」をご覧下さい。</a:t>
            </a:r>
          </a:p>
          <a:p>
            <a:r>
              <a:rPr lang="ja-JP" altLang="ja-JP" dirty="0"/>
              <a:t>平成</a:t>
            </a:r>
            <a:r>
              <a:rPr lang="en-US" altLang="ja-JP" dirty="0"/>
              <a:t>16</a:t>
            </a:r>
            <a:r>
              <a:rPr lang="ja-JP" altLang="ja-JP" dirty="0"/>
              <a:t>年から直近の令和元年の状況報告を集計した表となっています。折れ線は、都内の実雇用率、つまり実際どのくらい障害者を雇用しているかを数値化したものです。この実雇用率は、</a:t>
            </a:r>
            <a:r>
              <a:rPr lang="en-US" altLang="ja-JP" dirty="0"/>
              <a:t>2</a:t>
            </a:r>
            <a:r>
              <a:rPr lang="ja-JP" altLang="ja-JP" dirty="0"/>
              <a:t>パーセントとなっており、障害者雇用は</a:t>
            </a:r>
            <a:r>
              <a:rPr lang="en-US" altLang="ja-JP" dirty="0"/>
              <a:t>16</a:t>
            </a:r>
            <a:r>
              <a:rPr lang="ja-JP" altLang="ja-JP" dirty="0"/>
              <a:t>年連続過去最高を更新しました。平成</a:t>
            </a:r>
            <a:r>
              <a:rPr lang="en-US" altLang="ja-JP" dirty="0"/>
              <a:t>23</a:t>
            </a:r>
            <a:r>
              <a:rPr lang="ja-JP" altLang="ja-JP" dirty="0"/>
              <a:t>年雇用率が低下していますが、これは、短時間労働者の雇用率参入、除外率の引き下げといった制度改正が原因です。</a:t>
            </a:r>
            <a:endParaRPr kumimoji="1" lang="ja-JP" altLang="en-US" dirty="0"/>
          </a:p>
        </p:txBody>
      </p:sp>
      <p:sp>
        <p:nvSpPr>
          <p:cNvPr id="4" name="スライド番号プレースホルダ 3"/>
          <p:cNvSpPr>
            <a:spLocks noGrp="1"/>
          </p:cNvSpPr>
          <p:nvPr>
            <p:ph type="sldNum" sz="quarter" idx="10"/>
          </p:nvPr>
        </p:nvSpPr>
        <p:spPr/>
        <p:txBody>
          <a:bodyPr/>
          <a:lstStyle/>
          <a:p>
            <a:fld id="{338F7298-C8B8-4D47-8765-D9AF45273366}"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39436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東京の公的機関の雇用状況についてのスライドです</a:t>
            </a:r>
            <a:r>
              <a:rPr kumimoji="1" lang="ja-JP" altLang="en-US" sz="1200" kern="1200" dirty="0" smtClean="0">
                <a:solidFill>
                  <a:schemeClr val="tx1"/>
                </a:solidFill>
                <a:effectLst/>
                <a:latin typeface="+mn-lt"/>
                <a:ea typeface="+mn-ea"/>
                <a:cs typeface="+mn-cs"/>
              </a:rPr>
              <a:t>ので、こちらは参考程度にご確認ください。</a:t>
            </a:r>
            <a:endParaRPr kumimoji="1" lang="ja-JP" altLang="en-US" dirty="0"/>
          </a:p>
        </p:txBody>
      </p:sp>
      <p:sp>
        <p:nvSpPr>
          <p:cNvPr id="4" name="日付プレースホルダー 3"/>
          <p:cNvSpPr>
            <a:spLocks noGrp="1"/>
          </p:cNvSpPr>
          <p:nvPr>
            <p:ph type="dt"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61806317-808F-4E68-96D7-041574EFD292}" type="slidenum">
              <a:rPr lang="ja-JP" altLang="en-US" smtClean="0"/>
              <a:pPr>
                <a:defRPr/>
              </a:pPr>
              <a:t>24</a:t>
            </a:fld>
            <a:endParaRPr lang="ja-JP" altLang="en-US"/>
          </a:p>
        </p:txBody>
      </p:sp>
    </p:spTree>
    <p:extLst>
      <p:ext uri="{BB962C8B-B14F-4D97-AF65-F5344CB8AC3E}">
        <p14:creationId xmlns:p14="http://schemas.microsoft.com/office/powerpoint/2010/main" val="122474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1350" y="796925"/>
            <a:ext cx="5303838" cy="3979863"/>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5</a:t>
            </a:fld>
            <a:endParaRPr lang="en-US" altLang="ja-JP" dirty="0">
              <a:solidFill>
                <a:prstClr val="black"/>
              </a:solidFill>
            </a:endParaRPr>
          </a:p>
        </p:txBody>
      </p:sp>
    </p:spTree>
    <p:extLst>
      <p:ext uri="{BB962C8B-B14F-4D97-AF65-F5344CB8AC3E}">
        <p14:creationId xmlns:p14="http://schemas.microsoft.com/office/powerpoint/2010/main" val="3433100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pPr defTabSz="914321">
              <a:defRPr/>
            </a:pPr>
            <a:r>
              <a:rPr kumimoji="1" lang="en-US" altLang="ja-JP" dirty="0" smtClean="0"/>
              <a:t>7/7</a:t>
            </a:r>
            <a:r>
              <a:rPr kumimoji="1" lang="ja-JP" altLang="en-US" dirty="0" smtClean="0"/>
              <a:t>　年度が正しく表示されていなかったため修正、令和元年度実績の更新</a:t>
            </a:r>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25</a:t>
            </a:fld>
            <a:endParaRPr lang="en-US" altLang="ja-JP">
              <a:solidFill>
                <a:prstClr val="black"/>
              </a:solidFill>
            </a:endParaRPr>
          </a:p>
        </p:txBody>
      </p:sp>
    </p:spTree>
    <p:extLst>
      <p:ext uri="{BB962C8B-B14F-4D97-AF65-F5344CB8AC3E}">
        <p14:creationId xmlns:p14="http://schemas.microsoft.com/office/powerpoint/2010/main" val="353622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pPr marL="0" marR="0" lvl="0" indent="0" algn="l" defTabSz="914321" rtl="0" eaLnBrk="1" fontAlgn="auto" latinLnBrk="0" hangingPunct="1">
              <a:lnSpc>
                <a:spcPct val="100000"/>
              </a:lnSpc>
              <a:spcBef>
                <a:spcPts val="0"/>
              </a:spcBef>
              <a:spcAft>
                <a:spcPts val="0"/>
              </a:spcAft>
              <a:buClrTx/>
              <a:buSzTx/>
              <a:buFontTx/>
              <a:buNone/>
              <a:tabLst/>
              <a:defRPr/>
            </a:pPr>
            <a:r>
              <a:rPr kumimoji="1" lang="en-US" altLang="ja-JP" dirty="0" smtClean="0"/>
              <a:t>7/7</a:t>
            </a:r>
            <a:r>
              <a:rPr kumimoji="1" lang="ja-JP" altLang="en-US" dirty="0" smtClean="0"/>
              <a:t>　年度が正しく表示されていなかったため修正、令和元年度実績の更新</a:t>
            </a:r>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26</a:t>
            </a:fld>
            <a:endParaRPr lang="en-US" altLang="ja-JP">
              <a:solidFill>
                <a:prstClr val="black"/>
              </a:solidFill>
            </a:endParaRPr>
          </a:p>
        </p:txBody>
      </p:sp>
    </p:spTree>
    <p:extLst>
      <p:ext uri="{BB962C8B-B14F-4D97-AF65-F5344CB8AC3E}">
        <p14:creationId xmlns:p14="http://schemas.microsoft.com/office/powerpoint/2010/main" val="2282078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pPr marL="0" marR="0" lvl="0" indent="0" algn="l" defTabSz="914321" rtl="0" eaLnBrk="1" fontAlgn="auto" latinLnBrk="0" hangingPunct="1">
              <a:lnSpc>
                <a:spcPct val="100000"/>
              </a:lnSpc>
              <a:spcBef>
                <a:spcPts val="0"/>
              </a:spcBef>
              <a:spcAft>
                <a:spcPts val="0"/>
              </a:spcAft>
              <a:buClrTx/>
              <a:buSzTx/>
              <a:buFontTx/>
              <a:buNone/>
              <a:tabLst/>
              <a:defRPr/>
            </a:pPr>
            <a:r>
              <a:rPr kumimoji="1" lang="en-US" altLang="ja-JP" dirty="0" smtClean="0"/>
              <a:t>7/7</a:t>
            </a:r>
            <a:r>
              <a:rPr kumimoji="1" lang="ja-JP" altLang="en-US" dirty="0" smtClean="0"/>
              <a:t>　年度が正しく表示されていなかったため修正、令和元年度実績の更新</a:t>
            </a:r>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327869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pPr defTabSz="914321">
              <a:defRPr/>
            </a:pPr>
            <a:r>
              <a:rPr kumimoji="1" lang="en-US" altLang="ja-JP" dirty="0" smtClean="0"/>
              <a:t>7/7</a:t>
            </a:r>
            <a:r>
              <a:rPr kumimoji="1" lang="ja-JP" altLang="en-US" dirty="0" smtClean="0"/>
              <a:t>　実績更新</a:t>
            </a:r>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28</a:t>
            </a:fld>
            <a:endParaRPr lang="en-US" altLang="ja-JP">
              <a:solidFill>
                <a:prstClr val="black"/>
              </a:solidFill>
            </a:endParaRPr>
          </a:p>
        </p:txBody>
      </p:sp>
    </p:spTree>
    <p:extLst>
      <p:ext uri="{BB962C8B-B14F-4D97-AF65-F5344CB8AC3E}">
        <p14:creationId xmlns:p14="http://schemas.microsoft.com/office/powerpoint/2010/main" val="293070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30</a:t>
            </a:fld>
            <a:endParaRPr lang="en-US" altLang="ja-JP">
              <a:solidFill>
                <a:prstClr val="black"/>
              </a:solidFill>
            </a:endParaRPr>
          </a:p>
        </p:txBody>
      </p:sp>
    </p:spTree>
    <p:extLst>
      <p:ext uri="{BB962C8B-B14F-4D97-AF65-F5344CB8AC3E}">
        <p14:creationId xmlns:p14="http://schemas.microsoft.com/office/powerpoint/2010/main" val="50843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7/7</a:t>
            </a:r>
            <a:r>
              <a:rPr kumimoji="1" lang="ja-JP" altLang="en-US" dirty="0" smtClean="0"/>
              <a:t>　凡例が正しく表示されていなかったため修正</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31</a:t>
            </a:fld>
            <a:endParaRPr lang="en-US" altLang="ja-JP">
              <a:solidFill>
                <a:prstClr val="black"/>
              </a:solidFill>
            </a:endParaRPr>
          </a:p>
        </p:txBody>
      </p:sp>
    </p:spTree>
    <p:extLst>
      <p:ext uri="{BB962C8B-B14F-4D97-AF65-F5344CB8AC3E}">
        <p14:creationId xmlns:p14="http://schemas.microsoft.com/office/powerpoint/2010/main" val="364340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xfrm>
            <a:off x="441325" y="892175"/>
            <a:ext cx="5937250" cy="4454525"/>
          </a:xfrm>
          <a:ln/>
        </p:spPr>
      </p:sp>
      <p:sp>
        <p:nvSpPr>
          <p:cNvPr id="839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839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804763" indent="-309524" eaLnBrk="0" hangingPunct="0">
              <a:defRPr kumimoji="1">
                <a:solidFill>
                  <a:schemeClr val="tx1"/>
                </a:solidFill>
                <a:latin typeface="Arial" charset="0"/>
                <a:ea typeface="ＭＳ Ｐゴシック" pitchFamily="50" charset="-128"/>
              </a:defRPr>
            </a:lvl2pPr>
            <a:lvl3pPr marL="1238098" indent="-247620" eaLnBrk="0" hangingPunct="0">
              <a:defRPr kumimoji="1">
                <a:solidFill>
                  <a:schemeClr val="tx1"/>
                </a:solidFill>
                <a:latin typeface="Arial" charset="0"/>
                <a:ea typeface="ＭＳ Ｐゴシック" pitchFamily="50" charset="-128"/>
              </a:defRPr>
            </a:lvl3pPr>
            <a:lvl4pPr marL="1733337" indent="-247620" eaLnBrk="0" hangingPunct="0">
              <a:defRPr kumimoji="1">
                <a:solidFill>
                  <a:schemeClr val="tx1"/>
                </a:solidFill>
                <a:latin typeface="Arial" charset="0"/>
                <a:ea typeface="ＭＳ Ｐゴシック" pitchFamily="50" charset="-128"/>
              </a:defRPr>
            </a:lvl4pPr>
            <a:lvl5pPr marL="2228576" indent="-247620" eaLnBrk="0" hangingPunct="0">
              <a:defRPr kumimoji="1">
                <a:solidFill>
                  <a:schemeClr val="tx1"/>
                </a:solidFill>
                <a:latin typeface="Arial" charset="0"/>
                <a:ea typeface="ＭＳ Ｐゴシック" pitchFamily="50" charset="-128"/>
              </a:defRPr>
            </a:lvl5pPr>
            <a:lvl6pPr marL="2723815" indent="-247620" eaLnBrk="0" fontAlgn="base" hangingPunct="0">
              <a:spcBef>
                <a:spcPct val="0"/>
              </a:spcBef>
              <a:spcAft>
                <a:spcPct val="0"/>
              </a:spcAft>
              <a:defRPr kumimoji="1">
                <a:solidFill>
                  <a:schemeClr val="tx1"/>
                </a:solidFill>
                <a:latin typeface="Arial" charset="0"/>
                <a:ea typeface="ＭＳ Ｐゴシック" pitchFamily="50" charset="-128"/>
              </a:defRPr>
            </a:lvl6pPr>
            <a:lvl7pPr marL="3219054" indent="-247620" eaLnBrk="0" fontAlgn="base" hangingPunct="0">
              <a:spcBef>
                <a:spcPct val="0"/>
              </a:spcBef>
              <a:spcAft>
                <a:spcPct val="0"/>
              </a:spcAft>
              <a:defRPr kumimoji="1">
                <a:solidFill>
                  <a:schemeClr val="tx1"/>
                </a:solidFill>
                <a:latin typeface="Arial" charset="0"/>
                <a:ea typeface="ＭＳ Ｐゴシック" pitchFamily="50" charset="-128"/>
              </a:defRPr>
            </a:lvl7pPr>
            <a:lvl8pPr marL="3714293" indent="-247620" eaLnBrk="0" fontAlgn="base" hangingPunct="0">
              <a:spcBef>
                <a:spcPct val="0"/>
              </a:spcBef>
              <a:spcAft>
                <a:spcPct val="0"/>
              </a:spcAft>
              <a:defRPr kumimoji="1">
                <a:solidFill>
                  <a:schemeClr val="tx1"/>
                </a:solidFill>
                <a:latin typeface="Arial" charset="0"/>
                <a:ea typeface="ＭＳ Ｐゴシック" pitchFamily="50" charset="-128"/>
              </a:defRPr>
            </a:lvl8pPr>
            <a:lvl9pPr marL="4209532" indent="-24762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EB3F09D-3A82-4F09-AECB-C5EEBAE0E866}"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107305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r>
              <a:rPr kumimoji="1" lang="en-US" altLang="ja-JP" dirty="0" smtClean="0"/>
              <a:t>7/7</a:t>
            </a:r>
            <a:r>
              <a:rPr kumimoji="1" lang="ja-JP" altLang="en-US" dirty="0" smtClean="0"/>
              <a:t>　実績更新</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B2D31-48D9-4F3E-96D5-D48404B2879F}"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916442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48</a:t>
            </a:fld>
            <a:endParaRPr lang="en-US" altLang="ja-JP">
              <a:solidFill>
                <a:prstClr val="black"/>
              </a:solidFill>
            </a:endParaRPr>
          </a:p>
        </p:txBody>
      </p:sp>
    </p:spTree>
    <p:extLst>
      <p:ext uri="{BB962C8B-B14F-4D97-AF65-F5344CB8AC3E}">
        <p14:creationId xmlns:p14="http://schemas.microsoft.com/office/powerpoint/2010/main" val="1959458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r>
              <a:rPr kumimoji="1" lang="en-US" altLang="ja-JP" dirty="0" smtClean="0"/>
              <a:t>7/7</a:t>
            </a:r>
            <a:r>
              <a:rPr kumimoji="1" lang="ja-JP" altLang="en-US" dirty="0" smtClean="0"/>
              <a:t>　記載内容を更新</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B2D31-48D9-4F3E-96D5-D48404B2879F}"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20560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xfrm>
            <a:off x="598488" y="779463"/>
            <a:ext cx="5222875" cy="3917950"/>
          </a:xfrm>
          <a:noFill/>
          <a:ln>
            <a:solidFill>
              <a:srgbClr val="000000"/>
            </a:solidFill>
            <a:miter lim="800000"/>
            <a:headEnd/>
            <a:tailEnd/>
          </a:ln>
        </p:spPr>
      </p:sp>
      <p:sp>
        <p:nvSpPr>
          <p:cNvPr id="47107" name="ノート プレースホルダ 2"/>
          <p:cNvSpPr>
            <a:spLocks noGrp="1"/>
          </p:cNvSpPr>
          <p:nvPr>
            <p:ph type="body" idx="1"/>
          </p:nvPr>
        </p:nvSpPr>
        <p:spPr>
          <a:ln/>
        </p:spPr>
        <p:txBody>
          <a:bodyPr>
            <a:normAutofit fontScale="92500"/>
          </a:bodyPr>
          <a:lstStyle/>
          <a:p>
            <a:pPr eaLnBrk="1" fontAlgn="auto" hangingPunct="1">
              <a:spcBef>
                <a:spcPts val="0"/>
              </a:spcBef>
              <a:spcAft>
                <a:spcPts val="0"/>
              </a:spcAft>
              <a:defRPr/>
            </a:pPr>
            <a:r>
              <a:rPr lang="ja-JP" altLang="en-US" dirty="0" smtClean="0"/>
              <a:t>まずは、障害者雇用促進法についてご説明いたします。</a:t>
            </a:r>
            <a:endParaRPr lang="en-US" altLang="ja-JP" dirty="0" smtClean="0"/>
          </a:p>
          <a:p>
            <a:pPr eaLnBrk="1" fontAlgn="auto" hangingPunct="1">
              <a:spcBef>
                <a:spcPts val="0"/>
              </a:spcBef>
              <a:spcAft>
                <a:spcPts val="0"/>
              </a:spcAft>
              <a:defRPr/>
            </a:pPr>
            <a:r>
              <a:rPr lang="ja-JP" altLang="en-US" dirty="0" smtClean="0"/>
              <a:t>障害者雇用の軸となるのが、この障害者雇用促進法です。障害者法と言ったりもしますが、正式には「障害者の雇用の促進等に関する法律」と言います。</a:t>
            </a:r>
            <a:endParaRPr lang="en-US" altLang="ja-JP" dirty="0" smtClean="0"/>
          </a:p>
          <a:p>
            <a:pPr eaLnBrk="1" fontAlgn="auto" hangingPunct="1">
              <a:spcBef>
                <a:spcPts val="0"/>
              </a:spcBef>
              <a:spcAft>
                <a:spcPts val="0"/>
              </a:spcAft>
              <a:defRPr/>
            </a:pPr>
            <a:r>
              <a:rPr lang="ja-JP" altLang="en-US" dirty="0" smtClean="0"/>
              <a:t>この法律の目的としましては、「障害者の雇用義務等に基づく雇用の促進等のための措置、職業リハビリテーションの措置等を通じて、障害者の職業の安定を図ること」です。端的に申し上げると、障害者の雇用と職場定着を目的としていると言えます。</a:t>
            </a:r>
            <a:endParaRPr lang="en-US" altLang="ja-JP" dirty="0" smtClean="0"/>
          </a:p>
          <a:p>
            <a:pPr eaLnBrk="1" fontAlgn="auto" hangingPunct="1">
              <a:spcBef>
                <a:spcPts val="0"/>
              </a:spcBef>
              <a:spcAft>
                <a:spcPts val="0"/>
              </a:spcAft>
              <a:defRPr/>
            </a:pPr>
            <a:r>
              <a:rPr lang="ja-JP" altLang="en-US" dirty="0" smtClean="0"/>
              <a:t>基本理念としては、「障害者である労働者は、経済社会を構成する労働者の一員として、職業生活においてその能力を発揮する機会を与えられるものとする」とあり、これはノーマライゼーションの理念といえます。働く意思のある障害者が普通に働ける、ということです。</a:t>
            </a:r>
            <a:endParaRPr lang="en-US" altLang="ja-JP" dirty="0" smtClean="0"/>
          </a:p>
          <a:p>
            <a:pPr eaLnBrk="1" fontAlgn="auto" hangingPunct="1">
              <a:spcBef>
                <a:spcPts val="0"/>
              </a:spcBef>
              <a:spcAft>
                <a:spcPts val="0"/>
              </a:spcAft>
              <a:defRPr/>
            </a:pPr>
            <a:r>
              <a:rPr lang="ja-JP" altLang="en-US" dirty="0" smtClean="0"/>
              <a:t>もう一つは、「障害者である労働者は、職業に従事する者としての自覚を持ち、自ら進んで、その能力の開発及び向上を図り、有為な職業人として自立するように努めなければならない」とあり、これは、障害者の職業の安定のためには、障害者自身の主体的な取組、努力が必要であると言うことになります。</a:t>
            </a:r>
            <a:endParaRPr lang="en-US" altLang="ja-JP" dirty="0" smtClean="0"/>
          </a:p>
          <a:p>
            <a:pPr eaLnBrk="1" fontAlgn="auto" hangingPunct="1">
              <a:spcBef>
                <a:spcPts val="0"/>
              </a:spcBef>
              <a:spcAft>
                <a:spcPts val="0"/>
              </a:spcAft>
              <a:defRPr/>
            </a:pPr>
            <a:r>
              <a:rPr lang="ja-JP" altLang="en-US" dirty="0" smtClean="0"/>
              <a:t>この法の基本的理念を踏まえ、法の目的を達するために、事業主の責務について、「全て事業主は、障害者の雇用に関し、社会連帯の理念に基づき、障害者である労働者が有為な職業人として自立しようとする努力に対して協力する責務を有するものであって、その有する能力を正当に評価し、適当な雇用の場を与えるとともに適正な雇用管理を行うことによりその雇用の安定を図るよう努めなければならない」としています。</a:t>
            </a:r>
            <a:endParaRPr lang="en-US" altLang="ja-JP" dirty="0"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E8ECCC-7E2D-4E4C-9ECB-2CF9F5AB77EE}" type="slidenum">
              <a:rPr lang="ja-JP" altLang="en-US" smtClean="0"/>
              <a:pPr fontAlgn="base">
                <a:spcBef>
                  <a:spcPct val="0"/>
                </a:spcBef>
                <a:spcAft>
                  <a:spcPct val="0"/>
                </a:spcAft>
              </a:pPr>
              <a:t>7</a:t>
            </a:fld>
            <a:endParaRPr lang="ja-JP" altLang="en-US" smtClean="0"/>
          </a:p>
        </p:txBody>
      </p:sp>
      <p:sp>
        <p:nvSpPr>
          <p:cNvPr id="59397"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ja-JP" altLang="en-US" smtClean="0"/>
          </a:p>
        </p:txBody>
      </p:sp>
    </p:spTree>
    <p:extLst>
      <p:ext uri="{BB962C8B-B14F-4D97-AF65-F5344CB8AC3E}">
        <p14:creationId xmlns:p14="http://schemas.microsoft.com/office/powerpoint/2010/main" val="519094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xfrm>
            <a:off x="642938" y="796925"/>
            <a:ext cx="5303837" cy="3979863"/>
          </a:xfrm>
          <a:ln/>
        </p:spPr>
      </p:sp>
      <p:sp>
        <p:nvSpPr>
          <p:cNvPr id="50179" name="ノート プレースホルダ 2"/>
          <p:cNvSpPr>
            <a:spLocks noGrp="1"/>
          </p:cNvSpPr>
          <p:nvPr>
            <p:ph type="body" idx="1"/>
          </p:nvPr>
        </p:nvSpPr>
        <p:spPr>
          <a:noFill/>
          <a:ln/>
        </p:spPr>
        <p:txBody>
          <a:bodyPr/>
          <a:lstStyle/>
          <a:p>
            <a:pPr defTabSz="914331" eaLnBrk="0" fontAlgn="base" hangingPunct="0">
              <a:spcBef>
                <a:spcPct val="30000"/>
              </a:spcBef>
              <a:spcAft>
                <a:spcPct val="0"/>
              </a:spcAft>
              <a:defRPr/>
            </a:pPr>
            <a:r>
              <a:rPr lang="en-US" altLang="ja-JP" dirty="0" smtClean="0"/>
              <a:t>7/7</a:t>
            </a:r>
            <a:r>
              <a:rPr lang="ja-JP" altLang="en-US" dirty="0" smtClean="0"/>
              <a:t>　実績更新</a:t>
            </a:r>
          </a:p>
        </p:txBody>
      </p:sp>
      <p:sp>
        <p:nvSpPr>
          <p:cNvPr id="50180" name="スライド番号プレースホルダ 3"/>
          <p:cNvSpPr>
            <a:spLocks noGrp="1"/>
          </p:cNvSpPr>
          <p:nvPr>
            <p:ph type="sldNum" sz="quarter" idx="5"/>
          </p:nvPr>
        </p:nvSpPr>
        <p:spPr>
          <a:noFill/>
        </p:spPr>
        <p:txBody>
          <a:bodyPr/>
          <a:lstStyle/>
          <a:p>
            <a:fld id="{BDABD3AE-E5AD-4D05-B63A-EF6F4DE20AD2}" type="slidenum">
              <a:rPr lang="en-US" altLang="ja-JP" smtClean="0">
                <a:solidFill>
                  <a:prstClr val="black"/>
                </a:solidFill>
              </a:rPr>
              <a:pPr/>
              <a:t>50</a:t>
            </a:fld>
            <a:endParaRPr lang="en-US" altLang="ja-JP" smtClean="0">
              <a:solidFill>
                <a:prstClr val="black"/>
              </a:solidFill>
            </a:endParaRPr>
          </a:p>
        </p:txBody>
      </p:sp>
    </p:spTree>
    <p:extLst>
      <p:ext uri="{BB962C8B-B14F-4D97-AF65-F5344CB8AC3E}">
        <p14:creationId xmlns:p14="http://schemas.microsoft.com/office/powerpoint/2010/main" val="3298443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pPr marL="0" marR="0" lvl="0" indent="0" algn="l" defTabSz="914331" rtl="0" eaLnBrk="0" fontAlgn="base" latinLnBrk="0" hangingPunct="0">
              <a:lnSpc>
                <a:spcPct val="100000"/>
              </a:lnSpc>
              <a:spcBef>
                <a:spcPct val="30000"/>
              </a:spcBef>
              <a:spcAft>
                <a:spcPct val="0"/>
              </a:spcAft>
              <a:buClrTx/>
              <a:buSzTx/>
              <a:buFontTx/>
              <a:buNone/>
              <a:tabLst/>
              <a:defRPr/>
            </a:pPr>
            <a:r>
              <a:rPr lang="en-US" altLang="ja-JP" dirty="0" smtClean="0"/>
              <a:t>7/7</a:t>
            </a:r>
            <a:r>
              <a:rPr lang="ja-JP" altLang="en-US" dirty="0" smtClean="0"/>
              <a:t>　実績更新</a:t>
            </a:r>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51</a:t>
            </a:fld>
            <a:endParaRPr lang="en-US" altLang="ja-JP">
              <a:solidFill>
                <a:prstClr val="black"/>
              </a:solidFill>
            </a:endParaRPr>
          </a:p>
        </p:txBody>
      </p:sp>
    </p:spTree>
    <p:extLst>
      <p:ext uri="{BB962C8B-B14F-4D97-AF65-F5344CB8AC3E}">
        <p14:creationId xmlns:p14="http://schemas.microsoft.com/office/powerpoint/2010/main" val="1707878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1350" y="796925"/>
            <a:ext cx="5303838" cy="3979863"/>
          </a:xfrm>
        </p:spPr>
      </p:sp>
      <p:sp>
        <p:nvSpPr>
          <p:cNvPr id="3" name="ノート プレースホルダー 2"/>
          <p:cNvSpPr>
            <a:spLocks noGrp="1"/>
          </p:cNvSpPr>
          <p:nvPr>
            <p:ph type="body" idx="1"/>
          </p:nvPr>
        </p:nvSpPr>
        <p:spPr/>
        <p:txBody>
          <a:bodyPr/>
          <a:lstStyle/>
          <a:p>
            <a:pPr defTabSz="914321">
              <a:defRPr/>
            </a:pPr>
            <a:r>
              <a:rPr lang="en-US" altLang="ja-JP" dirty="0" smtClean="0"/>
              <a:t>7/7</a:t>
            </a:r>
            <a:r>
              <a:rPr lang="ja-JP" altLang="en-US" dirty="0" smtClean="0"/>
              <a:t>　実績更新</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53</a:t>
            </a:fld>
            <a:endParaRPr lang="en-US" altLang="ja-JP">
              <a:solidFill>
                <a:prstClr val="black"/>
              </a:solidFill>
            </a:endParaRPr>
          </a:p>
        </p:txBody>
      </p:sp>
    </p:spTree>
    <p:extLst>
      <p:ext uri="{BB962C8B-B14F-4D97-AF65-F5344CB8AC3E}">
        <p14:creationId xmlns:p14="http://schemas.microsoft.com/office/powerpoint/2010/main" val="7788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r>
              <a:rPr lang="en-US" altLang="ja-JP" dirty="0" smtClean="0"/>
              <a:t>7/7</a:t>
            </a:r>
            <a:r>
              <a:rPr lang="ja-JP" altLang="en-US" dirty="0" smtClean="0"/>
              <a:t>　実績更新</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54</a:t>
            </a:fld>
            <a:endParaRPr lang="en-US" altLang="ja-JP">
              <a:solidFill>
                <a:prstClr val="black"/>
              </a:solidFill>
            </a:endParaRPr>
          </a:p>
        </p:txBody>
      </p:sp>
    </p:spTree>
    <p:extLst>
      <p:ext uri="{BB962C8B-B14F-4D97-AF65-F5344CB8AC3E}">
        <p14:creationId xmlns:p14="http://schemas.microsoft.com/office/powerpoint/2010/main" val="3994504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796925"/>
            <a:ext cx="5303837" cy="3979863"/>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7/7</a:t>
            </a:r>
            <a:r>
              <a:rPr lang="ja-JP" altLang="en-US" dirty="0" smtClean="0"/>
              <a:t>　実績更新</a:t>
            </a:r>
            <a:endParaRPr kumimoji="1" lang="ja-JP" altLang="en-US"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9B2D31-48D9-4F3E-96D5-D48404B2879F}" type="slidenum">
              <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825781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19213" y="153988"/>
            <a:ext cx="3462337" cy="2597150"/>
          </a:xfrm>
        </p:spPr>
      </p:sp>
      <p:sp>
        <p:nvSpPr>
          <p:cNvPr id="3" name="ノート プレースホルダー 2"/>
          <p:cNvSpPr>
            <a:spLocks noGrp="1"/>
          </p:cNvSpPr>
          <p:nvPr>
            <p:ph type="body" idx="1"/>
          </p:nvPr>
        </p:nvSpPr>
        <p:spPr>
          <a:xfrm>
            <a:off x="541783" y="3077536"/>
            <a:ext cx="5269277" cy="7005599"/>
          </a:xfrm>
        </p:spPr>
        <p:txBody>
          <a:bodyPr/>
          <a:lstStyle/>
          <a:p>
            <a:r>
              <a:rPr lang="en-US" altLang="ja-JP" dirty="0" smtClean="0"/>
              <a:t>7/7</a:t>
            </a:r>
            <a:r>
              <a:rPr lang="ja-JP" altLang="en-US" dirty="0" smtClean="0"/>
              <a:t>　実績更新</a:t>
            </a:r>
            <a:endParaRPr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48D3-5346-4735-AE09-C6193A9174B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8965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866775"/>
            <a:ext cx="5764212" cy="4324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solidFill>
                  <a:prstClr val="black"/>
                </a:solidFill>
              </a:rPr>
              <a:pPr>
                <a:defRPr/>
              </a:pPr>
              <a:t>57</a:t>
            </a:fld>
            <a:endParaRPr lang="en-US" altLang="ja-JP">
              <a:solidFill>
                <a:prstClr val="black"/>
              </a:solidFill>
            </a:endParaRPr>
          </a:p>
        </p:txBody>
      </p:sp>
    </p:spTree>
    <p:extLst>
      <p:ext uri="{BB962C8B-B14F-4D97-AF65-F5344CB8AC3E}">
        <p14:creationId xmlns:p14="http://schemas.microsoft.com/office/powerpoint/2010/main" val="312434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59B2D31-48D9-4F3E-96D5-D48404B2879F}" type="slidenum">
              <a:rPr lang="en-US" altLang="ja-JP" smtClean="0"/>
              <a:pPr>
                <a:defRPr/>
              </a:pPr>
              <a:t>58</a:t>
            </a:fld>
            <a:endParaRPr lang="en-US" altLang="ja-JP" dirty="0"/>
          </a:p>
        </p:txBody>
      </p:sp>
    </p:spTree>
    <p:extLst>
      <p:ext uri="{BB962C8B-B14F-4D97-AF65-F5344CB8AC3E}">
        <p14:creationId xmlns:p14="http://schemas.microsoft.com/office/powerpoint/2010/main" val="367668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xfrm>
            <a:off x="598488" y="779463"/>
            <a:ext cx="5222875" cy="3917950"/>
          </a:xfrm>
          <a:noFill/>
          <a:ln>
            <a:solidFill>
              <a:srgbClr val="000000"/>
            </a:solidFill>
            <a:miter lim="800000"/>
            <a:headEnd/>
            <a:tailEnd/>
          </a:ln>
        </p:spPr>
      </p:sp>
      <p:sp>
        <p:nvSpPr>
          <p:cNvPr id="47107" name="ノート プレースホルダ 2"/>
          <p:cNvSpPr>
            <a:spLocks noGrp="1"/>
          </p:cNvSpPr>
          <p:nvPr>
            <p:ph type="body" idx="1"/>
          </p:nvPr>
        </p:nvSpPr>
        <p:spPr>
          <a:ln/>
        </p:spPr>
        <p:txBody>
          <a:bodyPr>
            <a:normAutofit/>
          </a:bodyPr>
          <a:lstStyle/>
          <a:p>
            <a:pPr eaLnBrk="1" fontAlgn="auto" hangingPunct="1">
              <a:spcBef>
                <a:spcPts val="0"/>
              </a:spcBef>
              <a:spcAft>
                <a:spcPts val="0"/>
              </a:spcAft>
              <a:defRPr/>
            </a:pPr>
            <a:r>
              <a:rPr lang="ja-JP" altLang="en-US" sz="1000" dirty="0" smtClean="0"/>
              <a:t>今申し上げましたことを具体化していくために、国では大きく３つの施策を打ち出しております。</a:t>
            </a:r>
            <a:endParaRPr lang="en-US" altLang="ja-JP" sz="1000" dirty="0" smtClean="0"/>
          </a:p>
          <a:p>
            <a:pPr eaLnBrk="1" fontAlgn="auto" hangingPunct="1">
              <a:spcBef>
                <a:spcPts val="0"/>
              </a:spcBef>
              <a:spcAft>
                <a:spcPts val="0"/>
              </a:spcAft>
              <a:defRPr/>
            </a:pPr>
            <a:r>
              <a:rPr lang="ja-JP" altLang="en-US" sz="1000" dirty="0" smtClean="0"/>
              <a:t>１つ目は「障害者雇用率制度」です。事業主に対して一定割合障害者を雇用することを義務づけております。</a:t>
            </a:r>
            <a:endParaRPr lang="en-US" altLang="ja-JP" sz="1000" dirty="0" smtClean="0"/>
          </a:p>
          <a:p>
            <a:pPr eaLnBrk="1" fontAlgn="auto" hangingPunct="1">
              <a:spcBef>
                <a:spcPts val="0"/>
              </a:spcBef>
              <a:spcAft>
                <a:spcPts val="0"/>
              </a:spcAft>
              <a:defRPr/>
            </a:pPr>
            <a:r>
              <a:rPr lang="ja-JP" altLang="en-US" sz="1000" dirty="0" smtClean="0"/>
              <a:t>２つ目は「障害者雇用納付金制度」です。障害者雇用に伴う経済的負担の調整を図る制度です。</a:t>
            </a:r>
            <a:endParaRPr lang="en-US" altLang="ja-JP" sz="1000" dirty="0" smtClean="0"/>
          </a:p>
          <a:p>
            <a:pPr eaLnBrk="1" fontAlgn="auto" hangingPunct="1">
              <a:spcBef>
                <a:spcPts val="0"/>
              </a:spcBef>
              <a:spcAft>
                <a:spcPts val="0"/>
              </a:spcAft>
              <a:defRPr/>
            </a:pPr>
            <a:r>
              <a:rPr lang="ja-JP" altLang="en-US" sz="1000" dirty="0" smtClean="0"/>
              <a:t>３つ目は「職業リハビリテーションの実施」です。障害がある方に対して、職業生活における自立のため、様々な訓練や支援メニュー等を実施しています。</a:t>
            </a:r>
            <a:endParaRPr lang="en-US" altLang="ja-JP" sz="1000" dirty="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E8ECCC-7E2D-4E4C-9ECB-2CF9F5AB77EE}" type="slidenum">
              <a:rPr lang="ja-JP" altLang="en-US" smtClean="0"/>
              <a:pPr fontAlgn="base">
                <a:spcBef>
                  <a:spcPct val="0"/>
                </a:spcBef>
                <a:spcAft>
                  <a:spcPct val="0"/>
                </a:spcAft>
              </a:pPr>
              <a:t>8</a:t>
            </a:fld>
            <a:endParaRPr lang="ja-JP" altLang="en-US" smtClean="0"/>
          </a:p>
        </p:txBody>
      </p:sp>
      <p:sp>
        <p:nvSpPr>
          <p:cNvPr id="59397"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ja-JP" altLang="en-US" smtClean="0"/>
          </a:p>
        </p:txBody>
      </p:sp>
    </p:spTree>
    <p:extLst>
      <p:ext uri="{BB962C8B-B14F-4D97-AF65-F5344CB8AC3E}">
        <p14:creationId xmlns:p14="http://schemas.microsoft.com/office/powerpoint/2010/main" val="383465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598488" y="779463"/>
            <a:ext cx="5222875" cy="3917950"/>
          </a:xfrm>
          <a:noFill/>
          <a:ln>
            <a:solidFill>
              <a:srgbClr val="000000"/>
            </a:solidFill>
            <a:miter lim="800000"/>
            <a:headEnd/>
            <a:tailEnd/>
          </a:ln>
        </p:spPr>
      </p:sp>
      <p:sp>
        <p:nvSpPr>
          <p:cNvPr id="66563" name="Rectangle 3"/>
          <p:cNvSpPr>
            <a:spLocks noGrp="1" noChangeArrowheads="1"/>
          </p:cNvSpPr>
          <p:nvPr>
            <p:ph type="body" idx="1"/>
          </p:nvPr>
        </p:nvSpPr>
        <p:spPr bwMode="auto">
          <a:xfrm>
            <a:off x="641921" y="4954723"/>
            <a:ext cx="5135364" cy="4692118"/>
          </a:xfrm>
          <a:noFill/>
        </p:spPr>
        <p:txBody>
          <a:bodyPr wrap="square" lIns="89529" tIns="44764" rIns="89529" bIns="44764" numCol="1" anchor="t" anchorCtr="0" compatLnSpc="1">
            <a:prstTxWarp prst="textNoShape">
              <a:avLst/>
            </a:prstTxWarp>
          </a:bodyPr>
          <a:lstStyle/>
          <a:p>
            <a:pPr eaLnBrk="1" hangingPunct="1">
              <a:spcBef>
                <a:spcPct val="0"/>
              </a:spcBef>
            </a:pPr>
            <a:r>
              <a:rPr lang="ja-JP" altLang="en-US" dirty="0" smtClean="0"/>
              <a:t>まずは、</a:t>
            </a:r>
            <a:r>
              <a:rPr lang="en-US" altLang="ja-JP" dirty="0" smtClean="0"/>
              <a:t>1</a:t>
            </a:r>
            <a:r>
              <a:rPr lang="ja-JP" altLang="en-US" dirty="0" smtClean="0"/>
              <a:t>つ目の「障害者法定雇用率」からご説明いたします。</a:t>
            </a:r>
            <a:endParaRPr lang="en-US" altLang="ja-JP" dirty="0" smtClean="0"/>
          </a:p>
          <a:p>
            <a:pPr eaLnBrk="1" hangingPunct="1">
              <a:spcBef>
                <a:spcPct val="0"/>
              </a:spcBef>
            </a:pPr>
            <a:r>
              <a:rPr lang="ja-JP" altLang="en-US" dirty="0" smtClean="0"/>
              <a:t>一定規模以上の事業体は、その事業体に勤める常用雇用労働者又は職員の数の一定割合、障害者を雇用しなければなりません。その割合のことを法定雇用率と言います。</a:t>
            </a:r>
            <a:endParaRPr lang="en-US" altLang="ja-JP" dirty="0" smtClean="0"/>
          </a:p>
          <a:p>
            <a:pPr eaLnBrk="1" hangingPunct="1">
              <a:spcBef>
                <a:spcPct val="0"/>
              </a:spcBef>
            </a:pPr>
            <a:r>
              <a:rPr lang="ja-JP" altLang="en-US" dirty="0" smtClean="0"/>
              <a:t>法定雇用率は、５年ごとに見直しが行われます。直近の見直しは平成３０年４月に行われました。</a:t>
            </a:r>
            <a:endParaRPr lang="en-US" altLang="ja-JP" dirty="0" smtClean="0"/>
          </a:p>
          <a:p>
            <a:pPr eaLnBrk="1" hangingPunct="1">
              <a:spcBef>
                <a:spcPct val="0"/>
              </a:spcBef>
            </a:pPr>
            <a:r>
              <a:rPr lang="ja-JP" altLang="en-US" dirty="0" smtClean="0"/>
              <a:t>民間企業を例にとってお話をすると、２パーセントの法定雇用率が、平成３０年の見直しで２．２％に引き上がりました。常用雇用労働者が</a:t>
            </a:r>
            <a:r>
              <a:rPr lang="en-US" altLang="ja-JP" dirty="0" smtClean="0"/>
              <a:t>45.5</a:t>
            </a:r>
            <a:r>
              <a:rPr lang="ja-JP" altLang="en-US" dirty="0" smtClean="0"/>
              <a:t>人以上なら１人以上、９１人なら２人以上の障害者を雇用しなければならないということになります。現在は常用雇用労働者が</a:t>
            </a:r>
            <a:r>
              <a:rPr lang="en-US" altLang="ja-JP" dirty="0" smtClean="0"/>
              <a:t>45.5</a:t>
            </a:r>
            <a:r>
              <a:rPr lang="ja-JP" altLang="en-US" dirty="0" smtClean="0"/>
              <a:t>人未満であれば、法的雇用義務はないということになります。</a:t>
            </a:r>
            <a:endParaRPr lang="en-US" altLang="ja-JP" dirty="0" smtClean="0"/>
          </a:p>
          <a:p>
            <a:pPr eaLnBrk="1" hangingPunct="1">
              <a:spcBef>
                <a:spcPct val="0"/>
              </a:spcBef>
            </a:pPr>
            <a:r>
              <a:rPr lang="ja-JP" altLang="en-US" dirty="0" smtClean="0"/>
              <a:t>独立行政法人・特殊法人、国、地方公共団体、都道府県の教育委員会についてもこの表の通りに法定雇用率が課されています。</a:t>
            </a:r>
            <a:endParaRPr lang="en-US" altLang="ja-JP" dirty="0" smtClean="0"/>
          </a:p>
          <a:p>
            <a:pPr eaLnBrk="1" hangingPunct="1">
              <a:spcBef>
                <a:spcPct val="0"/>
              </a:spcBef>
            </a:pPr>
            <a:r>
              <a:rPr lang="ja-JP" altLang="en-US" dirty="0" smtClean="0"/>
              <a:t>前回の見直しの際には、実は</a:t>
            </a:r>
            <a:r>
              <a:rPr lang="en-US" altLang="ja-JP" dirty="0" smtClean="0"/>
              <a:t>2.3</a:t>
            </a:r>
            <a:r>
              <a:rPr lang="ja-JP" altLang="en-US" dirty="0" smtClean="0"/>
              <a:t>％とすることが決まっていました。しかし、いきなり</a:t>
            </a:r>
            <a:r>
              <a:rPr lang="en-US" altLang="ja-JP" dirty="0" smtClean="0"/>
              <a:t>2.3</a:t>
            </a:r>
            <a:r>
              <a:rPr lang="ja-JP" altLang="en-US" dirty="0" smtClean="0"/>
              <a:t>％に上げると負担感が強いため、段階的に引き上げることとされました。</a:t>
            </a:r>
            <a:endParaRPr lang="en-US" altLang="ja-JP" dirty="0" smtClean="0"/>
          </a:p>
          <a:p>
            <a:pPr eaLnBrk="1" hangingPunct="1">
              <a:spcBef>
                <a:spcPct val="0"/>
              </a:spcBef>
            </a:pPr>
            <a:r>
              <a:rPr lang="ja-JP" altLang="en-US" dirty="0" smtClean="0"/>
              <a:t>今回の資料では「３３年（＝令和３年）４月までには」という標記になっておりますが、先週、政令改正が行われ、令和３年３月１日に０．１％引き上げられることが決定されました。</a:t>
            </a:r>
            <a:endParaRPr lang="en-US" altLang="ja-JP" dirty="0" smtClean="0"/>
          </a:p>
          <a:p>
            <a:pPr eaLnBrk="1" hangingPunct="1">
              <a:spcBef>
                <a:spcPct val="0"/>
              </a:spcBef>
            </a:pPr>
            <a:r>
              <a:rPr lang="ja-JP" altLang="en-US" dirty="0" smtClean="0"/>
              <a:t>２．３％に引き上げられた場合、４３．５人以上の企業が雇用義務の対象となります。</a:t>
            </a: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28675" name="スライド番号プレースホルダ 3"/>
          <p:cNvSpPr txBox="1">
            <a:spLocks noGrp="1"/>
          </p:cNvSpPr>
          <p:nvPr/>
        </p:nvSpPr>
        <p:spPr bwMode="auto">
          <a:xfrm>
            <a:off x="3636074" y="9907617"/>
            <a:ext cx="2781656" cy="521548"/>
          </a:xfrm>
          <a:prstGeom prst="rect">
            <a:avLst/>
          </a:prstGeom>
          <a:noFill/>
          <a:ln>
            <a:miter lim="800000"/>
            <a:headEnd/>
            <a:tailEnd/>
          </a:ln>
        </p:spPr>
        <p:txBody>
          <a:bodyPr lIns="89529" tIns="44764" rIns="89529" bIns="44764" anchor="b"/>
          <a:lstStyle/>
          <a:p>
            <a:pPr algn="r">
              <a:defRPr/>
            </a:pPr>
            <a:fld id="{21C83B28-292D-48C7-B1D2-8238AF91E6AD}" type="slidenum">
              <a:rPr lang="ja-JP" altLang="en-US" sz="1200">
                <a:solidFill>
                  <a:prstClr val="black"/>
                </a:solidFill>
              </a:rPr>
              <a:pPr algn="r">
                <a:defRPr/>
              </a:pPr>
              <a:t>9</a:t>
            </a:fld>
            <a:endParaRPr lang="en-US" altLang="ja-JP" sz="1200" dirty="0">
              <a:solidFill>
                <a:prstClr val="black"/>
              </a:solidFill>
            </a:endParaRPr>
          </a:p>
        </p:txBody>
      </p:sp>
      <p:sp>
        <p:nvSpPr>
          <p:cNvPr id="28676" name="日付プレースホルダ 4"/>
          <p:cNvSpPr txBox="1">
            <a:spLocks noGrp="1"/>
          </p:cNvSpPr>
          <p:nvPr/>
        </p:nvSpPr>
        <p:spPr bwMode="auto">
          <a:xfrm>
            <a:off x="3636074" y="4"/>
            <a:ext cx="2781656" cy="521548"/>
          </a:xfrm>
          <a:prstGeom prst="rect">
            <a:avLst/>
          </a:prstGeom>
          <a:noFill/>
          <a:ln>
            <a:miter lim="800000"/>
            <a:headEnd/>
            <a:tailEnd/>
          </a:ln>
        </p:spPr>
        <p:txBody>
          <a:bodyPr lIns="89529" tIns="44764" rIns="89529" bIns="44764"/>
          <a:lstStyle/>
          <a:p>
            <a:pPr algn="r">
              <a:defRPr/>
            </a:pPr>
            <a:endParaRPr lang="ja-JP" altLang="en-US" sz="1200" dirty="0">
              <a:solidFill>
                <a:prstClr val="black"/>
              </a:solidFill>
            </a:endParaRPr>
          </a:p>
        </p:txBody>
      </p:sp>
      <p:sp>
        <p:nvSpPr>
          <p:cNvPr id="2" name="スライド番号プレースホルダー 1"/>
          <p:cNvSpPr>
            <a:spLocks noGrp="1"/>
          </p:cNvSpPr>
          <p:nvPr>
            <p:ph type="sldNum" sz="quarter" idx="10"/>
          </p:nvPr>
        </p:nvSpPr>
        <p:spPr/>
        <p:txBody>
          <a:bodyPr/>
          <a:lstStyle/>
          <a:p>
            <a:pPr>
              <a:defRPr/>
            </a:pPr>
            <a:fld id="{E4234C75-CB13-49EE-B3A9-5919F94241C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92973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では、この法定雇用率はどのように決められているのか、というのは、こちらのスライド中ほどの計算式により算定され、決められています。</a:t>
            </a:r>
            <a:endParaRPr lang="en-US" altLang="ja-JP" dirty="0" smtClean="0"/>
          </a:p>
          <a:p>
            <a:pPr eaLnBrk="1" hangingPunct="1">
              <a:spcBef>
                <a:spcPct val="0"/>
              </a:spcBef>
            </a:pPr>
            <a:r>
              <a:rPr lang="ja-JP" altLang="en-US" dirty="0" smtClean="0"/>
              <a:t>参考までに、今回計算した数値では雇用率</a:t>
            </a:r>
            <a:r>
              <a:rPr lang="en-US" altLang="ja-JP" dirty="0" smtClean="0"/>
              <a:t>2.42</a:t>
            </a:r>
            <a:r>
              <a:rPr lang="ja-JP" altLang="en-US" dirty="0" smtClean="0"/>
              <a:t>％と算出されたようです。</a:t>
            </a:r>
            <a:endParaRPr lang="en-US" altLang="ja-JP" dirty="0" smtClean="0"/>
          </a:p>
          <a:p>
            <a:pPr eaLnBrk="1" hangingPunct="1">
              <a:spcBef>
                <a:spcPct val="0"/>
              </a:spcBef>
            </a:pPr>
            <a:r>
              <a:rPr lang="ja-JP" altLang="en-US" dirty="0" smtClean="0"/>
              <a:t>この計算式の分母部分に「除外率相当労働者数」とあります。皆様方のうち、除外率が適用されている会社にお勤めの方もいらっしゃるかもしれませんので、少し説明いたします。</a:t>
            </a:r>
            <a:endParaRPr lang="en-US" altLang="ja-JP" dirty="0" smtClean="0"/>
          </a:p>
          <a:p>
            <a:r>
              <a:rPr kumimoji="1" lang="ja-JP" altLang="ja-JP" sz="1200" kern="1200" dirty="0" smtClean="0">
                <a:solidFill>
                  <a:schemeClr val="tx1"/>
                </a:solidFill>
                <a:effectLst/>
                <a:latin typeface="+mn-lt"/>
                <a:ea typeface="+mn-ea"/>
                <a:cs typeface="+mn-cs"/>
              </a:rPr>
              <a:t>除外率制度とは、機械的に一律の雇用率を適用することになじまない性質の職務もあることから、障害者の就業が一般的に困難であると認められる業種について、雇用する労働者数を計算する際に、除外率に相当する労働者数を控除するという制度です。</a:t>
            </a:r>
          </a:p>
          <a:p>
            <a:r>
              <a:rPr kumimoji="1" lang="ja-JP" altLang="ja-JP" sz="1200" kern="1200" dirty="0" smtClean="0">
                <a:solidFill>
                  <a:schemeClr val="tx1"/>
                </a:solidFill>
                <a:effectLst/>
                <a:latin typeface="+mn-lt"/>
                <a:ea typeface="+mn-ea"/>
                <a:cs typeface="+mn-cs"/>
              </a:rPr>
              <a:t>除外率は、それぞれの業種における障害者の就業が一般的に困難であると認められる職務の割合に応じて決められていましたが、ノーマライゼーションの観点から、平成</a:t>
            </a:r>
            <a:r>
              <a:rPr kumimoji="1" lang="en-US" altLang="ja-JP" sz="1200" kern="1200" dirty="0" smtClean="0">
                <a:solidFill>
                  <a:schemeClr val="tx1"/>
                </a:solidFill>
                <a:effectLst/>
                <a:latin typeface="+mn-lt"/>
                <a:ea typeface="+mn-ea"/>
                <a:cs typeface="+mn-cs"/>
              </a:rPr>
              <a:t>14</a:t>
            </a:r>
            <a:r>
              <a:rPr kumimoji="1" lang="ja-JP" altLang="ja-JP" sz="1200" kern="1200" dirty="0" smtClean="0">
                <a:solidFill>
                  <a:schemeClr val="tx1"/>
                </a:solidFill>
                <a:effectLst/>
                <a:latin typeface="+mn-lt"/>
                <a:ea typeface="+mn-ea"/>
                <a:cs typeface="+mn-cs"/>
              </a:rPr>
              <a:t>年法改正により平成</a:t>
            </a:r>
            <a:r>
              <a:rPr kumimoji="1" lang="en-US" altLang="ja-JP" sz="1200" kern="1200" dirty="0" smtClean="0">
                <a:solidFill>
                  <a:schemeClr val="tx1"/>
                </a:solidFill>
                <a:effectLst/>
                <a:latin typeface="+mn-lt"/>
                <a:ea typeface="+mn-ea"/>
                <a:cs typeface="+mn-cs"/>
              </a:rPr>
              <a:t>16</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月に廃止されました。経過措置として、除外率はまだ残ってはいますが、現在廃止の方向で縮小されているところです。</a:t>
            </a:r>
            <a:endParaRPr kumimoji="1" lang="ja-JP" altLang="ja-JP" sz="1200" kern="1200" dirty="0">
              <a:solidFill>
                <a:schemeClr val="tx1"/>
              </a:solidFill>
              <a:effectLst/>
              <a:latin typeface="+mn-lt"/>
              <a:ea typeface="+mn-ea"/>
              <a:cs typeface="+mn-cs"/>
            </a:endParaRPr>
          </a:p>
        </p:txBody>
      </p:sp>
      <p:sp>
        <p:nvSpPr>
          <p:cNvPr id="614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E3EA0-057B-4503-9DA2-794FA61F65A9}" type="slidenum">
              <a:rPr lang="ja-JP" altLang="en-US" smtClean="0"/>
              <a:pPr fontAlgn="base">
                <a:spcBef>
                  <a:spcPct val="0"/>
                </a:spcBef>
                <a:spcAft>
                  <a:spcPct val="0"/>
                </a:spcAft>
              </a:pPr>
              <a:t>10</a:t>
            </a:fld>
            <a:endParaRPr lang="ja-JP" altLang="en-US" smtClean="0"/>
          </a:p>
        </p:txBody>
      </p:sp>
      <p:sp>
        <p:nvSpPr>
          <p:cNvPr id="61445"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ja-JP" altLang="en-US" smtClean="0"/>
          </a:p>
        </p:txBody>
      </p:sp>
    </p:spTree>
    <p:extLst>
      <p:ext uri="{BB962C8B-B14F-4D97-AF65-F5344CB8AC3E}">
        <p14:creationId xmlns:p14="http://schemas.microsoft.com/office/powerpoint/2010/main" val="239062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次に、障害者雇用促進法における障害者の範囲について説明致します。</a:t>
            </a:r>
          </a:p>
          <a:p>
            <a:r>
              <a:rPr kumimoji="1" lang="ja-JP" altLang="ja-JP" sz="1200" kern="1200" dirty="0" smtClean="0">
                <a:solidFill>
                  <a:schemeClr val="tx1"/>
                </a:solidFill>
                <a:effectLst/>
                <a:latin typeface="+mn-lt"/>
                <a:ea typeface="+mn-ea"/>
                <a:cs typeface="+mn-cs"/>
              </a:rPr>
              <a:t>障害者の考え方というのは、法律によって異なりますが、この法律では、身体障害者、知的障害者、精神障害者、その他の障害者としています。そして、雇用義務があるのは、身体障害者、知的障害者、精神障害者となります。</a:t>
            </a:r>
          </a:p>
          <a:p>
            <a:r>
              <a:rPr kumimoji="1" lang="ja-JP" altLang="ja-JP" sz="1200" kern="1200" dirty="0" smtClean="0">
                <a:solidFill>
                  <a:schemeClr val="tx1"/>
                </a:solidFill>
                <a:effectLst/>
                <a:latin typeface="+mn-lt"/>
                <a:ea typeface="+mn-ea"/>
                <a:cs typeface="+mn-cs"/>
              </a:rPr>
              <a:t>発達障害の場合、精神障害者保健福祉手帳を取られる場合と療育育手帳を取られる場合があります。</a:t>
            </a:r>
          </a:p>
          <a:p>
            <a:r>
              <a:rPr kumimoji="1" lang="ja-JP" altLang="ja-JP" sz="1200" kern="1200" dirty="0" smtClean="0">
                <a:solidFill>
                  <a:schemeClr val="tx1"/>
                </a:solidFill>
                <a:effectLst/>
                <a:latin typeface="+mn-lt"/>
                <a:ea typeface="+mn-ea"/>
                <a:cs typeface="+mn-cs"/>
              </a:rPr>
              <a:t>本来雇用というのは、民々の契約であり、自由であるべきものですが、国が介在し、雇用義務を求める以上、公平公正な基準というものが必要です。その基準が、障害者手帳となります。</a:t>
            </a:r>
          </a:p>
          <a:p>
            <a:r>
              <a:rPr kumimoji="1" lang="ja-JP" altLang="ja-JP" sz="1200" kern="1200" dirty="0" smtClean="0">
                <a:solidFill>
                  <a:schemeClr val="tx1"/>
                </a:solidFill>
                <a:effectLst/>
                <a:latin typeface="+mn-lt"/>
                <a:ea typeface="+mn-ea"/>
                <a:cs typeface="+mn-cs"/>
              </a:rPr>
              <a:t>その方が、雇用義務のある障害者かどうかについては、原則その方がお持ちの手帳を確認することとなりますが、このスライドにもありますとおり、一部については手帳以外でも確認することが出来ます。手帳以外で確認をする際は、会社所在地のハローワークの専門援助部門や雇用指導官に、個別具体的にお尋ね頂くことをお勧め致します。</a:t>
            </a:r>
          </a:p>
          <a:p>
            <a:r>
              <a:rPr kumimoji="1" lang="ja-JP" altLang="ja-JP" sz="1200" kern="1200" dirty="0" smtClean="0">
                <a:solidFill>
                  <a:schemeClr val="tx1"/>
                </a:solidFill>
                <a:effectLst/>
                <a:latin typeface="+mn-lt"/>
                <a:ea typeface="+mn-ea"/>
                <a:cs typeface="+mn-cs"/>
              </a:rPr>
              <a:t>ただし、精神障害者の方で、手帳をお持ちではない方については、雇用率の対象となりませんので、ご留意下さい。</a:t>
            </a:r>
          </a:p>
          <a:p>
            <a:r>
              <a:rPr kumimoji="1" lang="ja-JP" altLang="ja-JP" sz="1200" kern="1200" dirty="0" smtClean="0">
                <a:solidFill>
                  <a:schemeClr val="tx1"/>
                </a:solidFill>
                <a:effectLst/>
                <a:latin typeface="+mn-lt"/>
                <a:ea typeface="+mn-ea"/>
                <a:cs typeface="+mn-cs"/>
              </a:rPr>
              <a:t>また、知的障害者の方の手帳については、手帳制度が自治体によって異なるため、名称が複数ございます。因みに東京都は「愛の手帳」、埼玉県は「みどりの手帳」という名称です。療育手帳とも呼ばれています。</a:t>
            </a:r>
            <a:endParaRPr lang="ja-JP" altLang="en-US" dirty="0" smtClean="0"/>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AAFB56-FF1E-47BF-8A45-93D4EBA3C454}" type="slidenum">
              <a:rPr lang="ja-JP" altLang="en-US" smtClean="0"/>
              <a:pPr fontAlgn="base">
                <a:spcBef>
                  <a:spcPct val="0"/>
                </a:spcBef>
                <a:spcAft>
                  <a:spcPct val="0"/>
                </a:spcAft>
              </a:pPr>
              <a:t>11</a:t>
            </a:fld>
            <a:endParaRPr lang="ja-JP" altLang="en-US" smtClean="0"/>
          </a:p>
        </p:txBody>
      </p:sp>
      <p:sp>
        <p:nvSpPr>
          <p:cNvPr id="62469"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ja-JP" altLang="en-US" smtClean="0"/>
          </a:p>
        </p:txBody>
      </p:sp>
    </p:spTree>
    <p:extLst>
      <p:ext uri="{BB962C8B-B14F-4D97-AF65-F5344CB8AC3E}">
        <p14:creationId xmlns:p14="http://schemas.microsoft.com/office/powerpoint/2010/main" val="122777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kumimoji="1" lang="ja-JP" altLang="ja-JP" sz="1200" kern="1200" dirty="0" smtClean="0">
                <a:solidFill>
                  <a:schemeClr val="tx1"/>
                </a:solidFill>
                <a:effectLst/>
                <a:latin typeface="+mn-lt"/>
                <a:ea typeface="+mn-ea"/>
                <a:cs typeface="+mn-cs"/>
              </a:rPr>
              <a:t>また、この法律では、事業主の方に、なるべく障害の重い方を採用して頂けるよう、法定雇用率のカウントの仕方に工夫をしています。</a:t>
            </a:r>
          </a:p>
          <a:p>
            <a:r>
              <a:rPr kumimoji="1" lang="ja-JP" altLang="ja-JP" sz="1200" kern="1200" dirty="0" smtClean="0">
                <a:solidFill>
                  <a:schemeClr val="tx1"/>
                </a:solidFill>
                <a:effectLst/>
                <a:latin typeface="+mn-lt"/>
                <a:ea typeface="+mn-ea"/>
                <a:cs typeface="+mn-cs"/>
              </a:rPr>
              <a:t>　身体障害者の方を例にとってお話し致しましょう。身体障害者の方で、重度以外の方が週の所定労働時間</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時間以上で雇用されると、</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人は</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人分としてカウントします。重度の方ですと、</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人であったとしても、</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人分と計算します。週の所定労働時間が</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時間以上</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時間未満になりますと、それぞれの半分のカウントとなります。因みに、所定労働時間が週</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時間未満になりますと、カウントはされなくなります。</a:t>
            </a:r>
          </a:p>
          <a:p>
            <a:r>
              <a:rPr kumimoji="1" lang="ja-JP" altLang="ja-JP" sz="1200" kern="1200" dirty="0" smtClean="0">
                <a:solidFill>
                  <a:schemeClr val="tx1"/>
                </a:solidFill>
                <a:effectLst/>
                <a:latin typeface="+mn-lt"/>
                <a:ea typeface="+mn-ea"/>
                <a:cs typeface="+mn-cs"/>
              </a:rPr>
              <a:t>　以下、原則同じ考え方でカウントしていきますが、ここで例外について説明をします。</a:t>
            </a:r>
          </a:p>
          <a:p>
            <a:r>
              <a:rPr kumimoji="1" lang="ja-JP" altLang="ja-JP" sz="1200" kern="1200" dirty="0" smtClean="0">
                <a:solidFill>
                  <a:schemeClr val="tx1"/>
                </a:solidFill>
                <a:effectLst/>
                <a:latin typeface="+mn-lt"/>
                <a:ea typeface="+mn-ea"/>
                <a:cs typeface="+mn-cs"/>
              </a:rPr>
              <a:t>　知的障害者の方の場合、重度以外の方であっても、</a:t>
            </a:r>
            <a:r>
              <a:rPr kumimoji="1" lang="en-US" altLang="ja-JP" sz="1200" kern="1200" dirty="0" smtClean="0">
                <a:solidFill>
                  <a:schemeClr val="tx1"/>
                </a:solidFill>
                <a:effectLst/>
                <a:latin typeface="+mn-lt"/>
                <a:ea typeface="+mn-ea"/>
                <a:cs typeface="+mn-cs"/>
              </a:rPr>
              <a:t>IQ</a:t>
            </a:r>
            <a:r>
              <a:rPr kumimoji="1" lang="ja-JP" altLang="ja-JP" sz="1200" kern="1200" dirty="0" smtClean="0">
                <a:solidFill>
                  <a:schemeClr val="tx1"/>
                </a:solidFill>
                <a:effectLst/>
                <a:latin typeface="+mn-lt"/>
                <a:ea typeface="+mn-ea"/>
                <a:cs typeface="+mn-cs"/>
              </a:rPr>
              <a:t>の数値や「仕事をする上での困難度」を評価する「職業的重度判定」を障害者職業センターで受け、重度と判定されれば、重度の扱いとなります。</a:t>
            </a:r>
          </a:p>
          <a:p>
            <a:r>
              <a:rPr kumimoji="1" lang="ja-JP" altLang="ja-JP" sz="1200" kern="1200" dirty="0" smtClean="0">
                <a:solidFill>
                  <a:schemeClr val="tx1"/>
                </a:solidFill>
                <a:effectLst/>
                <a:latin typeface="+mn-lt"/>
                <a:ea typeface="+mn-ea"/>
                <a:cs typeface="+mn-cs"/>
              </a:rPr>
              <a:t>しかしながら、この判定は、職業的困難度を表したものですから、療育手帳の表記は変更されませんし、年金、税制等にも影響はありません。</a:t>
            </a:r>
          </a:p>
          <a:p>
            <a:r>
              <a:rPr kumimoji="1" lang="ja-JP" altLang="ja-JP" sz="1200" kern="1200" dirty="0" smtClean="0">
                <a:solidFill>
                  <a:schemeClr val="tx1"/>
                </a:solidFill>
                <a:effectLst/>
                <a:latin typeface="+mn-lt"/>
                <a:ea typeface="+mn-ea"/>
                <a:cs typeface="+mn-cs"/>
              </a:rPr>
              <a:t>精神障害者の</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時間以上</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時間未満の欄に「</a:t>
            </a:r>
            <a:r>
              <a:rPr kumimoji="1" lang="en-US" altLang="ja-JP" sz="1200" kern="1200" dirty="0" smtClean="0">
                <a:solidFill>
                  <a:schemeClr val="tx1"/>
                </a:solidFill>
                <a:effectLst/>
                <a:latin typeface="+mn-lt"/>
                <a:ea typeface="+mn-ea"/>
                <a:cs typeface="+mn-cs"/>
              </a:rPr>
              <a:t>0.5</a:t>
            </a:r>
            <a:r>
              <a:rPr kumimoji="1" lang="ja-JP" altLang="ja-JP" sz="1200" kern="1200" dirty="0" smtClean="0">
                <a:solidFill>
                  <a:schemeClr val="tx1"/>
                </a:solidFill>
                <a:effectLst/>
                <a:latin typeface="+mn-lt"/>
                <a:ea typeface="+mn-ea"/>
                <a:cs typeface="+mn-cs"/>
              </a:rPr>
              <a:t>又は</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」とありますが、</a:t>
            </a:r>
            <a:r>
              <a:rPr kumimoji="1" lang="ja-JP" altLang="en-US" sz="1200" kern="1200" dirty="0" smtClean="0">
                <a:solidFill>
                  <a:schemeClr val="tx1"/>
                </a:solidFill>
                <a:effectLst/>
                <a:latin typeface="+mn-lt"/>
                <a:ea typeface="+mn-ea"/>
                <a:cs typeface="+mn-cs"/>
              </a:rPr>
              <a:t>精神障害者の雇用率算定については、</a:t>
            </a:r>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月に「障害者実雇用率のカウント」について、変更があったために、</a:t>
            </a:r>
            <a:r>
              <a:rPr kumimoji="1" lang="ja-JP" altLang="en-US" sz="1200" kern="1200" dirty="0" smtClean="0">
                <a:solidFill>
                  <a:schemeClr val="tx1"/>
                </a:solidFill>
                <a:effectLst/>
                <a:latin typeface="+mn-lt"/>
                <a:ea typeface="+mn-ea"/>
                <a:cs typeface="+mn-cs"/>
              </a:rPr>
              <a:t>このスライド</a:t>
            </a:r>
            <a:r>
              <a:rPr kumimoji="1" lang="ja-JP" altLang="ja-JP" sz="1200" kern="1200" dirty="0" smtClean="0">
                <a:solidFill>
                  <a:schemeClr val="tx1"/>
                </a:solidFill>
                <a:effectLst/>
                <a:latin typeface="+mn-lt"/>
                <a:ea typeface="+mn-ea"/>
                <a:cs typeface="+mn-cs"/>
              </a:rPr>
              <a:t>のような表記になっています。</a:t>
            </a:r>
          </a:p>
          <a:p>
            <a:r>
              <a:rPr kumimoji="1" lang="ja-JP" altLang="ja-JP" sz="1200" kern="1200" dirty="0" smtClean="0">
                <a:solidFill>
                  <a:schemeClr val="tx1"/>
                </a:solidFill>
                <a:effectLst/>
                <a:latin typeface="+mn-lt"/>
                <a:ea typeface="+mn-ea"/>
                <a:cs typeface="+mn-cs"/>
              </a:rPr>
              <a:t>多くの精神障害者は、服薬が欠かせず、又その障害特性からいっても、大変疲れやすいという特徴があります。週</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時間で就労していた方が、週</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時間となり、それも難しくなって、欠勤するようになり、結局辞めてしま</a:t>
            </a:r>
            <a:r>
              <a:rPr kumimoji="1" lang="ja-JP" altLang="en-US" sz="1200" kern="1200" dirty="0" smtClean="0">
                <a:solidFill>
                  <a:schemeClr val="tx1"/>
                </a:solidFill>
                <a:effectLst/>
                <a:latin typeface="+mn-lt"/>
                <a:ea typeface="+mn-ea"/>
                <a:cs typeface="+mn-cs"/>
              </a:rPr>
              <a:t>うというケースが多く聞かれます。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そういった現状を踏まえ、精神障害者の職場定着を促進するために、精神障害者である短時間労働者に関する算定方式を見直し、雇入れから</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年以内の方又は精神障害者保健福祉手帳取得から</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年以内の方、かつ</a:t>
            </a:r>
            <a:r>
              <a:rPr kumimoji="1" lang="ja-JP" altLang="en-US" sz="1200" kern="1200" dirty="0" smtClean="0">
                <a:solidFill>
                  <a:schemeClr val="tx1"/>
                </a:solidFill>
                <a:effectLst/>
                <a:latin typeface="+mn-lt"/>
                <a:ea typeface="+mn-ea"/>
                <a:cs typeface="+mn-cs"/>
              </a:rPr>
              <a:t>平成３５年（令和５年）</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31</a:t>
            </a:r>
            <a:r>
              <a:rPr kumimoji="1" lang="ja-JP" altLang="ja-JP" sz="1200" kern="1200" dirty="0" smtClean="0">
                <a:solidFill>
                  <a:schemeClr val="tx1"/>
                </a:solidFill>
                <a:effectLst/>
                <a:latin typeface="+mn-lt"/>
                <a:ea typeface="+mn-ea"/>
                <a:cs typeface="+mn-cs"/>
              </a:rPr>
              <a:t>日までに、雇い入れられ、精神障害者保健福祉手帳を取得した方については、</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時間以上</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時間未満であっても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人とカウントすることになりました。</a:t>
            </a:r>
            <a:endParaRPr lang="ja-JP" altLang="en-US" dirty="0" smtClean="0"/>
          </a:p>
          <a:p>
            <a:pPr eaLnBrk="1" hangingPunct="1">
              <a:spcBef>
                <a:spcPct val="0"/>
              </a:spcBef>
            </a:pPr>
            <a:endParaRPr lang="ja-JP" altLang="en-US" dirty="0" smtClean="0"/>
          </a:p>
        </p:txBody>
      </p:sp>
      <p:sp>
        <p:nvSpPr>
          <p:cNvPr id="634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7B17F0-B6D1-4B29-9C64-A282878E432F}" type="slidenum">
              <a:rPr lang="ja-JP" altLang="en-US" smtClean="0"/>
              <a:pPr fontAlgn="base">
                <a:spcBef>
                  <a:spcPct val="0"/>
                </a:spcBef>
                <a:spcAft>
                  <a:spcPct val="0"/>
                </a:spcAft>
              </a:pPr>
              <a:t>12</a:t>
            </a:fld>
            <a:endParaRPr lang="ja-JP" altLang="en-US" smtClean="0"/>
          </a:p>
        </p:txBody>
      </p:sp>
      <p:sp>
        <p:nvSpPr>
          <p:cNvPr id="63493"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ja-JP" altLang="en-US" smtClean="0"/>
          </a:p>
        </p:txBody>
      </p:sp>
    </p:spTree>
    <p:extLst>
      <p:ext uri="{BB962C8B-B14F-4D97-AF65-F5344CB8AC3E}">
        <p14:creationId xmlns:p14="http://schemas.microsoft.com/office/powerpoint/2010/main" val="8712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xfrm>
            <a:off x="604838" y="782638"/>
            <a:ext cx="5211762" cy="3910012"/>
          </a:xfrm>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Tree>
    <p:extLst>
      <p:ext uri="{BB962C8B-B14F-4D97-AF65-F5344CB8AC3E}">
        <p14:creationId xmlns:p14="http://schemas.microsoft.com/office/powerpoint/2010/main" val="8394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048331-CFB2-42B2-9650-43B46980D3F4}" type="datetime1">
              <a:rPr kumimoji="1" lang="ja-JP" altLang="en-US" smtClean="0"/>
              <a:t>2021/2/16</a:t>
            </a:fld>
            <a:endParaRPr kumimoji="1" lang="ja-JP" altLang="en-US"/>
          </a:p>
        </p:txBody>
      </p:sp>
      <p:sp>
        <p:nvSpPr>
          <p:cNvPr id="5" name="フッター プレースホルダー 4"/>
          <p:cNvSpPr>
            <a:spLocks noGrp="1"/>
          </p:cNvSpPr>
          <p:nvPr>
            <p:ph type="ftr" sz="quarter" idx="11"/>
          </p:nvPr>
        </p:nvSpPr>
        <p:spPr>
          <a:xfrm>
            <a:off x="5791200" y="6489613"/>
            <a:ext cx="2895600" cy="365125"/>
          </a:xfr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00B759-EC0F-4CEB-A667-145EADB36344}" type="datetime1">
              <a:rPr kumimoji="1" lang="ja-JP" altLang="en-US" smtClean="0"/>
              <a:t>2021/2/16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92FFD8-2683-4DCF-B716-11C7FBF7732D}" type="datetime1">
              <a:rPr kumimoji="1" lang="ja-JP" altLang="en-US" smtClean="0"/>
              <a:t>2021/2/16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pPr lvl="0"/>
            <a:endParaRPr lang="ja-JP" altLang="en-US" noProof="0" smtClean="0"/>
          </a:p>
        </p:txBody>
      </p:sp>
      <p:sp>
        <p:nvSpPr>
          <p:cNvPr id="7" name="日付プレースホルダー 6"/>
          <p:cNvSpPr>
            <a:spLocks noGrp="1"/>
          </p:cNvSpPr>
          <p:nvPr>
            <p:ph type="dt" sz="half" idx="10"/>
          </p:nvPr>
        </p:nvSpPr>
        <p:spPr/>
        <p:txBody>
          <a:bodyPr/>
          <a:lstStyle/>
          <a:p>
            <a:pPr>
              <a:defRPr/>
            </a:pPr>
            <a:fld id="{F454DD40-F35E-47F2-8EE7-29E7082E6F58}" type="datetime1">
              <a:rPr lang="ja-JP" altLang="en-US" smtClean="0">
                <a:solidFill>
                  <a:srgbClr val="000000"/>
                </a:solidFill>
                <a:latin typeface="Arial"/>
              </a:rPr>
              <a:t>2021/2/16</a:t>
            </a:fld>
            <a:endParaRPr lang="en-US" altLang="ja-JP">
              <a:solidFill>
                <a:srgbClr val="000000"/>
              </a:solidFill>
              <a:latin typeface="Aria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000000"/>
              </a:solidFill>
              <a:latin typeface="Arial"/>
            </a:endParaRPr>
          </a:p>
        </p:txBody>
      </p:sp>
      <p:sp>
        <p:nvSpPr>
          <p:cNvPr id="9" name="スライド番号プレースホルダー 8"/>
          <p:cNvSpPr>
            <a:spLocks noGrp="1"/>
          </p:cNvSpPr>
          <p:nvPr>
            <p:ph type="sldNum" sz="quarter" idx="12"/>
          </p:nvPr>
        </p:nvSpPr>
        <p:spPr/>
        <p:txBody>
          <a:bodyPr/>
          <a:lstStyle/>
          <a:p>
            <a:fld id="{FC0395A7-5905-450D-A679-86AF21D32AAD}" type="slidenum">
              <a:rPr kumimoji="1" lang="ja-JP" altLang="en-US" smtClean="0"/>
              <a:t>‹#›</a:t>
            </a:fld>
            <a:endParaRPr kumimoji="1" lang="ja-JP" altLang="en-US"/>
          </a:p>
        </p:txBody>
      </p:sp>
    </p:spTree>
    <p:extLst>
      <p:ext uri="{BB962C8B-B14F-4D97-AF65-F5344CB8AC3E}">
        <p14:creationId xmlns:p14="http://schemas.microsoft.com/office/powerpoint/2010/main" val="277329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1472" y="0"/>
            <a:ext cx="7772400" cy="428628"/>
          </a:xfrm>
        </p:spPr>
        <p:txBody>
          <a:bodyPr/>
          <a:lstStyle/>
          <a:p>
            <a:r>
              <a:rPr lang="ja-JP" altLang="en-US" smtClean="0"/>
              <a:t>マスタ タイトルの書式設定</a:t>
            </a:r>
            <a:endParaRPr lang="ja-JP" altLang="en-US" dirty="0"/>
          </a:p>
        </p:txBody>
      </p:sp>
      <p:sp>
        <p:nvSpPr>
          <p:cNvPr id="3" name="スライド番号プレースホルダ 5"/>
          <p:cNvSpPr>
            <a:spLocks noGrp="1"/>
          </p:cNvSpPr>
          <p:nvPr>
            <p:ph type="sldNum" sz="quarter" idx="10"/>
          </p:nvPr>
        </p:nvSpPr>
        <p:spPr>
          <a:xfrm>
            <a:off x="8786446" y="6500813"/>
            <a:ext cx="429358" cy="214312"/>
          </a:xfrm>
        </p:spPr>
        <p:txBody>
          <a:bodyPr/>
          <a:lstStyle>
            <a:lvl1pPr algn="ctr">
              <a:defRPr sz="1108">
                <a:solidFill>
                  <a:schemeClr val="tx1"/>
                </a:solidFill>
              </a:defRPr>
            </a:lvl1pPr>
          </a:lstStyle>
          <a:p>
            <a:pPr>
              <a:defRPr/>
            </a:pPr>
            <a:fld id="{D70814C2-540C-4A27-8447-2FEC43D8F18E}" type="slidenum">
              <a:rPr lang="ja-JP" altLang="en-US"/>
              <a:pPr>
                <a:defRPr/>
              </a:pPr>
              <a:t>‹#›</a:t>
            </a:fld>
            <a:endParaRPr lang="ja-JP" altLang="en-US"/>
          </a:p>
        </p:txBody>
      </p:sp>
    </p:spTree>
    <p:extLst>
      <p:ext uri="{BB962C8B-B14F-4D97-AF65-F5344CB8AC3E}">
        <p14:creationId xmlns:p14="http://schemas.microsoft.com/office/powerpoint/2010/main" val="271464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1472" y="0"/>
            <a:ext cx="7772400" cy="428628"/>
          </a:xfrm>
        </p:spPr>
        <p:txBody>
          <a:bodyPr/>
          <a:lstStyle/>
          <a:p>
            <a:r>
              <a:rPr lang="ja-JP" altLang="en-US" smtClean="0"/>
              <a:t>マスタ タイトルの書式設定</a:t>
            </a:r>
            <a:endParaRPr lang="ja-JP" altLang="en-US" dirty="0"/>
          </a:p>
        </p:txBody>
      </p:sp>
      <p:sp>
        <p:nvSpPr>
          <p:cNvPr id="3" name="スライド番号プレースホルダ 5"/>
          <p:cNvSpPr>
            <a:spLocks noGrp="1"/>
          </p:cNvSpPr>
          <p:nvPr>
            <p:ph type="sldNum" sz="quarter" idx="10"/>
          </p:nvPr>
        </p:nvSpPr>
        <p:spPr>
          <a:xfrm>
            <a:off x="8786446" y="6500813"/>
            <a:ext cx="429358" cy="214312"/>
          </a:xfrm>
        </p:spPr>
        <p:txBody>
          <a:bodyPr/>
          <a:lstStyle>
            <a:lvl1pPr algn="ctr">
              <a:defRPr sz="1108">
                <a:solidFill>
                  <a:schemeClr val="tx1"/>
                </a:solidFill>
              </a:defRPr>
            </a:lvl1pPr>
          </a:lstStyle>
          <a:p>
            <a:pPr>
              <a:defRPr/>
            </a:pPr>
            <a:fld id="{3B0E4EE7-46CE-41F2-BBC3-3D30F7BA694E}" type="slidenum">
              <a:rPr lang="ja-JP" altLang="en-US"/>
              <a:pPr>
                <a:defRPr/>
              </a:pPr>
              <a:t>‹#›</a:t>
            </a:fld>
            <a:endParaRPr lang="ja-JP" altLang="en-US"/>
          </a:p>
        </p:txBody>
      </p:sp>
    </p:spTree>
    <p:extLst>
      <p:ext uri="{BB962C8B-B14F-4D97-AF65-F5344CB8AC3E}">
        <p14:creationId xmlns:p14="http://schemas.microsoft.com/office/powerpoint/2010/main" val="381737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48" y="214318"/>
            <a:ext cx="7793037" cy="1462086"/>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9" y="2017717"/>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145088" y="2017716"/>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5145088" y="4151319"/>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fld id="{1D821100-C944-4D36-B1D0-FBB1CD0F5C6D}" type="datetime1">
              <a:rPr lang="ja-JP" altLang="en-US" smtClean="0"/>
              <a:t>2021/2/16</a:t>
            </a:fld>
            <a:endParaRPr lang="en-US" altLang="ja-JP"/>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a:p>
        </p:txBody>
      </p:sp>
      <p:sp>
        <p:nvSpPr>
          <p:cNvPr id="8" name="Rectangle 13"/>
          <p:cNvSpPr>
            <a:spLocks noGrp="1" noChangeArrowheads="1"/>
          </p:cNvSpPr>
          <p:nvPr>
            <p:ph type="sldNum" sz="quarter" idx="12"/>
          </p:nvPr>
        </p:nvSpPr>
        <p:spPr/>
        <p:txBody>
          <a:bodyPr/>
          <a:lstStyle>
            <a:lvl1pPr>
              <a:defRPr/>
            </a:lvl1pPr>
          </a:lstStyle>
          <a:p>
            <a:pPr>
              <a:defRPr/>
            </a:pPr>
            <a:fld id="{59581DE9-C2DD-4C65-8D8B-CEBBF2AA8229}" type="slidenum">
              <a:rPr lang="en-US" altLang="ja-JP"/>
              <a:pPr>
                <a:defRPr/>
              </a:pPr>
              <a:t>‹#›</a:t>
            </a:fld>
            <a:endParaRPr lang="en-US" altLang="ja-JP"/>
          </a:p>
        </p:txBody>
      </p:sp>
    </p:spTree>
    <p:extLst>
      <p:ext uri="{BB962C8B-B14F-4D97-AF65-F5344CB8AC3E}">
        <p14:creationId xmlns:p14="http://schemas.microsoft.com/office/powerpoint/2010/main" val="169807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E048331-CFB2-42B2-9650-43B46980D3F4}"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242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F0A0DE-4927-4869-97A3-E79009D918A8}"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3973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81C82C6-245A-4FAC-8FBE-E55D6FA992A3}"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72131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C1BB834-B47D-4BE1-AFB1-91FAECC87C98}" type="datetime1">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835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F0A0DE-4927-4869-97A3-E79009D918A8}" type="datetime1">
              <a:rPr kumimoji="1" lang="ja-JP" altLang="en-US" smtClean="0"/>
              <a:t>2021/2/16</a:t>
            </a:fld>
            <a:endParaRPr kumimoji="1" lang="ja-JP" altLang="en-US"/>
          </a:p>
        </p:txBody>
      </p:sp>
      <p:sp>
        <p:nvSpPr>
          <p:cNvPr id="5" name="フッター プレースホルダー 4"/>
          <p:cNvSpPr>
            <a:spLocks noGrp="1"/>
          </p:cNvSpPr>
          <p:nvPr>
            <p:ph type="ftr" sz="quarter" idx="11"/>
          </p:nvPr>
        </p:nvSpPr>
        <p:spPr>
          <a:xfrm>
            <a:off x="5868144" y="6489613"/>
            <a:ext cx="2895600" cy="365125"/>
          </a:xfr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90F62B1-F0FE-4426-8F6C-CF77A8F94286}" type="datetime1">
              <a:rPr kumimoji="1" lang="ja-JP" altLang="en-US" smtClean="0"/>
              <a:t>2021/2/16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69761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FD5EB2E-6A20-45FE-8BA7-932D9E6ABFD4}" type="datetime1">
              <a:rPr kumimoji="1" lang="ja-JP" altLang="en-US" smtClean="0"/>
              <a:t>2021/2/16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16362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68E43-A067-489C-8644-C6DBDE19C187}" type="datetime1">
              <a:rPr kumimoji="1" lang="ja-JP" altLang="en-US" smtClean="0"/>
              <a:t>2021/2/16</a:t>
            </a:fld>
            <a:endParaRPr kumimoji="1" lang="ja-JP" altLang="en-US"/>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50900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C3D6C5D-3E55-4DA8-9D16-DF1DEDBD1956}" type="datetime1">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65895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873F0A-864F-4936-9C9F-0FCECC1268EC}" type="datetime1">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58867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242CEC-58E9-4052-B868-7BC22025E90B}"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6264656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242CEC-58E9-4052-B868-7BC22025E90B}"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530403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242CEC-58E9-4052-B868-7BC22025E90B}"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8940631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242CEC-58E9-4052-B868-7BC22025E90B}"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068229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242CEC-58E9-4052-B868-7BC22025E90B}"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643096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81C82C6-245A-4FAC-8FBE-E55D6FA992A3}" type="datetime1">
              <a:rPr kumimoji="1" lang="ja-JP" altLang="en-US" smtClean="0"/>
              <a:t>2021/2/16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00B759-EC0F-4CEB-A667-145EADB36344}"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65943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92FFD8-2683-4DCF-B716-11C7FBF7732D}" type="datetime1">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1039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C1BB834-B47D-4BE1-AFB1-91FAECC87C98}" type="datetime1">
              <a:rPr kumimoji="1" lang="ja-JP" altLang="en-US" smtClean="0"/>
              <a:t>2021/2/16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90F62B1-F0FE-4426-8F6C-CF77A8F94286}" type="datetime1">
              <a:rPr kumimoji="1" lang="ja-JP" altLang="en-US" smtClean="0"/>
              <a:t>2021/2/16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FD5EB2E-6A20-45FE-8BA7-932D9E6ABFD4}" type="datetime1">
              <a:rPr kumimoji="1" lang="ja-JP" altLang="en-US" smtClean="0"/>
              <a:t>2021/2/16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F68E43-A067-489C-8644-C6DBDE19C187}" type="datetime1">
              <a:rPr kumimoji="1" lang="ja-JP" altLang="en-US" smtClean="0"/>
              <a:t>2021/2/16</a:t>
            </a:fld>
            <a:endParaRPr kumimoji="1" lang="ja-JP" altLang="en-US"/>
          </a:p>
        </p:txBody>
      </p:sp>
      <p:sp>
        <p:nvSpPr>
          <p:cNvPr id="3" name="フッター プレースホルダー 2"/>
          <p:cNvSpPr>
            <a:spLocks noGrp="1"/>
          </p:cNvSpPr>
          <p:nvPr>
            <p:ph type="ftr" sz="quarter" idx="11"/>
          </p:nvPr>
        </p:nvSpPr>
        <p:spPr>
          <a:xfrm>
            <a:off x="5724128" y="6489613"/>
            <a:ext cx="2895600" cy="365125"/>
          </a:xfrm>
        </p:spPr>
        <p:txBody>
          <a:bodyPr/>
          <a:lstStyle>
            <a:lvl1pPr algn="r">
              <a:defRPr/>
            </a:lvl1pPr>
          </a:lstStyle>
          <a:p>
            <a:endParaRPr lang="ja-JP" altLang="en-US" dirty="0"/>
          </a:p>
        </p:txBody>
      </p:sp>
      <p:sp>
        <p:nvSpPr>
          <p:cNvPr id="4" name="スライド番号プレースホルダー 3"/>
          <p:cNvSpPr>
            <a:spLocks noGrp="1"/>
          </p:cNvSpPr>
          <p:nvPr>
            <p:ph type="sldNum" sz="quarter" idx="12"/>
          </p:nvPr>
        </p:nvSpPr>
        <p:spPr>
          <a:xfrm>
            <a:off x="8619728" y="6489614"/>
            <a:ext cx="462136" cy="365125"/>
          </a:xfrm>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3D6C5D-3E55-4DA8-9D16-DF1DEDBD1956}" type="datetime1">
              <a:rPr kumimoji="1" lang="ja-JP" altLang="en-US" smtClean="0"/>
              <a:t>2021/2/16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873F0A-864F-4936-9C9F-0FCECC1268EC}" type="datetime1">
              <a:rPr kumimoji="1" lang="ja-JP" altLang="en-US" smtClean="0"/>
              <a:t>2021/2/16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42CEC-58E9-4052-B868-7BC22025E90B}" type="datetime1">
              <a:rPr kumimoji="1" lang="ja-JP" altLang="en-US" smtClean="0"/>
              <a:t>2021/2/16</a:t>
            </a:fld>
            <a:endParaRPr kumimoji="1" lang="ja-JP" altLang="en-US"/>
          </a:p>
        </p:txBody>
      </p:sp>
      <p:sp>
        <p:nvSpPr>
          <p:cNvPr id="5" name="フッター プレースホルダー 4"/>
          <p:cNvSpPr>
            <a:spLocks noGrp="1"/>
          </p:cNvSpPr>
          <p:nvPr>
            <p:ph type="ftr" sz="quarter" idx="3"/>
          </p:nvPr>
        </p:nvSpPr>
        <p:spPr>
          <a:xfrm>
            <a:off x="5868144" y="6489613"/>
            <a:ext cx="2895600" cy="365125"/>
          </a:xfrm>
          <a:prstGeom prst="rect">
            <a:avLst/>
          </a:prstGeom>
        </p:spPr>
        <p:txBody>
          <a:bodyPr vert="horz" lIns="91440" tIns="45720" rIns="91440" bIns="45720" rtlCol="0" anchor="ctr"/>
          <a:lstStyle>
            <a:lvl1pPr algn="r">
              <a:defRPr sz="1200">
                <a:solidFill>
                  <a:srgbClr val="FF0000"/>
                </a:solidFill>
              </a:defRPr>
            </a:lvl1pPr>
          </a:lstStyle>
          <a:p>
            <a:endParaRPr lang="ja-JP" altLang="en-US" dirty="0"/>
          </a:p>
        </p:txBody>
      </p:sp>
      <p:sp>
        <p:nvSpPr>
          <p:cNvPr id="6" name="スライド番号プレースホルダー 5"/>
          <p:cNvSpPr>
            <a:spLocks noGrp="1"/>
          </p:cNvSpPr>
          <p:nvPr>
            <p:ph type="sldNum" sz="quarter" idx="4"/>
          </p:nvPr>
        </p:nvSpPr>
        <p:spPr>
          <a:xfrm>
            <a:off x="8686800" y="6489614"/>
            <a:ext cx="395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242CEC-58E9-4052-B868-7BC22025E90B}" type="datetime1">
              <a:rPr kumimoji="1" lang="ja-JP" altLang="en-US" smtClean="0"/>
              <a:t>2021/2/16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755410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3.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11" Type="http://schemas.openxmlformats.org/officeDocument/2006/relationships/image" Target="../media/image15.wmf"/><Relationship Id="rId5" Type="http://schemas.openxmlformats.org/officeDocument/2006/relationships/image" Target="../media/image11.png"/><Relationship Id="rId10" Type="http://schemas.openxmlformats.org/officeDocument/2006/relationships/image" Target="../media/image9.emf"/><Relationship Id="rId4" Type="http://schemas.openxmlformats.org/officeDocument/2006/relationships/image" Target="../media/image10.png"/><Relationship Id="rId9" Type="http://schemas.openxmlformats.org/officeDocument/2006/relationships/package" Target="../embeddings/Microsoft_PowerPoint__________.pptx"/></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35474" y="5579359"/>
            <a:ext cx="6764917" cy="1211770"/>
          </a:xfrm>
        </p:spPr>
        <p:txBody>
          <a:bodyPr rtlCol="0">
            <a:normAutofit/>
          </a:bodyPr>
          <a:lstStyle/>
          <a:p>
            <a:pPr>
              <a:defRPr/>
            </a:pPr>
            <a:r>
              <a:rPr lang="ja-JP" altLang="en-US" sz="2200" dirty="0">
                <a:solidFill>
                  <a:schemeClr val="tx1"/>
                </a:solidFill>
                <a:latin typeface="+mn-ea"/>
              </a:rPr>
              <a:t>東京労働局　職業安定部　職業</a:t>
            </a:r>
            <a:r>
              <a:rPr lang="ja-JP" altLang="en-US" sz="2200" dirty="0" smtClean="0">
                <a:solidFill>
                  <a:schemeClr val="tx1"/>
                </a:solidFill>
                <a:latin typeface="+mn-ea"/>
              </a:rPr>
              <a:t>対策課</a:t>
            </a:r>
            <a:r>
              <a:rPr lang="ja-JP" altLang="en-US" sz="2200" dirty="0">
                <a:solidFill>
                  <a:schemeClr val="accent1">
                    <a:lumMod val="50000"/>
                  </a:schemeClr>
                </a:solidFill>
                <a:latin typeface="+mn-ea"/>
              </a:rPr>
              <a:t>　　　</a:t>
            </a:r>
            <a:endParaRPr lang="en-US" altLang="ja-JP" sz="2200" dirty="0">
              <a:solidFill>
                <a:schemeClr val="accent1">
                  <a:lumMod val="50000"/>
                </a:schemeClr>
              </a:solidFill>
              <a:latin typeface="+mn-ea"/>
            </a:endParaRPr>
          </a:p>
          <a:p>
            <a:pPr>
              <a:defRPr/>
            </a:pPr>
            <a:r>
              <a:rPr lang="ja-JP" altLang="en-US" sz="1846" dirty="0">
                <a:solidFill>
                  <a:schemeClr val="accent1">
                    <a:lumMod val="50000"/>
                  </a:schemeClr>
                </a:solidFill>
                <a:latin typeface="+mn-ea"/>
              </a:rPr>
              <a:t>　　　　　　</a:t>
            </a:r>
            <a:endParaRPr lang="en-US" altLang="ja-JP" sz="2215" dirty="0">
              <a:solidFill>
                <a:schemeClr val="accent1">
                  <a:lumMod val="50000"/>
                </a:schemeClr>
              </a:solidFill>
              <a:latin typeface="+mn-ea"/>
            </a:endParaRPr>
          </a:p>
        </p:txBody>
      </p:sp>
      <p:sp>
        <p:nvSpPr>
          <p:cNvPr id="6" name="角丸四角形 5"/>
          <p:cNvSpPr/>
          <p:nvPr/>
        </p:nvSpPr>
        <p:spPr>
          <a:xfrm>
            <a:off x="3899389" y="3729441"/>
            <a:ext cx="624254" cy="1318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pic>
        <p:nvPicPr>
          <p:cNvPr id="8" name="Picture 295" descr="E:\usr\SSWNXA\デスクトップ\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5187635"/>
            <a:ext cx="1728192"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828600" y="315104"/>
            <a:ext cx="7344816" cy="1103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令和２年度　</a:t>
            </a:r>
            <a:r>
              <a:rPr lang="ja-JP" altLang="en-US" dirty="0" smtClean="0">
                <a:solidFill>
                  <a:schemeClr val="tx1"/>
                </a:solidFill>
              </a:rPr>
              <a:t>国及び地方公共団体向け</a:t>
            </a:r>
            <a:endParaRPr lang="en-US" altLang="ja-JP" dirty="0" smtClean="0">
              <a:solidFill>
                <a:schemeClr val="tx1"/>
              </a:solidFill>
            </a:endParaRPr>
          </a:p>
          <a:p>
            <a:pPr algn="ctr"/>
            <a:r>
              <a:rPr lang="ja-JP" altLang="en-US" dirty="0" smtClean="0">
                <a:solidFill>
                  <a:schemeClr val="tx1"/>
                </a:solidFill>
              </a:rPr>
              <a:t>障害者職業生活相談員資格認定講習</a:t>
            </a:r>
            <a:endParaRPr lang="ja-JP" altLang="en-US" dirty="0">
              <a:solidFill>
                <a:schemeClr val="tx1"/>
              </a:solidFill>
            </a:endParaRPr>
          </a:p>
        </p:txBody>
      </p:sp>
      <p:sp>
        <p:nvSpPr>
          <p:cNvPr id="10" name="タイトル 1"/>
          <p:cNvSpPr txBox="1">
            <a:spLocks/>
          </p:cNvSpPr>
          <p:nvPr/>
        </p:nvSpPr>
        <p:spPr>
          <a:xfrm>
            <a:off x="446776" y="1614131"/>
            <a:ext cx="854231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障害者雇用の理念と障害者雇用対策の動向</a:t>
            </a:r>
            <a:endParaRPr lang="ja-JP" altLang="en-US" sz="3200" dirty="0"/>
          </a:p>
        </p:txBody>
      </p:sp>
      <p:sp>
        <p:nvSpPr>
          <p:cNvPr id="9" name="角丸四角形 8"/>
          <p:cNvSpPr/>
          <p:nvPr/>
        </p:nvSpPr>
        <p:spPr>
          <a:xfrm>
            <a:off x="287524" y="422934"/>
            <a:ext cx="5112568" cy="87345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2982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角丸四角形 4"/>
          <p:cNvSpPr>
            <a:spLocks noChangeArrowheads="1"/>
          </p:cNvSpPr>
          <p:nvPr/>
        </p:nvSpPr>
        <p:spPr bwMode="auto">
          <a:xfrm>
            <a:off x="163597" y="948084"/>
            <a:ext cx="8751803" cy="1114356"/>
          </a:xfrm>
          <a:prstGeom prst="roundRect">
            <a:avLst>
              <a:gd name="adj" fmla="val 16667"/>
            </a:avLst>
          </a:prstGeom>
          <a:noFill/>
          <a:ln w="25400" algn="ctr">
            <a:noFill/>
            <a:round/>
            <a:headEnd/>
            <a:tailEnd/>
          </a:ln>
        </p:spPr>
        <p:txBody>
          <a:bodyPr lIns="84184" tIns="42101" rIns="84184" bIns="42101" anchor="ctr"/>
          <a:lstStyle/>
          <a:p>
            <a:r>
              <a:rPr lang="ja-JP" altLang="en-US" sz="1662" dirty="0">
                <a:solidFill>
                  <a:prstClr val="black"/>
                </a:solidFill>
                <a:latin typeface="ＭＳ Ｐゴシック" charset="-128"/>
              </a:rPr>
              <a:t>　</a:t>
            </a:r>
            <a:r>
              <a:rPr lang="ja-JP" altLang="en-US" sz="1477" b="1" dirty="0">
                <a:solidFill>
                  <a:prstClr val="black"/>
                </a:solidFill>
                <a:latin typeface="ＭＳ Ｐ明朝" pitchFamily="18" charset="-128"/>
                <a:ea typeface="ＭＳ Ｐ明朝" pitchFamily="18" charset="-128"/>
              </a:rPr>
              <a:t>　</a:t>
            </a:r>
            <a:endParaRPr lang="en-US" altLang="ja-JP" sz="1477" b="1" dirty="0">
              <a:solidFill>
                <a:prstClr val="black"/>
              </a:solidFill>
              <a:latin typeface="ＭＳ Ｐ明朝" pitchFamily="18" charset="-128"/>
              <a:ea typeface="ＭＳ Ｐ明朝" pitchFamily="18" charset="-128"/>
            </a:endParaRPr>
          </a:p>
          <a:p>
            <a:r>
              <a:rPr lang="en-US" altLang="ja-JP" sz="1662" dirty="0">
                <a:solidFill>
                  <a:prstClr val="black"/>
                </a:solidFill>
                <a:latin typeface="ＭＳ Ｐゴシック" panose="020B0600070205080204" pitchFamily="50" charset="-128"/>
                <a:ea typeface="ＭＳ Ｐゴシック" panose="020B0600070205080204" pitchFamily="50" charset="-128"/>
              </a:rPr>
              <a:t/>
            </a:r>
            <a:br>
              <a:rPr lang="en-US" altLang="ja-JP" sz="1662" dirty="0">
                <a:solidFill>
                  <a:prstClr val="black"/>
                </a:solidFill>
                <a:latin typeface="ＭＳ Ｐゴシック" panose="020B0600070205080204" pitchFamily="50" charset="-128"/>
                <a:ea typeface="ＭＳ Ｐゴシック" panose="020B0600070205080204" pitchFamily="50" charset="-128"/>
              </a:rPr>
            </a:br>
            <a:endParaRPr lang="en-US" altLang="ja-JP" sz="1662" dirty="0">
              <a:solidFill>
                <a:prstClr val="black"/>
              </a:solidFill>
              <a:latin typeface="ＭＳ Ｐゴシック" panose="020B0600070205080204" pitchFamily="50" charset="-128"/>
              <a:ea typeface="ＭＳ Ｐゴシック" panose="020B0600070205080204" pitchFamily="50" charset="-128"/>
            </a:endParaRPr>
          </a:p>
          <a:p>
            <a:r>
              <a:rPr lang="ja-JP" altLang="en-US" sz="1292" dirty="0">
                <a:solidFill>
                  <a:prstClr val="black"/>
                </a:solidFill>
                <a:latin typeface="ＭＳ Ｐゴシック" panose="020B0600070205080204" pitchFamily="50" charset="-128"/>
                <a:ea typeface="ＭＳ Ｐゴシック" panose="020B0600070205080204" pitchFamily="50" charset="-128"/>
              </a:rPr>
              <a:t>◆平成</a:t>
            </a:r>
            <a:r>
              <a:rPr lang="en-US" altLang="ja-JP" sz="1292" dirty="0">
                <a:solidFill>
                  <a:prstClr val="black"/>
                </a:solidFill>
                <a:latin typeface="ＭＳ Ｐゴシック" panose="020B0600070205080204" pitchFamily="50" charset="-128"/>
                <a:ea typeface="ＭＳ Ｐゴシック" panose="020B0600070205080204" pitchFamily="50" charset="-128"/>
              </a:rPr>
              <a:t>29</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6</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30</a:t>
            </a:r>
            <a:r>
              <a:rPr lang="ja-JP" altLang="en-US" sz="1292" dirty="0">
                <a:solidFill>
                  <a:prstClr val="black"/>
                </a:solidFill>
                <a:latin typeface="ＭＳ Ｐゴシック" panose="020B0600070205080204" pitchFamily="50" charset="-128"/>
                <a:ea typeface="ＭＳ Ｐゴシック" panose="020B0600070205080204" pitchFamily="50" charset="-128"/>
              </a:rPr>
              <a:t>日障害者雇用促進法施行令の一部改正により、障害者法定雇用率は以下のとおり段階的に引き上げることとされ、平成</a:t>
            </a:r>
            <a:r>
              <a:rPr lang="en-US" altLang="ja-JP" sz="1292" dirty="0">
                <a:solidFill>
                  <a:prstClr val="black"/>
                </a:solidFill>
                <a:latin typeface="ＭＳ Ｐゴシック" panose="020B0600070205080204" pitchFamily="50" charset="-128"/>
                <a:ea typeface="ＭＳ Ｐゴシック" panose="020B0600070205080204" pitchFamily="50" charset="-128"/>
              </a:rPr>
              <a:t>30</a:t>
            </a:r>
            <a:r>
              <a:rPr lang="ja-JP" altLang="en-US" sz="1292" dirty="0">
                <a:solidFill>
                  <a:prstClr val="black"/>
                </a:solidFill>
                <a:latin typeface="ＭＳ Ｐゴシック" panose="020B0600070205080204" pitchFamily="50" charset="-128"/>
                <a:ea typeface="ＭＳ Ｐゴシック" panose="020B0600070205080204" pitchFamily="50" charset="-128"/>
              </a:rPr>
              <a:t>年</a:t>
            </a:r>
            <a:r>
              <a:rPr lang="en-US" altLang="ja-JP" sz="1292" dirty="0">
                <a:solidFill>
                  <a:prstClr val="black"/>
                </a:solidFill>
                <a:latin typeface="ＭＳ Ｐゴシック" panose="020B0600070205080204" pitchFamily="50" charset="-128"/>
                <a:ea typeface="ＭＳ Ｐゴシック" panose="020B0600070205080204" pitchFamily="50" charset="-128"/>
              </a:rPr>
              <a:t>4</a:t>
            </a:r>
            <a:r>
              <a:rPr lang="ja-JP" altLang="en-US" sz="1292" dirty="0">
                <a:solidFill>
                  <a:prstClr val="black"/>
                </a:solidFill>
                <a:latin typeface="ＭＳ Ｐゴシック" panose="020B0600070205080204" pitchFamily="50" charset="-128"/>
                <a:ea typeface="ＭＳ Ｐゴシック" panose="020B0600070205080204" pitchFamily="50" charset="-128"/>
              </a:rPr>
              <a:t>月</a:t>
            </a:r>
            <a:r>
              <a:rPr lang="en-US" altLang="ja-JP" sz="1292" dirty="0">
                <a:solidFill>
                  <a:prstClr val="black"/>
                </a:solidFill>
                <a:latin typeface="ＭＳ Ｐゴシック" panose="020B0600070205080204" pitchFamily="50" charset="-128"/>
                <a:ea typeface="ＭＳ Ｐゴシック" panose="020B0600070205080204" pitchFamily="50" charset="-128"/>
              </a:rPr>
              <a:t>1</a:t>
            </a:r>
            <a:r>
              <a:rPr lang="ja-JP" altLang="en-US" sz="1292" dirty="0">
                <a:solidFill>
                  <a:prstClr val="black"/>
                </a:solidFill>
                <a:latin typeface="ＭＳ Ｐゴシック" panose="020B0600070205080204" pitchFamily="50" charset="-128"/>
                <a:ea typeface="ＭＳ Ｐゴシック" panose="020B0600070205080204" pitchFamily="50" charset="-128"/>
              </a:rPr>
              <a:t>日から施行。</a:t>
            </a:r>
            <a:r>
              <a:rPr lang="en-US" altLang="ja-JP" sz="1662" dirty="0">
                <a:solidFill>
                  <a:prstClr val="black"/>
                </a:solidFill>
                <a:latin typeface="ＭＳ Ｐゴシック" panose="020B0600070205080204" pitchFamily="50" charset="-128"/>
                <a:ea typeface="ＭＳ Ｐゴシック" panose="020B0600070205080204" pitchFamily="50" charset="-128"/>
              </a:rPr>
              <a:t/>
            </a:r>
            <a:br>
              <a:rPr lang="en-US" altLang="ja-JP" sz="1662" dirty="0">
                <a:solidFill>
                  <a:prstClr val="black"/>
                </a:solidFill>
                <a:latin typeface="ＭＳ Ｐゴシック" panose="020B0600070205080204" pitchFamily="50" charset="-128"/>
                <a:ea typeface="ＭＳ Ｐゴシック" panose="020B0600070205080204" pitchFamily="50" charset="-128"/>
              </a:rPr>
            </a:br>
            <a:endParaRPr lang="ja-JP" altLang="en-US" sz="1662"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65564" name="Group 28"/>
          <p:cNvGraphicFramePr>
            <a:graphicFrameLocks noGrp="1"/>
          </p:cNvGraphicFramePr>
          <p:nvPr>
            <p:extLst/>
          </p:nvPr>
        </p:nvGraphicFramePr>
        <p:xfrm>
          <a:off x="251520" y="2060642"/>
          <a:ext cx="8538936" cy="3754315"/>
        </p:xfrm>
        <a:graphic>
          <a:graphicData uri="http://schemas.openxmlformats.org/drawingml/2006/table">
            <a:tbl>
              <a:tblPr/>
              <a:tblGrid>
                <a:gridCol w="3371690">
                  <a:extLst>
                    <a:ext uri="{9D8B030D-6E8A-4147-A177-3AD203B41FA5}">
                      <a16:colId xmlns:a16="http://schemas.microsoft.com/office/drawing/2014/main" val="20000"/>
                    </a:ext>
                  </a:extLst>
                </a:gridCol>
                <a:gridCol w="1596862">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698176">
                  <a:extLst>
                    <a:ext uri="{9D8B030D-6E8A-4147-A177-3AD203B41FA5}">
                      <a16:colId xmlns:a16="http://schemas.microsoft.com/office/drawing/2014/main" val="20003"/>
                    </a:ext>
                  </a:extLst>
                </a:gridCol>
              </a:tblGrid>
              <a:tr h="7917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区　　分</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30</a:t>
                      </a: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年</a:t>
                      </a: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3</a:t>
                      </a: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月</a:t>
                      </a: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法定雇用率</a:t>
                      </a:r>
                    </a:p>
                  </a:txBody>
                  <a:tcPr marL="91434" marR="91434" marT="42185" marB="4218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現　在 </a:t>
                      </a: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endParaRPr>
                    </a:p>
                  </a:txBody>
                  <a:tcPr marL="91434" marR="91434" marT="42185" marB="4218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令和３年</a:t>
                      </a:r>
                      <a:endPar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３月～</a:t>
                      </a:r>
                      <a:r>
                        <a:rPr kumimoji="1" lang="en-US" altLang="ja-JP" sz="1900" b="1"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endParaRPr>
                    </a:p>
                  </a:txBody>
                  <a:tcPr marL="91434" marR="91434" marT="42185" marB="4218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792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明朝" pitchFamily="18" charset="-128"/>
                          <a:ea typeface="ＭＳ Ｐ明朝" pitchFamily="18" charset="-128"/>
                        </a:rPr>
                        <a:t>一般の民間企業</a:t>
                      </a:r>
                      <a:endParaRPr kumimoji="1" lang="en-US" altLang="ja-JP" sz="18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500" b="0" i="0" u="none" strike="noStrike" cap="none" normalizeH="0" baseline="0" dirty="0" smtClean="0">
                          <a:ln>
                            <a:noFill/>
                          </a:ln>
                          <a:solidFill>
                            <a:schemeClr val="tx1"/>
                          </a:solidFill>
                          <a:effectLst/>
                          <a:latin typeface="ＭＳ Ｐ明朝" pitchFamily="18" charset="-128"/>
                          <a:ea typeface="ＭＳ Ｐ明朝" pitchFamily="18" charset="-128"/>
                        </a:rPr>
                        <a:t>常用労働者数４５．５人以上規模</a:t>
                      </a: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500" b="1" i="0" u="none" strike="noStrike" cap="none" normalizeH="0" baseline="0" dirty="0" smtClean="0">
                        <a:ln>
                          <a:noFill/>
                        </a:ln>
                        <a:solidFill>
                          <a:schemeClr val="tx1"/>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２．０％</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２．２％</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２．３％</a:t>
                      </a:r>
                      <a: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t/>
                      </a:r>
                      <a:b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br>
                      <a:r>
                        <a:rPr kumimoji="1" lang="en-US" altLang="ja-JP" sz="1000" b="1" i="0" u="none" strike="noStrike" cap="none" normalizeH="0" baseline="0" dirty="0" smtClean="0">
                          <a:ln>
                            <a:noFill/>
                          </a:ln>
                          <a:solidFill>
                            <a:srgbClr val="FF0000"/>
                          </a:solidFill>
                          <a:effectLst/>
                          <a:latin typeface="ＭＳ Ｐ明朝" pitchFamily="18" charset="-128"/>
                          <a:ea typeface="ＭＳ Ｐ明朝" pitchFamily="18" charset="-128"/>
                        </a:rPr>
                        <a:t>(43.5</a:t>
                      </a:r>
                      <a:r>
                        <a:rPr kumimoji="1" lang="ja-JP" altLang="en-US" sz="1000" b="1" i="0" u="none" strike="noStrike" cap="none" normalizeH="0" baseline="0" dirty="0" smtClean="0">
                          <a:ln>
                            <a:noFill/>
                          </a:ln>
                          <a:solidFill>
                            <a:srgbClr val="FF0000"/>
                          </a:solidFill>
                          <a:effectLst/>
                          <a:latin typeface="ＭＳ Ｐ明朝" pitchFamily="18" charset="-128"/>
                          <a:ea typeface="ＭＳ Ｐ明朝" pitchFamily="18" charset="-128"/>
                        </a:rPr>
                        <a:t>人以上）</a:t>
                      </a:r>
                      <a:endPar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0001"/>
                  </a:ext>
                </a:extLst>
              </a:tr>
              <a:tr h="723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明朝" pitchFamily="18" charset="-128"/>
                          <a:ea typeface="ＭＳ Ｐ明朝" pitchFamily="18" charset="-128"/>
                        </a:rPr>
                        <a:t>独立行政法人・特殊法人等</a:t>
                      </a:r>
                      <a:endParaRPr kumimoji="1" lang="en-US" altLang="ja-JP" sz="18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500" b="0" i="0" u="none" strike="noStrike" cap="none" normalizeH="0" baseline="0" dirty="0" smtClean="0">
                          <a:ln>
                            <a:noFill/>
                          </a:ln>
                          <a:solidFill>
                            <a:schemeClr val="tx1"/>
                          </a:solidFill>
                          <a:effectLst/>
                          <a:latin typeface="ＭＳ Ｐ明朝" pitchFamily="18" charset="-128"/>
                          <a:ea typeface="ＭＳ Ｐ明朝" pitchFamily="18" charset="-128"/>
                        </a:rPr>
                        <a:t>常用労働者数４０人以上規模</a:t>
                      </a: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500" b="1" i="0" u="none" strike="noStrike" cap="none" normalizeH="0" baseline="0" dirty="0" smtClean="0">
                        <a:ln>
                          <a:noFill/>
                        </a:ln>
                        <a:solidFill>
                          <a:schemeClr val="tx1"/>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２．３％</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２．５％</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２．６％</a:t>
                      </a:r>
                      <a: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t/>
                      </a:r>
                      <a:b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br>
                      <a:r>
                        <a:rPr kumimoji="1" lang="ja-JP" altLang="en-US" sz="1000" b="1" i="0" u="none" strike="noStrike" cap="none" normalizeH="0" baseline="0" dirty="0" smtClean="0">
                          <a:ln>
                            <a:noFill/>
                          </a:ln>
                          <a:solidFill>
                            <a:srgbClr val="FF0000"/>
                          </a:solidFill>
                          <a:effectLst/>
                          <a:latin typeface="ＭＳ Ｐ明朝" pitchFamily="18" charset="-128"/>
                          <a:ea typeface="ＭＳ Ｐ明朝" pitchFamily="18" charset="-128"/>
                        </a:rPr>
                        <a:t>（</a:t>
                      </a:r>
                      <a:r>
                        <a:rPr kumimoji="1" lang="en-US" altLang="ja-JP" sz="1000" b="1" i="0" u="none" strike="noStrike" cap="none" normalizeH="0" baseline="0" dirty="0" smtClean="0">
                          <a:ln>
                            <a:noFill/>
                          </a:ln>
                          <a:solidFill>
                            <a:srgbClr val="FF0000"/>
                          </a:solidFill>
                          <a:effectLst/>
                          <a:latin typeface="ＭＳ Ｐ明朝" pitchFamily="18" charset="-128"/>
                          <a:ea typeface="ＭＳ Ｐ明朝" pitchFamily="18" charset="-128"/>
                        </a:rPr>
                        <a:t>38.5</a:t>
                      </a:r>
                      <a:r>
                        <a:rPr kumimoji="1" lang="ja-JP" altLang="en-US" sz="1000" b="1" i="0" u="none" strike="noStrike" cap="none" normalizeH="0" baseline="0" dirty="0" smtClean="0">
                          <a:ln>
                            <a:noFill/>
                          </a:ln>
                          <a:solidFill>
                            <a:srgbClr val="FF0000"/>
                          </a:solidFill>
                          <a:effectLst/>
                          <a:latin typeface="ＭＳ Ｐ明朝" pitchFamily="18" charset="-128"/>
                          <a:ea typeface="ＭＳ Ｐ明朝" pitchFamily="18" charset="-128"/>
                        </a:rPr>
                        <a:t>人以上）</a:t>
                      </a:r>
                      <a:endPar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3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明朝" pitchFamily="18" charset="-128"/>
                          <a:ea typeface="ＭＳ Ｐ明朝" pitchFamily="18" charset="-128"/>
                        </a:rPr>
                        <a:t>国、地方公共団体</a:t>
                      </a:r>
                      <a:endParaRPr kumimoji="1" lang="en-US" altLang="ja-JP" sz="18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500" b="0" i="0" u="none" strike="noStrike" cap="none" normalizeH="0" baseline="0" dirty="0" smtClean="0">
                          <a:ln>
                            <a:noFill/>
                          </a:ln>
                          <a:solidFill>
                            <a:schemeClr val="tx1"/>
                          </a:solidFill>
                          <a:effectLst/>
                          <a:latin typeface="ＭＳ Ｐ明朝" pitchFamily="18" charset="-128"/>
                          <a:ea typeface="ＭＳ Ｐ明朝" pitchFamily="18" charset="-128"/>
                        </a:rPr>
                        <a:t>職員数４０人以上規模</a:t>
                      </a: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500" b="1" i="0" u="none" strike="noStrike" cap="none" normalizeH="0" baseline="0" dirty="0" smtClean="0">
                        <a:ln>
                          <a:noFill/>
                        </a:ln>
                        <a:solidFill>
                          <a:schemeClr val="tx1"/>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２．３％</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２．５％</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２．６％</a:t>
                      </a:r>
                      <a: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t/>
                      </a:r>
                      <a:b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br>
                      <a:r>
                        <a:rPr kumimoji="1" lang="en-US" altLang="ja-JP" sz="1000" b="1" i="0" u="none" strike="noStrike" cap="none" normalizeH="0" baseline="0" dirty="0" smtClean="0">
                          <a:ln>
                            <a:noFill/>
                          </a:ln>
                          <a:solidFill>
                            <a:srgbClr val="FF0000"/>
                          </a:solidFill>
                          <a:effectLst/>
                          <a:latin typeface="ＭＳ Ｐ明朝" pitchFamily="18" charset="-128"/>
                          <a:ea typeface="ＭＳ Ｐ明朝" pitchFamily="18" charset="-128"/>
                        </a:rPr>
                        <a:t>(38.5</a:t>
                      </a:r>
                      <a:r>
                        <a:rPr kumimoji="1" lang="ja-JP" altLang="en-US" sz="1000" b="1" i="0" u="none" strike="noStrike" cap="none" normalizeH="0" baseline="0" dirty="0" smtClean="0">
                          <a:ln>
                            <a:noFill/>
                          </a:ln>
                          <a:solidFill>
                            <a:srgbClr val="FF0000"/>
                          </a:solidFill>
                          <a:effectLst/>
                          <a:latin typeface="ＭＳ Ｐ明朝" pitchFamily="18" charset="-128"/>
                          <a:ea typeface="ＭＳ Ｐ明朝" pitchFamily="18" charset="-128"/>
                        </a:rPr>
                        <a:t>人以上）</a:t>
                      </a:r>
                      <a:endPar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0003"/>
                  </a:ext>
                </a:extLst>
              </a:tr>
              <a:tr h="7234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明朝" pitchFamily="18" charset="-128"/>
                          <a:ea typeface="ＭＳ Ｐ明朝" pitchFamily="18" charset="-128"/>
                        </a:rPr>
                        <a:t>都道府県等の教育委員会</a:t>
                      </a:r>
                      <a:endParaRPr kumimoji="1" lang="en-US" altLang="ja-JP" sz="18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500" b="0" i="0" u="none" strike="noStrike" cap="none" normalizeH="0" baseline="0" dirty="0" smtClean="0">
                          <a:ln>
                            <a:noFill/>
                          </a:ln>
                          <a:solidFill>
                            <a:schemeClr val="tx1"/>
                          </a:solidFill>
                          <a:effectLst/>
                          <a:latin typeface="ＭＳ Ｐ明朝" pitchFamily="18" charset="-128"/>
                          <a:ea typeface="ＭＳ Ｐ明朝" pitchFamily="18" charset="-128"/>
                        </a:rPr>
                        <a:t>職員数４２人以上規模</a:t>
                      </a:r>
                      <a:r>
                        <a:rPr kumimoji="1" lang="en-US" altLang="ja-JP" sz="15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500" b="1" i="0" u="none" strike="noStrike" cap="none" normalizeH="0" baseline="0" dirty="0" smtClean="0">
                        <a:ln>
                          <a:noFill/>
                        </a:ln>
                        <a:solidFill>
                          <a:schemeClr val="tx1"/>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ＭＳ Ｐ明朝" pitchFamily="18" charset="-128"/>
                          <a:ea typeface="ＭＳ Ｐ明朝" pitchFamily="18" charset="-128"/>
                        </a:rPr>
                        <a:t>２．２％</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２．４％</a:t>
                      </a: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rPr>
                        <a:t>２．５％</a:t>
                      </a:r>
                      <a: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t/>
                      </a:r>
                      <a:br>
                        <a:rPr kumimoji="1" lang="en-US" altLang="ja-JP" sz="1900" b="1" i="0" u="none" strike="noStrike" cap="none" normalizeH="0" baseline="0" dirty="0" smtClean="0">
                          <a:ln>
                            <a:noFill/>
                          </a:ln>
                          <a:solidFill>
                            <a:srgbClr val="FF0000"/>
                          </a:solidFill>
                          <a:effectLst/>
                          <a:latin typeface="ＭＳ Ｐ明朝" pitchFamily="18" charset="-128"/>
                          <a:ea typeface="ＭＳ Ｐ明朝" pitchFamily="18" charset="-128"/>
                        </a:rPr>
                      </a:br>
                      <a:r>
                        <a:rPr kumimoji="1" lang="en-US" altLang="ja-JP" sz="1000" b="1" i="0" u="none" strike="noStrike" cap="none" normalizeH="0" baseline="0" dirty="0" smtClean="0">
                          <a:ln>
                            <a:noFill/>
                          </a:ln>
                          <a:solidFill>
                            <a:srgbClr val="FF0000"/>
                          </a:solidFill>
                          <a:effectLst/>
                          <a:latin typeface="ＭＳ Ｐ明朝" pitchFamily="18" charset="-128"/>
                          <a:ea typeface="ＭＳ Ｐ明朝" pitchFamily="18" charset="-128"/>
                        </a:rPr>
                        <a:t>(40</a:t>
                      </a:r>
                      <a:r>
                        <a:rPr kumimoji="1" lang="ja-JP" altLang="en-US" sz="1000" b="1" i="0" u="none" strike="noStrike" cap="none" normalizeH="0" baseline="0" dirty="0" smtClean="0">
                          <a:ln>
                            <a:noFill/>
                          </a:ln>
                          <a:solidFill>
                            <a:srgbClr val="FF0000"/>
                          </a:solidFill>
                          <a:effectLst/>
                          <a:latin typeface="ＭＳ Ｐ明朝" pitchFamily="18" charset="-128"/>
                          <a:ea typeface="ＭＳ Ｐ明朝" pitchFamily="18" charset="-128"/>
                        </a:rPr>
                        <a:t>人以上）</a:t>
                      </a:r>
                      <a:endParaRPr kumimoji="1" lang="ja-JP" altLang="en-US" sz="1900" b="1" i="0" u="none" strike="noStrike" cap="none" normalizeH="0" baseline="0" dirty="0" smtClean="0">
                        <a:ln>
                          <a:noFill/>
                        </a:ln>
                        <a:solidFill>
                          <a:srgbClr val="FF0000"/>
                        </a:solidFill>
                        <a:effectLst/>
                        <a:latin typeface="ＭＳ Ｐ明朝" pitchFamily="18" charset="-128"/>
                        <a:ea typeface="ＭＳ Ｐ明朝" pitchFamily="18" charset="-128"/>
                      </a:endParaRPr>
                    </a:p>
                  </a:txBody>
                  <a:tcPr marL="91434" marR="91434" marT="42185" marB="421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直線矢印コネクタ 3"/>
          <p:cNvCxnSpPr/>
          <p:nvPr/>
        </p:nvCxnSpPr>
        <p:spPr>
          <a:xfrm>
            <a:off x="5105773" y="2765364"/>
            <a:ext cx="2232248" cy="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813289" y="5868912"/>
            <a:ext cx="7501303" cy="646235"/>
          </a:xfrm>
          <a:prstGeom prst="roundRect">
            <a:avLst/>
          </a:prstGeom>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4" tIns="42101" rIns="84184" bIns="42101" anchor="ctr"/>
          <a:lstStyle/>
          <a:p>
            <a:pPr algn="ctr">
              <a:defRPr/>
            </a:pPr>
            <a:r>
              <a:rPr lang="ja-JP" altLang="en-US" sz="1477" dirty="0">
                <a:solidFill>
                  <a:srgbClr val="C00000"/>
                </a:solidFill>
                <a:latin typeface="+mn-ea"/>
              </a:rPr>
              <a:t>毎年</a:t>
            </a:r>
            <a:r>
              <a:rPr lang="en-US" altLang="ja-JP" sz="1477" dirty="0">
                <a:solidFill>
                  <a:srgbClr val="C00000"/>
                </a:solidFill>
                <a:latin typeface="+mn-ea"/>
              </a:rPr>
              <a:t>1</a:t>
            </a:r>
            <a:r>
              <a:rPr lang="ja-JP" altLang="en-US" sz="1477" dirty="0">
                <a:solidFill>
                  <a:srgbClr val="C00000"/>
                </a:solidFill>
                <a:latin typeface="+mn-ea"/>
              </a:rPr>
              <a:t>回　障害者雇用状況を報告しなければならない　</a:t>
            </a:r>
            <a:r>
              <a:rPr lang="ja-JP" altLang="en-US" sz="1292" dirty="0">
                <a:solidFill>
                  <a:srgbClr val="C00000"/>
                </a:solidFill>
                <a:latin typeface="+mn-ea"/>
              </a:rPr>
              <a:t>（障害者雇用促進法第</a:t>
            </a:r>
            <a:r>
              <a:rPr lang="en-US" altLang="ja-JP" sz="1292" dirty="0">
                <a:solidFill>
                  <a:srgbClr val="C00000"/>
                </a:solidFill>
                <a:latin typeface="+mn-ea"/>
              </a:rPr>
              <a:t>43</a:t>
            </a:r>
            <a:r>
              <a:rPr lang="ja-JP" altLang="en-US" sz="1292" dirty="0">
                <a:solidFill>
                  <a:srgbClr val="C00000"/>
                </a:solidFill>
                <a:latin typeface="+mn-ea"/>
              </a:rPr>
              <a:t>条第</a:t>
            </a:r>
            <a:r>
              <a:rPr lang="en-US" altLang="ja-JP" sz="1292" dirty="0">
                <a:solidFill>
                  <a:srgbClr val="C00000"/>
                </a:solidFill>
                <a:latin typeface="+mn-ea"/>
              </a:rPr>
              <a:t>7</a:t>
            </a:r>
            <a:r>
              <a:rPr lang="ja-JP" altLang="en-US" sz="1292" dirty="0">
                <a:solidFill>
                  <a:srgbClr val="C00000"/>
                </a:solidFill>
                <a:latin typeface="+mn-ea"/>
              </a:rPr>
              <a:t>項関係）</a:t>
            </a:r>
            <a:endParaRPr lang="en-US" altLang="ja-JP" sz="1292" dirty="0">
              <a:solidFill>
                <a:srgbClr val="C00000"/>
              </a:solidFill>
              <a:latin typeface="+mn-ea"/>
            </a:endParaRPr>
          </a:p>
          <a:p>
            <a:pPr algn="ctr">
              <a:defRPr/>
            </a:pPr>
            <a:r>
              <a:rPr lang="ja-JP" altLang="en-US" sz="1477" dirty="0">
                <a:solidFill>
                  <a:srgbClr val="C00000"/>
                </a:solidFill>
                <a:latin typeface="+mn-ea"/>
              </a:rPr>
              <a:t>⇒</a:t>
            </a:r>
            <a:r>
              <a:rPr lang="en-US" altLang="ja-JP" sz="1477" dirty="0">
                <a:solidFill>
                  <a:srgbClr val="C00000"/>
                </a:solidFill>
                <a:latin typeface="+mn-ea"/>
              </a:rPr>
              <a:t>6</a:t>
            </a:r>
            <a:r>
              <a:rPr lang="ja-JP" altLang="en-US" sz="1477" dirty="0">
                <a:solidFill>
                  <a:srgbClr val="C00000"/>
                </a:solidFill>
                <a:latin typeface="+mn-ea"/>
              </a:rPr>
              <a:t>月</a:t>
            </a:r>
            <a:r>
              <a:rPr lang="en-US" altLang="ja-JP" sz="1477" dirty="0">
                <a:solidFill>
                  <a:srgbClr val="C00000"/>
                </a:solidFill>
                <a:latin typeface="+mn-ea"/>
              </a:rPr>
              <a:t>1</a:t>
            </a:r>
            <a:r>
              <a:rPr lang="ja-JP" altLang="en-US" sz="1477" dirty="0">
                <a:solidFill>
                  <a:srgbClr val="C00000"/>
                </a:solidFill>
                <a:latin typeface="+mn-ea"/>
              </a:rPr>
              <a:t>日時点の状況を</a:t>
            </a:r>
            <a:r>
              <a:rPr lang="en-US" altLang="ja-JP" sz="1477" dirty="0">
                <a:solidFill>
                  <a:srgbClr val="C00000"/>
                </a:solidFill>
                <a:latin typeface="+mn-ea"/>
              </a:rPr>
              <a:t>7</a:t>
            </a:r>
            <a:r>
              <a:rPr lang="ja-JP" altLang="en-US" sz="1477" dirty="0">
                <a:solidFill>
                  <a:srgbClr val="C00000"/>
                </a:solidFill>
                <a:latin typeface="+mn-ea"/>
              </a:rPr>
              <a:t>月</a:t>
            </a:r>
            <a:r>
              <a:rPr lang="en-US" altLang="ja-JP" sz="1477" dirty="0">
                <a:solidFill>
                  <a:srgbClr val="C00000"/>
                </a:solidFill>
                <a:latin typeface="+mn-ea"/>
              </a:rPr>
              <a:t>15</a:t>
            </a:r>
            <a:r>
              <a:rPr lang="ja-JP" altLang="en-US" sz="1477" dirty="0">
                <a:solidFill>
                  <a:srgbClr val="C00000"/>
                </a:solidFill>
                <a:latin typeface="+mn-ea"/>
              </a:rPr>
              <a:t>日までにハローワークに報告</a:t>
            </a:r>
          </a:p>
        </p:txBody>
      </p:sp>
      <p:sp>
        <p:nvSpPr>
          <p:cNvPr id="9" name="角丸四角形 8"/>
          <p:cNvSpPr/>
          <p:nvPr/>
        </p:nvSpPr>
        <p:spPr>
          <a:xfrm>
            <a:off x="163597" y="825618"/>
            <a:ext cx="8751803" cy="669364"/>
          </a:xfrm>
          <a:prstGeom prst="roundRect">
            <a:avLst/>
          </a:prstGeom>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184" tIns="42101" rIns="84184" bIns="42101" anchor="ctr"/>
          <a:lstStyle/>
          <a:p>
            <a:pPr>
              <a:defRPr/>
            </a:pPr>
            <a:r>
              <a:rPr lang="ja-JP" altLang="en-US" sz="1200" dirty="0">
                <a:solidFill>
                  <a:schemeClr val="tx1"/>
                </a:solidFill>
                <a:latin typeface="+mn-ea"/>
              </a:rPr>
              <a:t>　</a:t>
            </a:r>
            <a:r>
              <a:rPr lang="ja-JP" altLang="en-US" sz="1200" b="1" dirty="0">
                <a:solidFill>
                  <a:schemeClr val="tx1"/>
                </a:solidFill>
                <a:latin typeface="+mn-ea"/>
              </a:rPr>
              <a:t>事業主は、厚生労働省令で定める雇用関係の変動がある場合には、その雇用する対象障害者である労働者の数が、その雇用する労働者の数に障害者雇用率を乗じて得た数以上であるようにしなければならない。　（障害者雇用促進法第</a:t>
            </a:r>
            <a:r>
              <a:rPr lang="en-US" altLang="ja-JP" sz="1200" b="1" dirty="0">
                <a:solidFill>
                  <a:schemeClr val="tx1"/>
                </a:solidFill>
                <a:latin typeface="+mn-ea"/>
              </a:rPr>
              <a:t>43</a:t>
            </a:r>
            <a:r>
              <a:rPr lang="ja-JP" altLang="en-US" sz="1200" b="1" dirty="0">
                <a:solidFill>
                  <a:schemeClr val="tx1"/>
                </a:solidFill>
                <a:latin typeface="+mn-ea"/>
              </a:rPr>
              <a:t>条第１項関係）</a:t>
            </a:r>
          </a:p>
        </p:txBody>
      </p:sp>
      <p:sp>
        <p:nvSpPr>
          <p:cNvPr id="2" name="スライド番号プレースホルダー 1"/>
          <p:cNvSpPr>
            <a:spLocks noGrp="1"/>
          </p:cNvSpPr>
          <p:nvPr>
            <p:ph type="sldNum" sz="quarter" idx="12"/>
          </p:nvPr>
        </p:nvSpPr>
        <p:spPr/>
        <p:txBody>
          <a:bodyPr/>
          <a:lstStyle/>
          <a:p>
            <a:pPr>
              <a:defRPr/>
            </a:pPr>
            <a:fld id="{87A6364F-404D-4DD4-9166-17784F94861D}" type="slidenum">
              <a:rPr lang="ja-JP" altLang="en-US" smtClean="0"/>
              <a:pPr>
                <a:defRPr/>
              </a:pPr>
              <a:t>9</a:t>
            </a:fld>
            <a:endParaRPr lang="ja-JP" altLang="en-US"/>
          </a:p>
        </p:txBody>
      </p:sp>
      <p:sp>
        <p:nvSpPr>
          <p:cNvPr id="10" name="テキスト ボックス 9"/>
          <p:cNvSpPr txBox="1"/>
          <p:nvPr/>
        </p:nvSpPr>
        <p:spPr>
          <a:xfrm>
            <a:off x="16576" y="184275"/>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障害者法定雇用率（</a:t>
            </a:r>
            <a:r>
              <a:rPr lang="en-US" altLang="ja-JP" sz="2400" dirty="0" smtClean="0">
                <a:latin typeface="+mj-ea"/>
                <a:ea typeface="+mj-ea"/>
              </a:rPr>
              <a:t>H30.4.1</a:t>
            </a:r>
            <a:r>
              <a:rPr lang="ja-JP" altLang="en-US" sz="2400" dirty="0" smtClean="0">
                <a:latin typeface="+mj-ea"/>
                <a:ea typeface="+mj-ea"/>
              </a:rPr>
              <a:t>改正）</a:t>
            </a:r>
            <a:endParaRPr lang="ja-JP" altLang="en-US" sz="2400" dirty="0">
              <a:latin typeface="+mj-ea"/>
              <a:ea typeface="+mj-ea"/>
            </a:endParaRPr>
          </a:p>
        </p:txBody>
      </p:sp>
      <p:sp>
        <p:nvSpPr>
          <p:cNvPr id="11" name="正方形/長方形 10"/>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Tree>
    <p:extLst>
      <p:ext uri="{BB962C8B-B14F-4D97-AF65-F5344CB8AC3E}">
        <p14:creationId xmlns:p14="http://schemas.microsoft.com/office/powerpoint/2010/main" val="410812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13946" y="2122376"/>
            <a:ext cx="8787912" cy="2943018"/>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defRPr/>
            </a:pPr>
            <a:endParaRPr lang="ja-JP" altLang="en-US" sz="1662" dirty="0">
              <a:solidFill>
                <a:schemeClr val="tx1"/>
              </a:solidFill>
            </a:endParaRPr>
          </a:p>
          <a:p>
            <a:pPr>
              <a:defRPr/>
            </a:pPr>
            <a:r>
              <a:rPr lang="ja-JP" altLang="en-US" sz="1662" dirty="0">
                <a:solidFill>
                  <a:schemeClr val="tx1"/>
                </a:solidFill>
              </a:rPr>
              <a:t>　　　　　　　　　　　　　　　　</a:t>
            </a:r>
          </a:p>
        </p:txBody>
      </p:sp>
      <p:sp>
        <p:nvSpPr>
          <p:cNvPr id="25605" name="正方形/長方形 8"/>
          <p:cNvSpPr>
            <a:spLocks noChangeArrowheads="1"/>
          </p:cNvSpPr>
          <p:nvPr/>
        </p:nvSpPr>
        <p:spPr bwMode="auto">
          <a:xfrm>
            <a:off x="285750" y="2188318"/>
            <a:ext cx="3672800" cy="348109"/>
          </a:xfrm>
          <a:prstGeom prst="rect">
            <a:avLst/>
          </a:prstGeom>
          <a:noFill/>
          <a:ln w="9525">
            <a:noFill/>
            <a:miter lim="800000"/>
            <a:headEnd/>
            <a:tailEnd/>
          </a:ln>
        </p:spPr>
        <p:txBody>
          <a:bodyPr wrap="none">
            <a:spAutoFit/>
          </a:bodyPr>
          <a:lstStyle/>
          <a:p>
            <a:r>
              <a:rPr lang="ja-JP" altLang="en-US" sz="1662" dirty="0"/>
              <a:t>○　一般企業における雇用率設定基準</a:t>
            </a:r>
          </a:p>
        </p:txBody>
      </p:sp>
      <p:sp>
        <p:nvSpPr>
          <p:cNvPr id="25606" name="正方形/長方形 9"/>
          <p:cNvSpPr>
            <a:spLocks noChangeArrowheads="1"/>
          </p:cNvSpPr>
          <p:nvPr/>
        </p:nvSpPr>
        <p:spPr bwMode="auto">
          <a:xfrm>
            <a:off x="357554" y="4347254"/>
            <a:ext cx="8320454" cy="546945"/>
          </a:xfrm>
          <a:prstGeom prst="rect">
            <a:avLst/>
          </a:prstGeom>
          <a:noFill/>
          <a:ln w="9525">
            <a:noFill/>
            <a:miter lim="800000"/>
            <a:headEnd/>
            <a:tailEnd/>
          </a:ln>
        </p:spPr>
        <p:txBody>
          <a:bodyPr wrap="square">
            <a:spAutoFit/>
          </a:bodyPr>
          <a:lstStyle/>
          <a:p>
            <a:r>
              <a:rPr lang="ja-JP" altLang="en-US" sz="1477" dirty="0"/>
              <a:t>○　特殊法人、国及び地方公共団体における障害者雇用率 一般の民間企業の障害者雇用率を下回ら</a:t>
            </a:r>
            <a:endParaRPr lang="en-US" altLang="ja-JP" sz="1477" dirty="0"/>
          </a:p>
          <a:p>
            <a:r>
              <a:rPr lang="ja-JP" altLang="en-US" sz="1477" dirty="0"/>
              <a:t>　　ない率をもって定めることとされている。</a:t>
            </a:r>
          </a:p>
        </p:txBody>
      </p:sp>
      <p:sp>
        <p:nvSpPr>
          <p:cNvPr id="25607" name="テキスト ボックス 10"/>
          <p:cNvSpPr txBox="1">
            <a:spLocks noChangeArrowheads="1"/>
          </p:cNvSpPr>
          <p:nvPr/>
        </p:nvSpPr>
        <p:spPr bwMode="auto">
          <a:xfrm>
            <a:off x="285751" y="3687831"/>
            <a:ext cx="8572500" cy="603820"/>
          </a:xfrm>
          <a:prstGeom prst="rect">
            <a:avLst/>
          </a:prstGeom>
          <a:noFill/>
          <a:ln w="9525">
            <a:noFill/>
            <a:miter lim="800000"/>
            <a:headEnd/>
            <a:tailEnd/>
          </a:ln>
        </p:spPr>
        <p:txBody>
          <a:bodyPr>
            <a:spAutoFit/>
          </a:bodyPr>
          <a:lstStyle/>
          <a:p>
            <a:r>
              <a:rPr lang="en-US" altLang="ja-JP" sz="1108" b="1" dirty="0"/>
              <a:t>※</a:t>
            </a:r>
            <a:r>
              <a:rPr lang="ja-JP" altLang="en-US" sz="1108" b="1" dirty="0"/>
              <a:t>　短時間労働者は、１人を０</a:t>
            </a:r>
            <a:r>
              <a:rPr lang="en-US" altLang="ja-JP" sz="1108" b="1" dirty="0"/>
              <a:t>.</a:t>
            </a:r>
            <a:r>
              <a:rPr lang="ja-JP" altLang="en-US" sz="1108" b="1" dirty="0"/>
              <a:t>５人としてカウント</a:t>
            </a:r>
          </a:p>
          <a:p>
            <a:r>
              <a:rPr lang="en-US" altLang="ja-JP" sz="1108" b="1" dirty="0"/>
              <a:t>※</a:t>
            </a:r>
            <a:r>
              <a:rPr lang="ja-JP" altLang="en-US" sz="1108" b="1" dirty="0"/>
              <a:t>　重度身体障害者、重度知的障害者は１人を２人としてカウント。短時間重度身体障害者、重度知的障害者は１人としてカウント</a:t>
            </a:r>
          </a:p>
          <a:p>
            <a:r>
              <a:rPr lang="en-US" altLang="ja-JP" sz="1108" b="1" dirty="0"/>
              <a:t>※</a:t>
            </a:r>
            <a:r>
              <a:rPr lang="ja-JP" altLang="en-US" sz="1108" b="1" dirty="0"/>
              <a:t>　精神障害者については、平成</a:t>
            </a:r>
            <a:r>
              <a:rPr lang="en-US" altLang="ja-JP" sz="1108" b="1" dirty="0"/>
              <a:t>30</a:t>
            </a:r>
            <a:r>
              <a:rPr lang="ja-JP" altLang="en-US" sz="1108" b="1" dirty="0"/>
              <a:t>年</a:t>
            </a:r>
            <a:r>
              <a:rPr lang="en-US" altLang="ja-JP" sz="1108" b="1" dirty="0"/>
              <a:t>4</a:t>
            </a:r>
            <a:r>
              <a:rPr lang="ja-JP" altLang="en-US" sz="1108" b="1" dirty="0"/>
              <a:t>月</a:t>
            </a:r>
            <a:r>
              <a:rPr lang="en-US" altLang="ja-JP" sz="1108" b="1" dirty="0"/>
              <a:t>1</a:t>
            </a:r>
            <a:r>
              <a:rPr lang="ja-JP" altLang="en-US" sz="1108" b="1" dirty="0"/>
              <a:t>から雇用義務の対象となった。</a:t>
            </a:r>
          </a:p>
        </p:txBody>
      </p:sp>
      <p:graphicFrame>
        <p:nvGraphicFramePr>
          <p:cNvPr id="12" name="表 11"/>
          <p:cNvGraphicFramePr>
            <a:graphicFrameLocks noGrp="1"/>
          </p:cNvGraphicFramePr>
          <p:nvPr>
            <p:extLst/>
          </p:nvPr>
        </p:nvGraphicFramePr>
        <p:xfrm>
          <a:off x="427893" y="2432438"/>
          <a:ext cx="8288216" cy="1601896"/>
        </p:xfrm>
        <a:graphic>
          <a:graphicData uri="http://schemas.openxmlformats.org/drawingml/2006/table">
            <a:tbl>
              <a:tblPr/>
              <a:tblGrid>
                <a:gridCol w="1700094">
                  <a:extLst>
                    <a:ext uri="{9D8B030D-6E8A-4147-A177-3AD203B41FA5}">
                      <a16:colId xmlns:a16="http://schemas.microsoft.com/office/drawing/2014/main" val="20000"/>
                    </a:ext>
                  </a:extLst>
                </a:gridCol>
                <a:gridCol w="6588122">
                  <a:extLst>
                    <a:ext uri="{9D8B030D-6E8A-4147-A177-3AD203B41FA5}">
                      <a16:colId xmlns:a16="http://schemas.microsoft.com/office/drawing/2014/main" val="20001"/>
                    </a:ext>
                  </a:extLst>
                </a:gridCol>
              </a:tblGrid>
              <a:tr h="458210">
                <a:tc>
                  <a:txBody>
                    <a:bodyPr/>
                    <a:lstStyle/>
                    <a:p>
                      <a:pPr algn="l" fontAlgn="ctr"/>
                      <a:endParaRPr lang="ja-JP" altLang="en-US" sz="1300" b="0" i="0" u="none" strike="noStrike" dirty="0">
                        <a:solidFill>
                          <a:srgbClr val="000000"/>
                        </a:solidFill>
                        <a:latin typeface="+mj-ea"/>
                        <a:ea typeface="+mj-ea"/>
                      </a:endParaRPr>
                    </a:p>
                  </a:txBody>
                  <a:tcPr marL="8727" marR="8727" marT="8044" marB="0" anchor="ctr">
                    <a:lnL>
                      <a:noFill/>
                    </a:lnL>
                    <a:lnR>
                      <a:noFill/>
                    </a:lnR>
                    <a:lnT>
                      <a:noFill/>
                    </a:lnT>
                    <a:lnB>
                      <a:noFill/>
                    </a:lnB>
                  </a:tcPr>
                </a:tc>
                <a:tc>
                  <a:txBody>
                    <a:bodyPr/>
                    <a:lstStyle/>
                    <a:p>
                      <a:pPr algn="l" fontAlgn="ctr"/>
                      <a:r>
                        <a:rPr lang="ja-JP" altLang="en-US" sz="1500" b="1" i="0" u="none" strike="noStrike" dirty="0" smtClean="0">
                          <a:solidFill>
                            <a:srgbClr val="002060"/>
                          </a:solidFill>
                          <a:latin typeface="+mj-ea"/>
                          <a:ea typeface="+mj-ea"/>
                        </a:rPr>
                        <a:t>　　</a:t>
                      </a:r>
                    </a:p>
                    <a:p>
                      <a:pPr algn="l" fontAlgn="ctr"/>
                      <a:r>
                        <a:rPr lang="ja-JP" altLang="en-US" sz="1500" b="1" i="0" u="none" strike="noStrike" dirty="0" smtClean="0">
                          <a:solidFill>
                            <a:srgbClr val="002060"/>
                          </a:solidFill>
                          <a:latin typeface="+mj-ea"/>
                          <a:ea typeface="+mj-ea"/>
                        </a:rPr>
                        <a:t>身体障害者、知的障害者及び精神障害者である常用労働者の数</a:t>
                      </a:r>
                      <a:endParaRPr lang="ja-JP" altLang="en-US" sz="1500" b="1" i="0" u="none" strike="noStrike" dirty="0">
                        <a:solidFill>
                          <a:srgbClr val="002060"/>
                        </a:solidFill>
                        <a:latin typeface="+mj-ea"/>
                        <a:ea typeface="+mj-ea"/>
                      </a:endParaRPr>
                    </a:p>
                  </a:txBody>
                  <a:tcPr marL="8727" marR="8727" marT="8044" marB="0" anchor="ctr">
                    <a:lnL>
                      <a:noFill/>
                    </a:lnL>
                    <a:lnR>
                      <a:noFill/>
                    </a:lnR>
                    <a:lnT>
                      <a:noFill/>
                    </a:lnT>
                    <a:lnB>
                      <a:noFill/>
                    </a:lnB>
                  </a:tcPr>
                </a:tc>
                <a:extLst>
                  <a:ext uri="{0D108BD9-81ED-4DB2-BD59-A6C34878D82A}">
                    <a16:rowId xmlns:a16="http://schemas.microsoft.com/office/drawing/2014/main" val="10000"/>
                  </a:ext>
                </a:extLst>
              </a:tr>
              <a:tr h="233127">
                <a:tc rowSpan="2">
                  <a:txBody>
                    <a:bodyPr/>
                    <a:lstStyle/>
                    <a:p>
                      <a:pPr algn="l" fontAlgn="ctr"/>
                      <a:r>
                        <a:rPr lang="ja-JP" altLang="en-US" sz="1300" b="0" i="0" u="none" strike="noStrike" dirty="0" smtClean="0">
                          <a:solidFill>
                            <a:srgbClr val="000000"/>
                          </a:solidFill>
                          <a:latin typeface="+mj-ea"/>
                          <a:ea typeface="+mj-ea"/>
                        </a:rPr>
                        <a:t>　</a:t>
                      </a:r>
                      <a:endParaRPr lang="ja-JP" altLang="en-US" sz="1300" b="0" i="0" u="none" strike="noStrike" dirty="0">
                        <a:solidFill>
                          <a:srgbClr val="000000"/>
                        </a:solidFill>
                        <a:latin typeface="+mj-ea"/>
                        <a:ea typeface="+mj-ea"/>
                      </a:endParaRPr>
                    </a:p>
                  </a:txBody>
                  <a:tcPr marL="8727" marR="8727" marT="8044" marB="0" anchor="ctr">
                    <a:lnL>
                      <a:noFill/>
                    </a:lnL>
                    <a:lnR>
                      <a:noFill/>
                    </a:lnR>
                    <a:lnT>
                      <a:noFill/>
                    </a:lnT>
                    <a:lnB>
                      <a:noFill/>
                    </a:lnB>
                  </a:tcPr>
                </a:tc>
                <a:tc>
                  <a:txBody>
                    <a:bodyPr/>
                    <a:lstStyle/>
                    <a:p>
                      <a:pPr algn="l" fontAlgn="ctr"/>
                      <a:r>
                        <a:rPr lang="ja-JP" altLang="en-US" sz="1500" b="1" i="0" u="none" strike="noStrike" dirty="0" smtClean="0">
                          <a:solidFill>
                            <a:srgbClr val="002060"/>
                          </a:solidFill>
                          <a:latin typeface="+mj-ea"/>
                          <a:ea typeface="+mj-ea"/>
                        </a:rPr>
                        <a:t>　　　　＋　失業している身体障害者、知的障害者及び精神障害者の数</a:t>
                      </a:r>
                      <a:endParaRPr lang="ja-JP" altLang="en-US" sz="1500" b="1" i="0" u="none" strike="noStrike" dirty="0">
                        <a:solidFill>
                          <a:srgbClr val="002060"/>
                        </a:solidFill>
                        <a:latin typeface="+mj-ea"/>
                        <a:ea typeface="+mj-ea"/>
                      </a:endParaRPr>
                    </a:p>
                  </a:txBody>
                  <a:tcPr marL="8727" marR="8727" marT="8044"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3293">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a:solidFill>
                            <a:srgbClr val="003399"/>
                          </a:solidFill>
                          <a:latin typeface="+mj-ea"/>
                          <a:ea typeface="+mj-ea"/>
                        </a:rPr>
                        <a:t>　　　</a:t>
                      </a:r>
                      <a:endParaRPr lang="en-US" altLang="ja-JP" sz="1500" b="1" i="0" u="none" strike="noStrike" dirty="0" smtClean="0">
                        <a:solidFill>
                          <a:srgbClr val="003399"/>
                        </a:solidFill>
                        <a:latin typeface="+mj-ea"/>
                        <a:ea typeface="+mj-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500" b="1" i="0" u="none" strike="noStrike" dirty="0" smtClean="0">
                          <a:solidFill>
                            <a:srgbClr val="003399"/>
                          </a:solidFill>
                          <a:latin typeface="+mj-ea"/>
                          <a:ea typeface="+mj-ea"/>
                        </a:rPr>
                        <a:t>　　　　</a:t>
                      </a:r>
                      <a:r>
                        <a:rPr lang="ja-JP" altLang="en-US" sz="1500" b="1" i="0" u="none" strike="noStrike" dirty="0" smtClean="0">
                          <a:solidFill>
                            <a:srgbClr val="002060"/>
                          </a:solidFill>
                          <a:latin typeface="+mj-ea"/>
                          <a:ea typeface="+mj-ea"/>
                        </a:rPr>
                        <a:t>常用</a:t>
                      </a:r>
                      <a:r>
                        <a:rPr lang="ja-JP" altLang="en-US" sz="1500" b="1" i="0" u="none" strike="noStrike" dirty="0">
                          <a:solidFill>
                            <a:srgbClr val="002060"/>
                          </a:solidFill>
                          <a:latin typeface="+mj-ea"/>
                          <a:ea typeface="+mj-ea"/>
                        </a:rPr>
                        <a:t>雇用</a:t>
                      </a:r>
                      <a:r>
                        <a:rPr lang="ja-JP" altLang="en-US" sz="1500" b="1" i="0" u="none" strike="noStrike" dirty="0" smtClean="0">
                          <a:solidFill>
                            <a:srgbClr val="002060"/>
                          </a:solidFill>
                          <a:latin typeface="+mj-ea"/>
                          <a:ea typeface="+mj-ea"/>
                        </a:rPr>
                        <a:t>労働者数</a:t>
                      </a:r>
                      <a:r>
                        <a:rPr lang="ja-JP" altLang="en-US" sz="1500" b="1" i="0" u="none" strike="noStrike" dirty="0">
                          <a:solidFill>
                            <a:srgbClr val="002060"/>
                          </a:solidFill>
                          <a:latin typeface="+mj-ea"/>
                          <a:ea typeface="+mj-ea"/>
                        </a:rPr>
                        <a:t>　</a:t>
                      </a:r>
                      <a:r>
                        <a:rPr lang="zh-CN" altLang="en-US" sz="1500" b="1" i="0" u="none" strike="noStrike" dirty="0" smtClean="0">
                          <a:solidFill>
                            <a:srgbClr val="002060"/>
                          </a:solidFill>
                          <a:latin typeface="ＭＳ Ｐゴシック" pitchFamily="50" charset="-128"/>
                          <a:ea typeface="ＭＳ Ｐゴシック" pitchFamily="50" charset="-128"/>
                        </a:rPr>
                        <a:t>－　除外率相当労働者数　＋　失業者数</a:t>
                      </a:r>
                    </a:p>
                    <a:p>
                      <a:pPr algn="l" fontAlgn="ctr"/>
                      <a:endParaRPr lang="ja-JP" altLang="en-US" sz="1500" b="1" i="0" u="none" strike="noStrike" dirty="0">
                        <a:solidFill>
                          <a:srgbClr val="002060"/>
                        </a:solidFill>
                        <a:latin typeface="+mj-ea"/>
                        <a:ea typeface="+mj-ea"/>
                      </a:endParaRPr>
                    </a:p>
                  </a:txBody>
                  <a:tcPr marL="8727" marR="8727" marT="8044"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04991">
                <a:tc>
                  <a:txBody>
                    <a:bodyPr/>
                    <a:lstStyle/>
                    <a:p>
                      <a:pPr algn="l" fontAlgn="ctr"/>
                      <a:endParaRPr lang="ja-JP" altLang="en-US" sz="1300" b="0" i="0" u="none" strike="noStrike" dirty="0">
                        <a:solidFill>
                          <a:srgbClr val="000000"/>
                        </a:solidFill>
                        <a:latin typeface="+mj-ea"/>
                        <a:ea typeface="+mj-ea"/>
                      </a:endParaRPr>
                    </a:p>
                  </a:txBody>
                  <a:tcPr marL="8727" marR="8727" marT="8044" marB="0" anchor="ctr">
                    <a:lnL>
                      <a:noFill/>
                    </a:lnL>
                    <a:lnR>
                      <a:noFill/>
                    </a:lnR>
                    <a:lnT>
                      <a:noFill/>
                    </a:lnT>
                    <a:lnB>
                      <a:noFill/>
                    </a:lnB>
                  </a:tcPr>
                </a:tc>
                <a:tc>
                  <a:txBody>
                    <a:bodyPr/>
                    <a:lstStyle/>
                    <a:p>
                      <a:pPr algn="l" fontAlgn="ctr"/>
                      <a:endParaRPr lang="zh-CN" altLang="en-US" sz="1300" b="1" i="0" u="none" strike="noStrike" dirty="0">
                        <a:solidFill>
                          <a:srgbClr val="000000"/>
                        </a:solidFill>
                        <a:latin typeface="ＭＳ Ｐゴシック" pitchFamily="50" charset="-128"/>
                        <a:ea typeface="ＭＳ Ｐゴシック" pitchFamily="50" charset="-128"/>
                      </a:endParaRPr>
                    </a:p>
                  </a:txBody>
                  <a:tcPr marL="8727" marR="8727" marT="8044"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5617" name="テキスト ボックス 12"/>
          <p:cNvSpPr txBox="1">
            <a:spLocks noChangeArrowheads="1"/>
          </p:cNvSpPr>
          <p:nvPr/>
        </p:nvSpPr>
        <p:spPr bwMode="auto">
          <a:xfrm>
            <a:off x="469656" y="2980021"/>
            <a:ext cx="1644162" cy="319639"/>
          </a:xfrm>
          <a:prstGeom prst="rect">
            <a:avLst/>
          </a:prstGeom>
          <a:noFill/>
          <a:ln w="9525">
            <a:noFill/>
            <a:miter lim="800000"/>
            <a:headEnd/>
            <a:tailEnd/>
          </a:ln>
        </p:spPr>
        <p:txBody>
          <a:bodyPr>
            <a:spAutoFit/>
          </a:bodyPr>
          <a:lstStyle/>
          <a:p>
            <a:r>
              <a:rPr lang="ja-JP" altLang="en-US" sz="1477" b="1" dirty="0">
                <a:solidFill>
                  <a:srgbClr val="002060"/>
                </a:solidFill>
              </a:rPr>
              <a:t>障害者雇用率＝</a:t>
            </a:r>
          </a:p>
        </p:txBody>
      </p:sp>
      <p:graphicFrame>
        <p:nvGraphicFramePr>
          <p:cNvPr id="16" name="表 15"/>
          <p:cNvGraphicFramePr>
            <a:graphicFrameLocks noGrp="1"/>
          </p:cNvGraphicFramePr>
          <p:nvPr>
            <p:extLst/>
          </p:nvPr>
        </p:nvGraphicFramePr>
        <p:xfrm>
          <a:off x="1775666" y="5286497"/>
          <a:ext cx="6816198" cy="1012872"/>
        </p:xfrm>
        <a:graphic>
          <a:graphicData uri="http://schemas.openxmlformats.org/drawingml/2006/table">
            <a:tbl>
              <a:tblPr firstRow="1" bandRow="1">
                <a:tableStyleId>{5C22544A-7EE6-4342-B048-85BDC9FD1C3A}</a:tableStyleId>
              </a:tblPr>
              <a:tblGrid>
                <a:gridCol w="1136033">
                  <a:extLst>
                    <a:ext uri="{9D8B030D-6E8A-4147-A177-3AD203B41FA5}">
                      <a16:colId xmlns:a16="http://schemas.microsoft.com/office/drawing/2014/main" val="20000"/>
                    </a:ext>
                  </a:extLst>
                </a:gridCol>
                <a:gridCol w="1136033">
                  <a:extLst>
                    <a:ext uri="{9D8B030D-6E8A-4147-A177-3AD203B41FA5}">
                      <a16:colId xmlns:a16="http://schemas.microsoft.com/office/drawing/2014/main" val="20001"/>
                    </a:ext>
                  </a:extLst>
                </a:gridCol>
                <a:gridCol w="1136033">
                  <a:extLst>
                    <a:ext uri="{9D8B030D-6E8A-4147-A177-3AD203B41FA5}">
                      <a16:colId xmlns:a16="http://schemas.microsoft.com/office/drawing/2014/main" val="20002"/>
                    </a:ext>
                  </a:extLst>
                </a:gridCol>
                <a:gridCol w="1136033">
                  <a:extLst>
                    <a:ext uri="{9D8B030D-6E8A-4147-A177-3AD203B41FA5}">
                      <a16:colId xmlns:a16="http://schemas.microsoft.com/office/drawing/2014/main" val="20003"/>
                    </a:ext>
                  </a:extLst>
                </a:gridCol>
                <a:gridCol w="1136033">
                  <a:extLst>
                    <a:ext uri="{9D8B030D-6E8A-4147-A177-3AD203B41FA5}">
                      <a16:colId xmlns:a16="http://schemas.microsoft.com/office/drawing/2014/main" val="20004"/>
                    </a:ext>
                  </a:extLst>
                </a:gridCol>
                <a:gridCol w="1136033">
                  <a:extLst>
                    <a:ext uri="{9D8B030D-6E8A-4147-A177-3AD203B41FA5}">
                      <a16:colId xmlns:a16="http://schemas.microsoft.com/office/drawing/2014/main" val="20005"/>
                    </a:ext>
                  </a:extLst>
                </a:gridCol>
              </a:tblGrid>
              <a:tr h="253218">
                <a:tc>
                  <a:txBody>
                    <a:bodyPr/>
                    <a:lstStyle/>
                    <a:p>
                      <a:r>
                        <a:rPr kumimoji="1" lang="ja-JP" altLang="en-US" sz="1000" b="0" baseline="0" dirty="0" smtClean="0">
                          <a:solidFill>
                            <a:schemeClr val="tx1"/>
                          </a:solidFill>
                          <a:latin typeface="+mn-ea"/>
                          <a:ea typeface="+mn-ea"/>
                        </a:rPr>
                        <a:t>障害</a:t>
                      </a:r>
                      <a:r>
                        <a:rPr kumimoji="1" lang="ja-JP" altLang="en-US" sz="1100" b="0" baseline="0" dirty="0" smtClean="0">
                          <a:solidFill>
                            <a:schemeClr val="tx1"/>
                          </a:solidFill>
                          <a:latin typeface="+mn-ea"/>
                          <a:ea typeface="+mn-ea"/>
                        </a:rPr>
                        <a:t>　　　　　　</a:t>
                      </a:r>
                      <a:r>
                        <a:rPr kumimoji="1" lang="ja-JP" altLang="en-US" sz="1000" b="0" baseline="0" dirty="0" smtClean="0">
                          <a:solidFill>
                            <a:schemeClr val="tx1"/>
                          </a:solidFill>
                          <a:latin typeface="+mn-ea"/>
                          <a:ea typeface="+mn-ea"/>
                        </a:rPr>
                        <a:t>年</a:t>
                      </a:r>
                      <a:endParaRPr kumimoji="1" lang="ja-JP" altLang="en-US" sz="1000" b="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solidFill>
                      <a:srgbClr val="FFFFCC"/>
                    </a:solidFill>
                  </a:tcPr>
                </a:tc>
                <a:tc>
                  <a:txBody>
                    <a:bodyPr/>
                    <a:lstStyle/>
                    <a:p>
                      <a:pPr algn="ctr"/>
                      <a:r>
                        <a:rPr kumimoji="1" lang="en-US" altLang="ja-JP" sz="1100" b="0" baseline="0" dirty="0" smtClean="0">
                          <a:solidFill>
                            <a:schemeClr val="tx1"/>
                          </a:solidFill>
                          <a:latin typeface="+mn-ea"/>
                          <a:ea typeface="+mn-ea"/>
                        </a:rPr>
                        <a:t>S51</a:t>
                      </a:r>
                      <a:r>
                        <a:rPr kumimoji="1" lang="ja-JP" altLang="en-US" sz="1100" b="0" baseline="0" dirty="0" smtClean="0">
                          <a:solidFill>
                            <a:schemeClr val="tx1"/>
                          </a:solidFill>
                          <a:latin typeface="+mn-ea"/>
                          <a:ea typeface="+mn-ea"/>
                        </a:rPr>
                        <a:t>年</a:t>
                      </a:r>
                      <a:r>
                        <a:rPr kumimoji="1" lang="en-US" altLang="ja-JP" sz="1100" b="0" baseline="0" dirty="0" smtClean="0">
                          <a:solidFill>
                            <a:schemeClr val="tx1"/>
                          </a:solidFill>
                          <a:latin typeface="+mn-ea"/>
                          <a:ea typeface="+mn-ea"/>
                        </a:rPr>
                        <a:t>10</a:t>
                      </a:r>
                      <a:r>
                        <a:rPr kumimoji="1" lang="ja-JP" altLang="en-US" sz="1100" b="0" baseline="0" dirty="0" smtClean="0">
                          <a:solidFill>
                            <a:schemeClr val="tx1"/>
                          </a:solidFill>
                          <a:latin typeface="+mn-ea"/>
                          <a:ea typeface="+mn-ea"/>
                        </a:rPr>
                        <a:t>月</a:t>
                      </a:r>
                      <a:endParaRPr kumimoji="1" lang="ja-JP" altLang="en-US" sz="1100" b="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1100" b="0" baseline="0" dirty="0" smtClean="0">
                          <a:solidFill>
                            <a:schemeClr val="tx1"/>
                          </a:solidFill>
                          <a:latin typeface="+mn-ea"/>
                          <a:ea typeface="+mn-ea"/>
                        </a:rPr>
                        <a:t>S63</a:t>
                      </a:r>
                      <a:r>
                        <a:rPr kumimoji="1" lang="ja-JP" altLang="en-US" sz="1100" b="0" baseline="0" dirty="0" smtClean="0">
                          <a:solidFill>
                            <a:schemeClr val="tx1"/>
                          </a:solidFill>
                          <a:latin typeface="+mn-ea"/>
                          <a:ea typeface="+mn-ea"/>
                        </a:rPr>
                        <a:t>年</a:t>
                      </a:r>
                      <a:r>
                        <a:rPr kumimoji="1" lang="en-US" altLang="ja-JP" sz="1100" b="0" baseline="0" dirty="0" smtClean="0">
                          <a:solidFill>
                            <a:schemeClr val="tx1"/>
                          </a:solidFill>
                          <a:latin typeface="+mn-ea"/>
                          <a:ea typeface="+mn-ea"/>
                        </a:rPr>
                        <a:t>4</a:t>
                      </a:r>
                      <a:r>
                        <a:rPr kumimoji="1" lang="ja-JP" altLang="en-US" sz="1100" b="0" baseline="0" dirty="0" smtClean="0">
                          <a:solidFill>
                            <a:schemeClr val="tx1"/>
                          </a:solidFill>
                          <a:latin typeface="+mn-ea"/>
                          <a:ea typeface="+mn-ea"/>
                        </a:rPr>
                        <a:t>月</a:t>
                      </a:r>
                      <a:endParaRPr kumimoji="1" lang="ja-JP" altLang="en-US" sz="1100" b="0" baseline="0" dirty="0">
                        <a:solidFill>
                          <a:schemeClr val="tx1"/>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1100" b="0" baseline="0" dirty="0" smtClean="0">
                          <a:solidFill>
                            <a:schemeClr val="tx1"/>
                          </a:solidFill>
                          <a:latin typeface="+mn-ea"/>
                          <a:ea typeface="+mn-ea"/>
                        </a:rPr>
                        <a:t>H10</a:t>
                      </a:r>
                      <a:r>
                        <a:rPr kumimoji="1" lang="ja-JP" altLang="en-US" sz="1100" b="0" baseline="0" dirty="0" smtClean="0">
                          <a:solidFill>
                            <a:schemeClr val="tx1"/>
                          </a:solidFill>
                          <a:latin typeface="+mn-ea"/>
                          <a:ea typeface="+mn-ea"/>
                        </a:rPr>
                        <a:t>年</a:t>
                      </a:r>
                      <a:r>
                        <a:rPr kumimoji="1" lang="en-US" altLang="ja-JP" sz="1100" b="0" baseline="0" dirty="0" smtClean="0">
                          <a:solidFill>
                            <a:schemeClr val="tx1"/>
                          </a:solidFill>
                          <a:latin typeface="+mn-ea"/>
                          <a:ea typeface="+mn-ea"/>
                        </a:rPr>
                        <a:t>7</a:t>
                      </a:r>
                      <a:r>
                        <a:rPr kumimoji="1" lang="ja-JP" altLang="en-US" sz="1100" b="0" baseline="0" dirty="0" smtClean="0">
                          <a:solidFill>
                            <a:schemeClr val="tx1"/>
                          </a:solidFill>
                          <a:latin typeface="+mn-ea"/>
                          <a:ea typeface="+mn-ea"/>
                        </a:rPr>
                        <a:t>月</a:t>
                      </a:r>
                      <a:endParaRPr kumimoji="1" lang="ja-JP" altLang="en-US" sz="1100" b="0" baseline="0" dirty="0">
                        <a:solidFill>
                          <a:schemeClr val="tx1"/>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1100" b="0" baseline="0" dirty="0" smtClean="0">
                          <a:solidFill>
                            <a:schemeClr val="tx1"/>
                          </a:solidFill>
                          <a:latin typeface="+mn-ea"/>
                          <a:ea typeface="+mn-ea"/>
                        </a:rPr>
                        <a:t>H18</a:t>
                      </a:r>
                      <a:r>
                        <a:rPr kumimoji="1" lang="ja-JP" altLang="en-US" sz="1100" b="0" baseline="0" dirty="0" smtClean="0">
                          <a:solidFill>
                            <a:schemeClr val="tx1"/>
                          </a:solidFill>
                          <a:latin typeface="+mn-ea"/>
                          <a:ea typeface="+mn-ea"/>
                        </a:rPr>
                        <a:t>年</a:t>
                      </a:r>
                      <a:r>
                        <a:rPr kumimoji="1" lang="en-US" altLang="ja-JP" sz="1100" b="0" baseline="0" dirty="0" smtClean="0">
                          <a:solidFill>
                            <a:schemeClr val="tx1"/>
                          </a:solidFill>
                          <a:latin typeface="+mn-ea"/>
                          <a:ea typeface="+mn-ea"/>
                        </a:rPr>
                        <a:t>4</a:t>
                      </a:r>
                      <a:r>
                        <a:rPr kumimoji="1" lang="ja-JP" altLang="en-US" sz="1100" b="0" baseline="0" dirty="0" smtClean="0">
                          <a:solidFill>
                            <a:schemeClr val="tx1"/>
                          </a:solidFill>
                          <a:latin typeface="+mn-ea"/>
                          <a:ea typeface="+mn-ea"/>
                        </a:rPr>
                        <a:t>月</a:t>
                      </a:r>
                      <a:endParaRPr kumimoji="1" lang="ja-JP" altLang="en-US" sz="1100" b="0" baseline="0" dirty="0">
                        <a:solidFill>
                          <a:schemeClr val="tx1"/>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1100" b="0" i="0" baseline="0" dirty="0" smtClean="0">
                          <a:solidFill>
                            <a:schemeClr val="tx1"/>
                          </a:solidFill>
                          <a:latin typeface="+mn-ea"/>
                          <a:ea typeface="+mn-ea"/>
                        </a:rPr>
                        <a:t>H30</a:t>
                      </a:r>
                      <a:r>
                        <a:rPr kumimoji="1" lang="ja-JP" altLang="en-US" sz="1100" b="0" i="0" baseline="0" dirty="0" smtClean="0">
                          <a:solidFill>
                            <a:schemeClr val="tx1"/>
                          </a:solidFill>
                          <a:latin typeface="+mn-ea"/>
                          <a:ea typeface="+mn-ea"/>
                        </a:rPr>
                        <a:t>年</a:t>
                      </a:r>
                      <a:r>
                        <a:rPr kumimoji="1" lang="en-US" altLang="ja-JP" sz="1100" b="0" i="0" baseline="0" dirty="0" smtClean="0">
                          <a:solidFill>
                            <a:schemeClr val="tx1"/>
                          </a:solidFill>
                          <a:latin typeface="+mn-ea"/>
                          <a:ea typeface="+mn-ea"/>
                        </a:rPr>
                        <a:t>4</a:t>
                      </a:r>
                      <a:r>
                        <a:rPr kumimoji="1" lang="ja-JP" altLang="en-US" sz="1100" b="0" i="0" baseline="0" dirty="0" smtClean="0">
                          <a:solidFill>
                            <a:schemeClr val="tx1"/>
                          </a:solidFill>
                          <a:latin typeface="+mn-ea"/>
                          <a:ea typeface="+mn-ea"/>
                        </a:rPr>
                        <a:t>月</a:t>
                      </a:r>
                      <a:endParaRPr kumimoji="1" lang="ja-JP" altLang="en-US" sz="1100" b="0" i="0" baseline="0" dirty="0">
                        <a:solidFill>
                          <a:schemeClr val="tx1"/>
                        </a:solidFill>
                        <a:latin typeface="+mn-ea"/>
                        <a:ea typeface="+mn-ea"/>
                      </a:endParaRPr>
                    </a:p>
                  </a:txBody>
                  <a:tcPr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253218">
                <a:tc>
                  <a:txBody>
                    <a:bodyPr/>
                    <a:lstStyle/>
                    <a:p>
                      <a:pPr algn="ctr"/>
                      <a:r>
                        <a:rPr kumimoji="1" lang="ja-JP" altLang="en-US" sz="1100" baseline="0" dirty="0" smtClean="0">
                          <a:solidFill>
                            <a:schemeClr val="tx1"/>
                          </a:solidFill>
                          <a:latin typeface="+mn-ea"/>
                          <a:ea typeface="+mn-ea"/>
                        </a:rPr>
                        <a:t>身体障害者</a:t>
                      </a:r>
                      <a:endParaRPr kumimoji="1" lang="ja-JP" altLang="en-US" sz="110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rgbClr val="C00000"/>
                          </a:solidFill>
                          <a:latin typeface="+mn-ea"/>
                          <a:ea typeface="+mn-ea"/>
                        </a:rPr>
                        <a:t>◎</a:t>
                      </a:r>
                      <a:endParaRPr kumimoji="1" lang="ja-JP" altLang="en-US" sz="1100" baseline="0" dirty="0">
                        <a:solidFill>
                          <a:srgbClr val="C00000"/>
                        </a:solidFill>
                        <a:latin typeface="+mn-ea"/>
                        <a:ea typeface="+mn-ea"/>
                      </a:endParaRPr>
                    </a:p>
                  </a:txBody>
                  <a:tcPr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rgbClr val="C00000"/>
                          </a:solidFill>
                          <a:latin typeface="+mn-ea"/>
                          <a:ea typeface="+mn-ea"/>
                        </a:rPr>
                        <a:t>◎</a:t>
                      </a:r>
                      <a:endParaRPr kumimoji="1" lang="ja-JP" altLang="en-US" sz="110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rgbClr val="C00000"/>
                          </a:solidFill>
                          <a:latin typeface="+mn-ea"/>
                          <a:ea typeface="+mn-ea"/>
                        </a:rPr>
                        <a:t>◎</a:t>
                      </a:r>
                      <a:endParaRPr kumimoji="1" lang="ja-JP" altLang="en-US" sz="110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rgbClr val="C00000"/>
                          </a:solidFill>
                          <a:latin typeface="+mn-ea"/>
                          <a:ea typeface="+mn-ea"/>
                        </a:rPr>
                        <a:t>◎</a:t>
                      </a:r>
                      <a:endParaRPr kumimoji="1" lang="ja-JP" altLang="en-US" sz="110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i="0" baseline="0" dirty="0" smtClean="0">
                          <a:solidFill>
                            <a:srgbClr val="C00000"/>
                          </a:solidFill>
                          <a:latin typeface="+mn-ea"/>
                          <a:ea typeface="+mn-ea"/>
                        </a:rPr>
                        <a:t>◎</a:t>
                      </a:r>
                      <a:endParaRPr kumimoji="1" lang="ja-JP" altLang="en-US" sz="1100" i="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3218">
                <a:tc>
                  <a:txBody>
                    <a:bodyPr/>
                    <a:lstStyle/>
                    <a:p>
                      <a:pPr algn="ctr"/>
                      <a:r>
                        <a:rPr kumimoji="1" lang="ja-JP" altLang="en-US" sz="1100" baseline="0" dirty="0" smtClean="0">
                          <a:solidFill>
                            <a:schemeClr val="tx1"/>
                          </a:solidFill>
                          <a:latin typeface="+mn-ea"/>
                          <a:ea typeface="+mn-ea"/>
                        </a:rPr>
                        <a:t>知的障害者</a:t>
                      </a:r>
                      <a:endParaRPr kumimoji="1" lang="ja-JP" altLang="en-US" sz="110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chemeClr val="tx1"/>
                          </a:solidFill>
                          <a:latin typeface="+mn-ea"/>
                          <a:ea typeface="+mn-ea"/>
                        </a:rPr>
                        <a:t>－</a:t>
                      </a:r>
                      <a:endParaRPr kumimoji="1" lang="ja-JP" altLang="en-US" sz="110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1" baseline="0" dirty="0" smtClean="0">
                          <a:solidFill>
                            <a:srgbClr val="3399FF"/>
                          </a:solidFill>
                          <a:latin typeface="+mn-ea"/>
                          <a:ea typeface="+mn-ea"/>
                        </a:rPr>
                        <a:t>○</a:t>
                      </a:r>
                      <a:endParaRPr kumimoji="1" lang="ja-JP" altLang="en-US" sz="1100" b="1" baseline="0" dirty="0">
                        <a:solidFill>
                          <a:srgbClr val="3399FF"/>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rgbClr val="C00000"/>
                          </a:solidFill>
                          <a:latin typeface="+mn-ea"/>
                          <a:ea typeface="+mn-ea"/>
                        </a:rPr>
                        <a:t>◎</a:t>
                      </a:r>
                      <a:endParaRPr kumimoji="1" lang="ja-JP" altLang="en-US" sz="110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rgbClr val="C00000"/>
                          </a:solidFill>
                          <a:latin typeface="+mn-ea"/>
                          <a:ea typeface="+mn-ea"/>
                        </a:rPr>
                        <a:t>◎</a:t>
                      </a:r>
                      <a:endParaRPr kumimoji="1" lang="ja-JP" altLang="en-US" sz="110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i="0" baseline="0" dirty="0" smtClean="0">
                          <a:solidFill>
                            <a:srgbClr val="C00000"/>
                          </a:solidFill>
                          <a:latin typeface="+mn-ea"/>
                          <a:ea typeface="+mn-ea"/>
                        </a:rPr>
                        <a:t>◎</a:t>
                      </a:r>
                      <a:endParaRPr kumimoji="1" lang="ja-JP" altLang="en-US" sz="1100" i="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3218">
                <a:tc>
                  <a:txBody>
                    <a:bodyPr/>
                    <a:lstStyle/>
                    <a:p>
                      <a:pPr algn="ctr"/>
                      <a:r>
                        <a:rPr kumimoji="1" lang="ja-JP" altLang="en-US" sz="1100" baseline="0" dirty="0" smtClean="0">
                          <a:solidFill>
                            <a:schemeClr val="tx1"/>
                          </a:solidFill>
                          <a:latin typeface="+mn-ea"/>
                          <a:ea typeface="+mn-ea"/>
                        </a:rPr>
                        <a:t>精神障害者</a:t>
                      </a:r>
                      <a:endParaRPr kumimoji="1" lang="ja-JP" altLang="en-US" sz="110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chemeClr val="tx1"/>
                          </a:solidFill>
                          <a:latin typeface="+mn-ea"/>
                          <a:ea typeface="+mn-ea"/>
                        </a:rPr>
                        <a:t>－</a:t>
                      </a:r>
                      <a:endParaRPr kumimoji="1" lang="ja-JP" altLang="en-US" sz="1100" baseline="0" dirty="0">
                        <a:solidFill>
                          <a:schemeClr val="tx1"/>
                        </a:solidFill>
                        <a:latin typeface="+mn-ea"/>
                        <a:ea typeface="+mn-ea"/>
                      </a:endParaRPr>
                    </a:p>
                  </a:txBody>
                  <a:tcPr marT="42203" marB="42203">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chemeClr val="tx1"/>
                          </a:solidFill>
                          <a:latin typeface="+mn-ea"/>
                          <a:ea typeface="+mn-ea"/>
                        </a:rPr>
                        <a:t>－</a:t>
                      </a:r>
                      <a:endParaRPr kumimoji="1" lang="ja-JP" altLang="en-US" sz="1100" baseline="0" dirty="0">
                        <a:solidFill>
                          <a:schemeClr val="tx1"/>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baseline="0" dirty="0" smtClean="0">
                          <a:solidFill>
                            <a:schemeClr val="tx1"/>
                          </a:solidFill>
                          <a:latin typeface="+mn-ea"/>
                          <a:ea typeface="+mn-ea"/>
                        </a:rPr>
                        <a:t>－</a:t>
                      </a:r>
                      <a:endParaRPr kumimoji="1" lang="ja-JP" altLang="en-US" sz="1100" baseline="0" dirty="0">
                        <a:solidFill>
                          <a:schemeClr val="tx1"/>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b="1" baseline="0" dirty="0" smtClean="0">
                          <a:solidFill>
                            <a:srgbClr val="3399FF"/>
                          </a:solidFill>
                          <a:latin typeface="+mn-ea"/>
                          <a:ea typeface="+mn-ea"/>
                        </a:rPr>
                        <a:t>○</a:t>
                      </a:r>
                      <a:endParaRPr kumimoji="1" lang="ja-JP" altLang="en-US" sz="1100" b="1" baseline="0" dirty="0">
                        <a:solidFill>
                          <a:srgbClr val="3399FF"/>
                        </a:solidFill>
                        <a:latin typeface="+mn-ea"/>
                        <a:ea typeface="+mn-ea"/>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100" i="0" baseline="0" dirty="0" smtClean="0">
                          <a:solidFill>
                            <a:srgbClr val="C00000"/>
                          </a:solidFill>
                          <a:latin typeface="+mn-ea"/>
                          <a:ea typeface="+mn-ea"/>
                        </a:rPr>
                        <a:t>◎</a:t>
                      </a:r>
                      <a:endParaRPr kumimoji="1" lang="ja-JP" altLang="en-US" sz="1100" i="0" baseline="0" dirty="0">
                        <a:solidFill>
                          <a:srgbClr val="C00000"/>
                        </a:solidFill>
                        <a:latin typeface="+mn-ea"/>
                        <a:ea typeface="+mn-ea"/>
                      </a:endParaRPr>
                    </a:p>
                  </a:txBody>
                  <a:tcPr marT="42203" marB="42203">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 name="正方形/長方形 16"/>
          <p:cNvSpPr/>
          <p:nvPr/>
        </p:nvSpPr>
        <p:spPr>
          <a:xfrm>
            <a:off x="4073950" y="6327531"/>
            <a:ext cx="4685144" cy="199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8" dirty="0">
                <a:solidFill>
                  <a:srgbClr val="C00000"/>
                </a:solidFill>
                <a:latin typeface="+mn-ea"/>
              </a:rPr>
              <a:t>◎</a:t>
            </a:r>
            <a:r>
              <a:rPr lang="ja-JP" altLang="en-US" sz="1108" dirty="0">
                <a:solidFill>
                  <a:schemeClr val="tx1"/>
                </a:solidFill>
                <a:latin typeface="+mn-ea"/>
              </a:rPr>
              <a:t>が雇用義務（障害者雇用率）及び実雇用率の対象、</a:t>
            </a:r>
            <a:r>
              <a:rPr lang="ja-JP" altLang="en-US" sz="1108" b="1" dirty="0">
                <a:solidFill>
                  <a:srgbClr val="3399FF"/>
                </a:solidFill>
                <a:latin typeface="+mn-ea"/>
              </a:rPr>
              <a:t>○</a:t>
            </a:r>
            <a:r>
              <a:rPr lang="ja-JP" altLang="en-US" sz="1108" dirty="0">
                <a:solidFill>
                  <a:schemeClr val="tx1"/>
                </a:solidFill>
                <a:latin typeface="+mn-ea"/>
              </a:rPr>
              <a:t>が実雇用率の対象</a:t>
            </a:r>
          </a:p>
        </p:txBody>
      </p:sp>
      <p:cxnSp>
        <p:nvCxnSpPr>
          <p:cNvPr id="3" name="直線コネクタ 2"/>
          <p:cNvCxnSpPr/>
          <p:nvPr/>
        </p:nvCxnSpPr>
        <p:spPr>
          <a:xfrm>
            <a:off x="2113818" y="3146319"/>
            <a:ext cx="6602290" cy="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108865" y="5286497"/>
            <a:ext cx="1547407" cy="71052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8" b="1" dirty="0">
                <a:solidFill>
                  <a:schemeClr val="tx1"/>
                </a:solidFill>
                <a:latin typeface="+mn-ea"/>
              </a:rPr>
              <a:t>＜参考＞　</a:t>
            </a:r>
            <a:endParaRPr lang="en-US" altLang="ja-JP" sz="1108" b="1" dirty="0">
              <a:solidFill>
                <a:schemeClr val="tx1"/>
              </a:solidFill>
              <a:latin typeface="+mn-ea"/>
            </a:endParaRPr>
          </a:p>
          <a:p>
            <a:pPr>
              <a:defRPr/>
            </a:pPr>
            <a:r>
              <a:rPr lang="ja-JP" altLang="en-US" sz="1108" b="1" dirty="0">
                <a:solidFill>
                  <a:schemeClr val="tx1"/>
                </a:solidFill>
                <a:latin typeface="+mn-ea"/>
              </a:rPr>
              <a:t>障害者雇用率制度における対象障害者の変遷</a:t>
            </a:r>
          </a:p>
        </p:txBody>
      </p:sp>
      <p:sp>
        <p:nvSpPr>
          <p:cNvPr id="23" name="角丸四角形 22"/>
          <p:cNvSpPr/>
          <p:nvPr/>
        </p:nvSpPr>
        <p:spPr>
          <a:xfrm>
            <a:off x="213946" y="953966"/>
            <a:ext cx="8787912" cy="839665"/>
          </a:xfrm>
          <a:prstGeom prst="roundRect">
            <a:avLst/>
          </a:prstGeom>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184" tIns="42101" rIns="84184" bIns="42101" anchor="ctr"/>
          <a:lstStyle/>
          <a:p>
            <a:pPr>
              <a:defRPr/>
            </a:pPr>
            <a:r>
              <a:rPr lang="ja-JP" altLang="en-US" sz="1662" dirty="0">
                <a:solidFill>
                  <a:schemeClr val="tx1"/>
                </a:solidFill>
                <a:latin typeface="+mn-ea"/>
              </a:rPr>
              <a:t>　</a:t>
            </a:r>
            <a:r>
              <a:rPr lang="ja-JP" altLang="en-US" sz="1477" dirty="0">
                <a:solidFill>
                  <a:schemeClr val="tx1"/>
                </a:solidFill>
              </a:rPr>
              <a:t>身体障害者、知的障害者及び精神障害者について、</a:t>
            </a:r>
            <a:r>
              <a:rPr lang="ja-JP" altLang="en-US" sz="1477" u="sng" dirty="0">
                <a:solidFill>
                  <a:srgbClr val="FF0000"/>
                </a:solidFill>
              </a:rPr>
              <a:t>一般労働者と同水準において常用労働者となり得る機会を与える</a:t>
            </a:r>
            <a:r>
              <a:rPr lang="ja-JP" altLang="en-US" sz="1477" dirty="0">
                <a:solidFill>
                  <a:schemeClr val="tx1"/>
                </a:solidFill>
              </a:rPr>
              <a:t>こととし、常用労働者の数に対する割合</a:t>
            </a:r>
            <a:r>
              <a:rPr lang="en-US" altLang="ja-JP" sz="1477" dirty="0">
                <a:solidFill>
                  <a:schemeClr val="tx1"/>
                </a:solidFill>
              </a:rPr>
              <a:t>(</a:t>
            </a:r>
            <a:r>
              <a:rPr lang="ja-JP" altLang="en-US" sz="1477" dirty="0">
                <a:solidFill>
                  <a:schemeClr val="tx1"/>
                </a:solidFill>
              </a:rPr>
              <a:t>障害者雇用率</a:t>
            </a:r>
            <a:r>
              <a:rPr lang="en-US" altLang="ja-JP" sz="1477" dirty="0">
                <a:solidFill>
                  <a:schemeClr val="tx1"/>
                </a:solidFill>
              </a:rPr>
              <a:t>)</a:t>
            </a:r>
            <a:r>
              <a:rPr lang="ja-JP" altLang="en-US" sz="1477" dirty="0">
                <a:solidFill>
                  <a:schemeClr val="tx1"/>
                </a:solidFill>
              </a:rPr>
              <a:t>を設定し、事業主等に障害者雇用率達成義務を課すことにより、それを保障するものである。</a:t>
            </a:r>
          </a:p>
        </p:txBody>
      </p:sp>
      <p:sp>
        <p:nvSpPr>
          <p:cNvPr id="2" name="スライド番号プレースホルダー 1"/>
          <p:cNvSpPr>
            <a:spLocks noGrp="1"/>
          </p:cNvSpPr>
          <p:nvPr>
            <p:ph type="sldNum" sz="quarter" idx="10"/>
          </p:nvPr>
        </p:nvSpPr>
        <p:spPr/>
        <p:txBody>
          <a:bodyPr/>
          <a:lstStyle/>
          <a:p>
            <a:pPr>
              <a:defRPr/>
            </a:pPr>
            <a:fld id="{D70814C2-540C-4A27-8447-2FEC43D8F18E}" type="slidenum">
              <a:rPr lang="ja-JP" altLang="en-US" smtClean="0"/>
              <a:pPr>
                <a:defRPr/>
              </a:pPr>
              <a:t>10</a:t>
            </a:fld>
            <a:endParaRPr lang="ja-JP" altLang="en-US"/>
          </a:p>
        </p:txBody>
      </p:sp>
      <p:sp>
        <p:nvSpPr>
          <p:cNvPr id="15" name="テキスト ボックス 14"/>
          <p:cNvSpPr txBox="1"/>
          <p:nvPr/>
        </p:nvSpPr>
        <p:spPr>
          <a:xfrm>
            <a:off x="16576" y="184275"/>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障害者雇用率設定基準</a:t>
            </a:r>
            <a:endParaRPr lang="ja-JP" altLang="en-US" sz="2400" dirty="0">
              <a:latin typeface="+mj-ea"/>
              <a:ea typeface="+mj-ea"/>
            </a:endParaRPr>
          </a:p>
        </p:txBody>
      </p:sp>
      <p:sp>
        <p:nvSpPr>
          <p:cNvPr id="18" name="正方形/長方形 17"/>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Tree>
    <p:extLst>
      <p:ext uri="{BB962C8B-B14F-4D97-AF65-F5344CB8AC3E}">
        <p14:creationId xmlns:p14="http://schemas.microsoft.com/office/powerpoint/2010/main" val="848105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49468" y="1907931"/>
          <a:ext cx="8827478" cy="4319864"/>
        </p:xfrm>
        <a:graphic>
          <a:graphicData uri="http://schemas.openxmlformats.org/drawingml/2006/table">
            <a:tbl>
              <a:tblPr firstRow="1" bandRow="1">
                <a:effectLst/>
                <a:tableStyleId>{5C22544A-7EE6-4342-B048-85BDC9FD1C3A}</a:tableStyleId>
              </a:tblPr>
              <a:tblGrid>
                <a:gridCol w="1266094">
                  <a:extLst>
                    <a:ext uri="{9D8B030D-6E8A-4147-A177-3AD203B41FA5}">
                      <a16:colId xmlns:a16="http://schemas.microsoft.com/office/drawing/2014/main" val="20000"/>
                    </a:ext>
                  </a:extLst>
                </a:gridCol>
                <a:gridCol w="4088423">
                  <a:extLst>
                    <a:ext uri="{9D8B030D-6E8A-4147-A177-3AD203B41FA5}">
                      <a16:colId xmlns:a16="http://schemas.microsoft.com/office/drawing/2014/main" val="20001"/>
                    </a:ext>
                  </a:extLst>
                </a:gridCol>
                <a:gridCol w="1345223">
                  <a:extLst>
                    <a:ext uri="{9D8B030D-6E8A-4147-A177-3AD203B41FA5}">
                      <a16:colId xmlns:a16="http://schemas.microsoft.com/office/drawing/2014/main" val="20002"/>
                    </a:ext>
                  </a:extLst>
                </a:gridCol>
                <a:gridCol w="905608">
                  <a:extLst>
                    <a:ext uri="{9D8B030D-6E8A-4147-A177-3AD203B41FA5}">
                      <a16:colId xmlns:a16="http://schemas.microsoft.com/office/drawing/2014/main" val="20003"/>
                    </a:ext>
                  </a:extLst>
                </a:gridCol>
                <a:gridCol w="1222130">
                  <a:extLst>
                    <a:ext uri="{9D8B030D-6E8A-4147-A177-3AD203B41FA5}">
                      <a16:colId xmlns:a16="http://schemas.microsoft.com/office/drawing/2014/main" val="20004"/>
                    </a:ext>
                  </a:extLst>
                </a:gridCol>
              </a:tblGrid>
              <a:tr h="536568">
                <a:tc>
                  <a:txBody>
                    <a:bodyPr/>
                    <a:lstStyle/>
                    <a:p>
                      <a:pPr algn="ctr"/>
                      <a:r>
                        <a:rPr kumimoji="1" lang="ja-JP" altLang="en-US" sz="1500" dirty="0" smtClean="0">
                          <a:latin typeface="+mn-ea"/>
                          <a:ea typeface="+mn-ea"/>
                        </a:rPr>
                        <a:t>区　分</a:t>
                      </a:r>
                      <a:endParaRPr kumimoji="1" lang="ja-JP" altLang="en-US" sz="1500"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500" dirty="0" smtClean="0">
                          <a:latin typeface="+mn-ea"/>
                          <a:ea typeface="+mn-ea"/>
                        </a:rPr>
                        <a:t>摘　要</a:t>
                      </a:r>
                      <a:endParaRPr kumimoji="1" lang="en-US" altLang="ja-JP" sz="1500" dirty="0" smtClean="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500" dirty="0" smtClean="0">
                          <a:latin typeface="+mn-ea"/>
                          <a:ea typeface="+mn-ea"/>
                        </a:rPr>
                        <a:t>確認方法</a:t>
                      </a:r>
                      <a:endParaRPr kumimoji="1" lang="ja-JP" altLang="en-US" sz="1500"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dirty="0" smtClean="0">
                          <a:latin typeface="+mn-ea"/>
                          <a:ea typeface="+mn-ea"/>
                        </a:rPr>
                        <a:t>法による</a:t>
                      </a:r>
                      <a:endParaRPr kumimoji="1" lang="en-US" altLang="ja-JP" sz="1300" dirty="0" smtClean="0">
                        <a:latin typeface="+mn-ea"/>
                        <a:ea typeface="+mn-ea"/>
                      </a:endParaRPr>
                    </a:p>
                    <a:p>
                      <a:pPr algn="ctr"/>
                      <a:r>
                        <a:rPr kumimoji="1" lang="ja-JP" altLang="en-US" sz="1300" dirty="0" smtClean="0">
                          <a:latin typeface="+mn-ea"/>
                          <a:ea typeface="+mn-ea"/>
                        </a:rPr>
                        <a:t>雇用義務</a:t>
                      </a:r>
                      <a:endParaRPr kumimoji="1" lang="ja-JP" altLang="en-US" sz="1300"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dirty="0" smtClean="0">
                          <a:latin typeface="+mn-ea"/>
                          <a:ea typeface="+mn-ea"/>
                        </a:rPr>
                        <a:t>雇用率</a:t>
                      </a:r>
                      <a:endParaRPr kumimoji="1" lang="en-US" altLang="ja-JP" sz="1300" dirty="0" smtClean="0">
                        <a:latin typeface="+mn-ea"/>
                        <a:ea typeface="+mn-ea"/>
                      </a:endParaRPr>
                    </a:p>
                    <a:p>
                      <a:pPr algn="ctr"/>
                      <a:r>
                        <a:rPr kumimoji="1" lang="ja-JP" altLang="en-US" sz="1300" dirty="0" smtClean="0">
                          <a:latin typeface="+mn-ea"/>
                          <a:ea typeface="+mn-ea"/>
                        </a:rPr>
                        <a:t>カウント</a:t>
                      </a:r>
                      <a:endParaRPr kumimoji="1" lang="ja-JP" altLang="en-US" sz="1300"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65648">
                <a:tc>
                  <a:txBody>
                    <a:bodyPr/>
                    <a:lstStyle/>
                    <a:p>
                      <a:pPr algn="ctr"/>
                      <a:r>
                        <a:rPr kumimoji="1" lang="ja-JP" altLang="en-US" sz="1300" b="1" dirty="0" smtClean="0">
                          <a:latin typeface="+mn-ea"/>
                          <a:ea typeface="+mn-ea"/>
                        </a:rPr>
                        <a:t>身体障害者</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b="1" dirty="0" smtClean="0">
                          <a:latin typeface="+mn-ea"/>
                          <a:ea typeface="+mn-ea"/>
                        </a:rPr>
                        <a:t>視覚障害、聴覚・平衡機能障害、音声・言語・そしゃく機能障害、肢体不自由（上肢・下肢・体幹等）、内部障害（心臓・じん臓・呼吸器・膀胱</a:t>
                      </a:r>
                      <a:r>
                        <a:rPr kumimoji="1" lang="en-US" altLang="ja-JP" sz="1300" b="1" dirty="0" smtClean="0">
                          <a:latin typeface="+mn-ea"/>
                          <a:ea typeface="+mn-ea"/>
                        </a:rPr>
                        <a:t>/</a:t>
                      </a:r>
                      <a:r>
                        <a:rPr kumimoji="1" lang="ja-JP" altLang="en-US" sz="1300" b="1" dirty="0" smtClean="0">
                          <a:latin typeface="+mn-ea"/>
                          <a:ea typeface="+mn-ea"/>
                        </a:rPr>
                        <a:t>直腸・小腸・免疫不全・肝臓）</a:t>
                      </a:r>
                      <a:endParaRPr kumimoji="1" lang="en-US" altLang="ja-JP" sz="1300" b="1" dirty="0" smtClean="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身体障害者手帳</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あり</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対　象</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2197">
                <a:tc>
                  <a:txBody>
                    <a:bodyPr/>
                    <a:lstStyle/>
                    <a:p>
                      <a:pPr algn="ctr"/>
                      <a:r>
                        <a:rPr kumimoji="1" lang="ja-JP" altLang="en-US" sz="1300" b="1" dirty="0" smtClean="0">
                          <a:latin typeface="+mn-ea"/>
                          <a:ea typeface="+mn-ea"/>
                        </a:rPr>
                        <a:t>知的障害者</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b="1" dirty="0" smtClean="0">
                          <a:latin typeface="+mn-ea"/>
                          <a:ea typeface="+mn-ea"/>
                        </a:rPr>
                        <a:t>知能指数や社会生活能力が一定水準を下回り医療、教育、福祉等の援助を要する状態</a:t>
                      </a:r>
                      <a:endParaRPr kumimoji="1" lang="en-US" altLang="ja-JP" sz="1300" b="1" dirty="0" smtClean="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療育手帳</a:t>
                      </a:r>
                      <a:endParaRPr kumimoji="1" lang="en-US" altLang="ja-JP" sz="1300" b="1" dirty="0" smtClean="0">
                        <a:latin typeface="+mn-ea"/>
                        <a:ea typeface="+mn-ea"/>
                      </a:endParaRPr>
                    </a:p>
                    <a:p>
                      <a:pPr algn="ctr"/>
                      <a:endParaRPr kumimoji="1" lang="en-US" altLang="ja-JP" sz="1300" b="1" dirty="0" smtClean="0">
                        <a:latin typeface="+mn-ea"/>
                        <a:ea typeface="+mn-ea"/>
                      </a:endParaRPr>
                    </a:p>
                    <a:p>
                      <a:pPr algn="ctr"/>
                      <a:r>
                        <a:rPr kumimoji="1" lang="ja-JP" altLang="en-US" sz="1300" b="1" dirty="0" smtClean="0">
                          <a:latin typeface="+mn-ea"/>
                          <a:ea typeface="+mn-ea"/>
                        </a:rPr>
                        <a:t>（東京の場合は</a:t>
                      </a:r>
                      <a:endParaRPr kumimoji="1" lang="en-US" altLang="ja-JP" sz="1300" b="1" dirty="0" smtClean="0">
                        <a:latin typeface="+mn-ea"/>
                        <a:ea typeface="+mn-ea"/>
                      </a:endParaRPr>
                    </a:p>
                    <a:p>
                      <a:pPr algn="ctr"/>
                      <a:r>
                        <a:rPr kumimoji="1" lang="ja-JP" altLang="en-US" sz="1300" b="1" dirty="0" smtClean="0">
                          <a:latin typeface="+mn-ea"/>
                          <a:ea typeface="+mn-ea"/>
                        </a:rPr>
                        <a:t>「愛の手帳」）</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あり</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対　象</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2197">
                <a:tc>
                  <a:txBody>
                    <a:bodyPr/>
                    <a:lstStyle/>
                    <a:p>
                      <a:pPr algn="ctr"/>
                      <a:r>
                        <a:rPr kumimoji="1" lang="ja-JP" altLang="en-US" sz="1300" b="1" dirty="0" smtClean="0">
                          <a:latin typeface="+mn-ea"/>
                          <a:ea typeface="+mn-ea"/>
                        </a:rPr>
                        <a:t>精神障害者</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b="1" dirty="0" smtClean="0">
                          <a:latin typeface="+mn-ea"/>
                          <a:ea typeface="+mn-ea"/>
                        </a:rPr>
                        <a:t>統合失調症、そううつ病（そう病、うつ病を含む）、</a:t>
                      </a:r>
                      <a:endParaRPr kumimoji="1" lang="en-US" altLang="ja-JP" sz="1300" b="1" dirty="0" smtClean="0">
                        <a:latin typeface="+mn-ea"/>
                        <a:ea typeface="+mn-ea"/>
                      </a:endParaRPr>
                    </a:p>
                    <a:p>
                      <a:pPr algn="l"/>
                      <a:r>
                        <a:rPr kumimoji="1" lang="ja-JP" altLang="en-US" sz="1300" b="1" dirty="0" smtClean="0">
                          <a:latin typeface="+mn-ea"/>
                          <a:ea typeface="+mn-ea"/>
                        </a:rPr>
                        <a:t>てんかん　他</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精神障害者</a:t>
                      </a:r>
                      <a:endParaRPr kumimoji="1" lang="en-US" altLang="ja-JP" sz="1300" b="1" dirty="0" smtClean="0">
                        <a:latin typeface="+mn-ea"/>
                        <a:ea typeface="+mn-ea"/>
                      </a:endParaRPr>
                    </a:p>
                    <a:p>
                      <a:pPr algn="ctr"/>
                      <a:r>
                        <a:rPr kumimoji="1" lang="ja-JP" altLang="en-US" sz="1300" b="1" dirty="0" smtClean="0">
                          <a:latin typeface="+mn-ea"/>
                          <a:ea typeface="+mn-ea"/>
                        </a:rPr>
                        <a:t>保健福祉手帳</a:t>
                      </a:r>
                      <a:endParaRPr kumimoji="1" lang="en-US" altLang="ja-JP" sz="1300" b="1" dirty="0" smtClean="0">
                        <a:latin typeface="+mn-ea"/>
                        <a:ea typeface="+mn-ea"/>
                      </a:endParaRPr>
                    </a:p>
                    <a:p>
                      <a:pPr algn="ctr"/>
                      <a:endParaRPr kumimoji="1" lang="en-US" altLang="ja-JP" sz="1300" b="1" dirty="0" smtClean="0">
                        <a:latin typeface="+mn-ea"/>
                        <a:ea typeface="+mn-ea"/>
                      </a:endParaRPr>
                    </a:p>
                    <a:p>
                      <a:pPr algn="ctr"/>
                      <a:r>
                        <a:rPr kumimoji="1" lang="ja-JP" altLang="en-US" sz="1300" b="1" dirty="0" smtClean="0">
                          <a:latin typeface="+mn-ea"/>
                          <a:ea typeface="+mn-ea"/>
                        </a:rPr>
                        <a:t>診断書等</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solidFill>
                            <a:schemeClr val="tx1"/>
                          </a:solidFill>
                          <a:latin typeface="+mn-ea"/>
                          <a:ea typeface="+mn-ea"/>
                        </a:rPr>
                        <a:t>あり</a:t>
                      </a:r>
                      <a:endParaRPr kumimoji="1" lang="ja-JP" altLang="en-US" sz="1300" b="1" dirty="0">
                        <a:solidFill>
                          <a:schemeClr val="tx1"/>
                        </a:solidFill>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solidFill>
                            <a:srgbClr val="002060"/>
                          </a:solidFill>
                          <a:latin typeface="+mn-ea"/>
                          <a:ea typeface="+mn-ea"/>
                        </a:rPr>
                        <a:t>精神障害者</a:t>
                      </a:r>
                      <a:endParaRPr kumimoji="1" lang="en-US" altLang="ja-JP" sz="1300" b="1" dirty="0" smtClean="0">
                        <a:solidFill>
                          <a:srgbClr val="002060"/>
                        </a:solidFill>
                        <a:latin typeface="+mn-ea"/>
                        <a:ea typeface="+mn-ea"/>
                      </a:endParaRPr>
                    </a:p>
                    <a:p>
                      <a:pPr algn="ctr"/>
                      <a:r>
                        <a:rPr kumimoji="1" lang="ja-JP" altLang="en-US" sz="1300" b="1" dirty="0" smtClean="0">
                          <a:solidFill>
                            <a:srgbClr val="002060"/>
                          </a:solidFill>
                          <a:latin typeface="+mn-ea"/>
                          <a:ea typeface="+mn-ea"/>
                        </a:rPr>
                        <a:t>保健福祉手帳所持者のみ</a:t>
                      </a:r>
                      <a:endParaRPr kumimoji="1" lang="en-US" altLang="ja-JP" sz="1300" b="1" dirty="0" smtClean="0">
                        <a:solidFill>
                          <a:srgbClr val="002060"/>
                        </a:solidFill>
                        <a:latin typeface="+mn-ea"/>
                        <a:ea typeface="+mn-ea"/>
                      </a:endParaRPr>
                    </a:p>
                    <a:p>
                      <a:pPr algn="ctr"/>
                      <a:r>
                        <a:rPr kumimoji="1" lang="ja-JP" altLang="en-US" sz="1300" b="1" dirty="0" smtClean="0">
                          <a:solidFill>
                            <a:srgbClr val="002060"/>
                          </a:solidFill>
                          <a:latin typeface="+mn-ea"/>
                          <a:ea typeface="+mn-ea"/>
                        </a:rPr>
                        <a:t>対象</a:t>
                      </a:r>
                      <a:endParaRPr kumimoji="1" lang="ja-JP" altLang="en-US" sz="1300" b="1" dirty="0">
                        <a:solidFill>
                          <a:srgbClr val="002060"/>
                        </a:solidFill>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3876">
                <a:tc>
                  <a:txBody>
                    <a:bodyPr/>
                    <a:lstStyle/>
                    <a:p>
                      <a:pPr algn="ctr"/>
                      <a:r>
                        <a:rPr kumimoji="1" lang="ja-JP" altLang="en-US" sz="1300" b="1" dirty="0" smtClean="0">
                          <a:latin typeface="+mn-ea"/>
                          <a:ea typeface="+mn-ea"/>
                        </a:rPr>
                        <a:t>その他の</a:t>
                      </a:r>
                      <a:endParaRPr kumimoji="1" lang="en-US" altLang="ja-JP" sz="1300" b="1" dirty="0" smtClean="0">
                        <a:latin typeface="+mn-ea"/>
                        <a:ea typeface="+mn-ea"/>
                      </a:endParaRPr>
                    </a:p>
                    <a:p>
                      <a:pPr algn="ctr"/>
                      <a:r>
                        <a:rPr kumimoji="1" lang="ja-JP" altLang="en-US" sz="1300" b="1" dirty="0" smtClean="0">
                          <a:latin typeface="+mn-ea"/>
                          <a:ea typeface="+mn-ea"/>
                        </a:rPr>
                        <a:t>障害等</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b="1" dirty="0" smtClean="0">
                          <a:latin typeface="+mn-ea"/>
                          <a:ea typeface="+mn-ea"/>
                        </a:rPr>
                        <a:t>発達障害（自閉症、アスペルガー症候群、注意欠陥</a:t>
                      </a:r>
                      <a:r>
                        <a:rPr kumimoji="1" lang="en-US" altLang="ja-JP" sz="1300" b="1" dirty="0" smtClean="0">
                          <a:latin typeface="+mn-ea"/>
                          <a:ea typeface="+mn-ea"/>
                        </a:rPr>
                        <a:t>/</a:t>
                      </a:r>
                      <a:r>
                        <a:rPr kumimoji="1" lang="ja-JP" altLang="en-US" sz="1300" b="1" dirty="0" smtClean="0">
                          <a:latin typeface="+mn-ea"/>
                          <a:ea typeface="+mn-ea"/>
                        </a:rPr>
                        <a:t>多動性障害</a:t>
                      </a:r>
                      <a:r>
                        <a:rPr kumimoji="1" lang="en-US" altLang="ja-JP" sz="1300" b="1" dirty="0" smtClean="0">
                          <a:latin typeface="+mn-ea"/>
                          <a:ea typeface="+mn-ea"/>
                        </a:rPr>
                        <a:t>(AD/HD)</a:t>
                      </a:r>
                      <a:r>
                        <a:rPr kumimoji="1" lang="ja-JP" altLang="en-US" sz="1300" b="1" dirty="0" err="1" smtClean="0">
                          <a:latin typeface="+mn-ea"/>
                          <a:ea typeface="+mn-ea"/>
                        </a:rPr>
                        <a:t>、</a:t>
                      </a:r>
                      <a:r>
                        <a:rPr kumimoji="1" lang="ja-JP" altLang="en-US" sz="1300" b="1" dirty="0" smtClean="0">
                          <a:latin typeface="+mn-ea"/>
                          <a:ea typeface="+mn-ea"/>
                        </a:rPr>
                        <a:t>学習障害</a:t>
                      </a:r>
                      <a:r>
                        <a:rPr kumimoji="1" lang="en-US" altLang="ja-JP" sz="1300" b="1" dirty="0" smtClean="0">
                          <a:latin typeface="+mn-ea"/>
                          <a:ea typeface="+mn-ea"/>
                        </a:rPr>
                        <a:t>(LD)</a:t>
                      </a:r>
                      <a:r>
                        <a:rPr kumimoji="1" lang="ja-JP" altLang="en-US" sz="1300" b="1" dirty="0" smtClean="0">
                          <a:latin typeface="+mn-ea"/>
                          <a:ea typeface="+mn-ea"/>
                        </a:rPr>
                        <a:t>等）、</a:t>
                      </a:r>
                      <a:endParaRPr kumimoji="1" lang="en-US" altLang="ja-JP" sz="1300" b="1" dirty="0" smtClean="0">
                        <a:latin typeface="+mn-ea"/>
                        <a:ea typeface="+mn-ea"/>
                      </a:endParaRPr>
                    </a:p>
                    <a:p>
                      <a:pPr algn="l"/>
                      <a:r>
                        <a:rPr kumimoji="1" lang="ja-JP" altLang="en-US" sz="1300" b="1" dirty="0" smtClean="0">
                          <a:latin typeface="+mn-ea"/>
                          <a:ea typeface="+mn-ea"/>
                        </a:rPr>
                        <a:t>難病等の慢性疾患　、高次脳機能障害　他</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latin typeface="+mn-ea"/>
                          <a:ea typeface="+mn-ea"/>
                        </a:rPr>
                        <a:t>診断書等</a:t>
                      </a:r>
                      <a:endParaRPr kumimoji="1" lang="ja-JP" altLang="en-US" sz="1300" b="1" dirty="0">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solidFill>
                            <a:schemeClr val="tx1"/>
                          </a:solidFill>
                          <a:latin typeface="+mn-ea"/>
                          <a:ea typeface="+mn-ea"/>
                        </a:rPr>
                        <a:t>なし</a:t>
                      </a:r>
                      <a:endParaRPr kumimoji="1" lang="ja-JP" altLang="en-US" sz="1300" b="1" dirty="0">
                        <a:solidFill>
                          <a:schemeClr val="tx1"/>
                        </a:solidFill>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1" dirty="0" smtClean="0">
                          <a:solidFill>
                            <a:schemeClr val="tx1"/>
                          </a:solidFill>
                          <a:latin typeface="+mn-ea"/>
                          <a:ea typeface="+mn-ea"/>
                        </a:rPr>
                        <a:t>対象外</a:t>
                      </a:r>
                      <a:endParaRPr kumimoji="1" lang="ja-JP" altLang="en-US" sz="1300" b="1" dirty="0">
                        <a:solidFill>
                          <a:schemeClr val="tx1"/>
                        </a:solidFill>
                        <a:latin typeface="+mn-ea"/>
                        <a:ea typeface="+mn-ea"/>
                      </a:endParaRPr>
                    </a:p>
                  </a:txBody>
                  <a:tcPr marL="91447" marR="91447"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角丸四角形 12"/>
          <p:cNvSpPr/>
          <p:nvPr/>
        </p:nvSpPr>
        <p:spPr>
          <a:xfrm>
            <a:off x="374254" y="892420"/>
            <a:ext cx="8403400" cy="839665"/>
          </a:xfrm>
          <a:prstGeom prst="roundRect">
            <a:avLst/>
          </a:prstGeom>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184" tIns="42101" rIns="84184" bIns="42101" anchor="ctr"/>
          <a:lstStyle/>
          <a:p>
            <a:pPr>
              <a:defRPr/>
            </a:pPr>
            <a:r>
              <a:rPr lang="ja-JP" altLang="en-US" sz="1662" dirty="0">
                <a:solidFill>
                  <a:schemeClr val="tx1"/>
                </a:solidFill>
                <a:latin typeface="+mn-ea"/>
              </a:rPr>
              <a:t>　</a:t>
            </a:r>
            <a:r>
              <a:rPr lang="en-US" altLang="ja-JP" sz="1477" b="1" dirty="0">
                <a:solidFill>
                  <a:schemeClr val="tx1"/>
                </a:solidFill>
                <a:latin typeface="+mn-ea"/>
              </a:rPr>
              <a:t>【</a:t>
            </a:r>
            <a:r>
              <a:rPr lang="ja-JP" altLang="en-US" sz="1477" b="1" dirty="0">
                <a:solidFill>
                  <a:schemeClr val="tx1"/>
                </a:solidFill>
                <a:latin typeface="+mn-ea"/>
              </a:rPr>
              <a:t>障害者雇用促進法における障害者の定義</a:t>
            </a:r>
            <a:r>
              <a:rPr lang="en-US" altLang="ja-JP" sz="1477" b="1" dirty="0">
                <a:solidFill>
                  <a:schemeClr val="tx1"/>
                </a:solidFill>
                <a:latin typeface="+mn-ea"/>
              </a:rPr>
              <a:t>】</a:t>
            </a:r>
            <a:r>
              <a:rPr lang="ja-JP" altLang="en-US" sz="1477" b="1" dirty="0">
                <a:solidFill>
                  <a:schemeClr val="tx1"/>
                </a:solidFill>
                <a:latin typeface="+mn-ea"/>
              </a:rPr>
              <a:t>　</a:t>
            </a:r>
            <a:endParaRPr lang="en-US" altLang="ja-JP" sz="1477" b="1" dirty="0">
              <a:solidFill>
                <a:schemeClr val="tx1"/>
              </a:solidFill>
              <a:latin typeface="+mn-ea"/>
            </a:endParaRPr>
          </a:p>
          <a:p>
            <a:pPr>
              <a:defRPr/>
            </a:pPr>
            <a:r>
              <a:rPr lang="ja-JP" altLang="en-US" sz="1477" b="1" dirty="0">
                <a:solidFill>
                  <a:schemeClr val="tx1"/>
                </a:solidFill>
                <a:latin typeface="+mn-ea"/>
              </a:rPr>
              <a:t>身体障害、知的障害、精神障害（発達障害を含む。）その他の心身の機能の障害があるため、長期にわたり、職業生活に相当の制限を受け、又は職業生活を営むことが著しく困難な者</a:t>
            </a:r>
          </a:p>
        </p:txBody>
      </p:sp>
      <p:sp>
        <p:nvSpPr>
          <p:cNvPr id="2" name="スライド番号プレースホルダー 1"/>
          <p:cNvSpPr>
            <a:spLocks noGrp="1"/>
          </p:cNvSpPr>
          <p:nvPr>
            <p:ph type="sldNum" sz="quarter" idx="10"/>
          </p:nvPr>
        </p:nvSpPr>
        <p:spPr/>
        <p:txBody>
          <a:bodyPr/>
          <a:lstStyle/>
          <a:p>
            <a:pPr>
              <a:defRPr/>
            </a:pPr>
            <a:fld id="{D70814C2-540C-4A27-8447-2FEC43D8F18E}" type="slidenum">
              <a:rPr lang="ja-JP" altLang="en-US" smtClean="0"/>
              <a:pPr>
                <a:defRPr/>
              </a:pPr>
              <a:t>11</a:t>
            </a:fld>
            <a:endParaRPr lang="ja-JP" altLang="en-US"/>
          </a:p>
        </p:txBody>
      </p:sp>
      <p:sp>
        <p:nvSpPr>
          <p:cNvPr id="6" name="テキスト ボックス 5"/>
          <p:cNvSpPr txBox="1"/>
          <p:nvPr/>
        </p:nvSpPr>
        <p:spPr>
          <a:xfrm>
            <a:off x="4860" y="92932"/>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障害者区分と雇用率制度</a:t>
            </a:r>
            <a:endParaRPr lang="ja-JP" altLang="en-US" sz="2400" dirty="0">
              <a:latin typeface="+mj-ea"/>
              <a:ea typeface="+mj-ea"/>
            </a:endParaRPr>
          </a:p>
        </p:txBody>
      </p:sp>
      <p:sp>
        <p:nvSpPr>
          <p:cNvPr id="8" name="正方形/長方形 7"/>
          <p:cNvSpPr/>
          <p:nvPr/>
        </p:nvSpPr>
        <p:spPr>
          <a:xfrm flipV="1">
            <a:off x="-11716" y="639286"/>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Tree>
    <p:extLst>
      <p:ext uri="{BB962C8B-B14F-4D97-AF65-F5344CB8AC3E}">
        <p14:creationId xmlns:p14="http://schemas.microsoft.com/office/powerpoint/2010/main" val="3986484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489343" y="1455753"/>
          <a:ext cx="8165312" cy="2505810"/>
        </p:xfrm>
        <a:graphic>
          <a:graphicData uri="http://schemas.openxmlformats.org/drawingml/2006/table">
            <a:tbl>
              <a:tblPr firstRow="1" bandRow="1">
                <a:tableStyleId>{5DA37D80-6434-44D0-A028-1B22A696006F}</a:tableStyleId>
              </a:tblPr>
              <a:tblGrid>
                <a:gridCol w="1020641">
                  <a:extLst>
                    <a:ext uri="{9D8B030D-6E8A-4147-A177-3AD203B41FA5}">
                      <a16:colId xmlns:a16="http://schemas.microsoft.com/office/drawing/2014/main" val="20000"/>
                    </a:ext>
                  </a:extLst>
                </a:gridCol>
                <a:gridCol w="1388802">
                  <a:extLst>
                    <a:ext uri="{9D8B030D-6E8A-4147-A177-3AD203B41FA5}">
                      <a16:colId xmlns:a16="http://schemas.microsoft.com/office/drawing/2014/main" val="20001"/>
                    </a:ext>
                  </a:extLst>
                </a:gridCol>
                <a:gridCol w="2917155">
                  <a:extLst>
                    <a:ext uri="{9D8B030D-6E8A-4147-A177-3AD203B41FA5}">
                      <a16:colId xmlns:a16="http://schemas.microsoft.com/office/drawing/2014/main" val="20002"/>
                    </a:ext>
                  </a:extLst>
                </a:gridCol>
                <a:gridCol w="2838714">
                  <a:extLst>
                    <a:ext uri="{9D8B030D-6E8A-4147-A177-3AD203B41FA5}">
                      <a16:colId xmlns:a16="http://schemas.microsoft.com/office/drawing/2014/main" val="20003"/>
                    </a:ext>
                  </a:extLst>
                </a:gridCol>
              </a:tblGrid>
              <a:tr h="417635">
                <a:tc gridSpan="2">
                  <a:txBody>
                    <a:bodyPr/>
                    <a:lstStyle/>
                    <a:p>
                      <a:pPr algn="ctr"/>
                      <a:r>
                        <a:rPr kumimoji="1" lang="ja-JP" altLang="en-US" sz="1700" dirty="0" smtClean="0"/>
                        <a:t>週の所定労働時間</a:t>
                      </a:r>
                      <a:endParaRPr kumimoji="1" lang="ja-JP" altLang="en-US" sz="1700" dirty="0"/>
                    </a:p>
                  </a:txBody>
                  <a:tcPr marL="91458" marR="91458" marT="42203" marB="42203" anchor="ctr"/>
                </a:tc>
                <a:tc hMerge="1">
                  <a:txBody>
                    <a:bodyPr/>
                    <a:lstStyle/>
                    <a:p>
                      <a:endParaRPr kumimoji="1" lang="ja-JP" altLang="en-US" dirty="0"/>
                    </a:p>
                  </a:txBody>
                  <a:tcPr/>
                </a:tc>
                <a:tc>
                  <a:txBody>
                    <a:bodyPr/>
                    <a:lstStyle/>
                    <a:p>
                      <a:pPr algn="ctr"/>
                      <a:r>
                        <a:rPr kumimoji="1" lang="en-US" altLang="ja-JP" sz="1700" dirty="0" smtClean="0"/>
                        <a:t>30</a:t>
                      </a:r>
                      <a:r>
                        <a:rPr kumimoji="1" lang="ja-JP" altLang="en-US" sz="1700" dirty="0" smtClean="0"/>
                        <a:t>時間以上</a:t>
                      </a:r>
                      <a:endParaRPr kumimoji="1" lang="ja-JP" altLang="en-US" sz="1700" dirty="0"/>
                    </a:p>
                  </a:txBody>
                  <a:tcPr marL="91458" marR="91458" marT="42203" marB="42203" anchor="ctr"/>
                </a:tc>
                <a:tc>
                  <a:txBody>
                    <a:bodyPr/>
                    <a:lstStyle/>
                    <a:p>
                      <a:pPr algn="ctr"/>
                      <a:r>
                        <a:rPr kumimoji="1" lang="en-US" altLang="ja-JP" sz="1700" dirty="0" smtClean="0"/>
                        <a:t>20</a:t>
                      </a:r>
                      <a:r>
                        <a:rPr kumimoji="1" lang="ja-JP" altLang="en-US" sz="1700" dirty="0" smtClean="0"/>
                        <a:t>時間以上</a:t>
                      </a:r>
                      <a:r>
                        <a:rPr kumimoji="1" lang="en-US" altLang="ja-JP" sz="1700" dirty="0" smtClean="0"/>
                        <a:t>30</a:t>
                      </a:r>
                      <a:r>
                        <a:rPr kumimoji="1" lang="ja-JP" altLang="en-US" sz="1700" dirty="0" smtClean="0"/>
                        <a:t>時間未満</a:t>
                      </a:r>
                      <a:endParaRPr kumimoji="1" lang="ja-JP" altLang="en-US" sz="1700" dirty="0"/>
                    </a:p>
                  </a:txBody>
                  <a:tcPr marL="91458" marR="91458" marT="42203" marB="42203" anchor="ctr"/>
                </a:tc>
                <a:extLst>
                  <a:ext uri="{0D108BD9-81ED-4DB2-BD59-A6C34878D82A}">
                    <a16:rowId xmlns:a16="http://schemas.microsoft.com/office/drawing/2014/main" val="10000"/>
                  </a:ext>
                </a:extLst>
              </a:tr>
              <a:tr h="417635">
                <a:tc gridSpan="2">
                  <a:txBody>
                    <a:bodyPr/>
                    <a:lstStyle/>
                    <a:p>
                      <a:pPr algn="ctr"/>
                      <a:r>
                        <a:rPr kumimoji="1" lang="ja-JP" altLang="en-US" sz="1700" dirty="0" smtClean="0"/>
                        <a:t>身体障害者</a:t>
                      </a:r>
                      <a:endParaRPr kumimoji="1" lang="ja-JP" altLang="en-US" sz="1700" b="1" dirty="0"/>
                    </a:p>
                  </a:txBody>
                  <a:tcPr marL="91458" marR="91458" marT="42203" marB="42203" anchor="ctr"/>
                </a:tc>
                <a:tc hMerge="1">
                  <a:txBody>
                    <a:bodyPr/>
                    <a:lstStyle/>
                    <a:p>
                      <a:endParaRPr kumimoji="1" lang="ja-JP" altLang="en-US" dirty="0"/>
                    </a:p>
                  </a:txBody>
                  <a:tcPr/>
                </a:tc>
                <a:tc>
                  <a:txBody>
                    <a:bodyPr/>
                    <a:lstStyle/>
                    <a:p>
                      <a:pPr algn="ctr"/>
                      <a:r>
                        <a:rPr kumimoji="1" lang="ja-JP" altLang="en-US" sz="1700" dirty="0" smtClean="0"/>
                        <a:t>１</a:t>
                      </a:r>
                      <a:endParaRPr kumimoji="1" lang="ja-JP" altLang="en-US" sz="1700" b="1" dirty="0"/>
                    </a:p>
                  </a:txBody>
                  <a:tcPr marL="91458" marR="91458" marT="42203" marB="42203" anchor="ctr"/>
                </a:tc>
                <a:tc>
                  <a:txBody>
                    <a:bodyPr/>
                    <a:lstStyle/>
                    <a:p>
                      <a:pPr algn="ctr"/>
                      <a:r>
                        <a:rPr kumimoji="1" lang="ja-JP" altLang="en-US" sz="1700" dirty="0" smtClean="0"/>
                        <a:t>０．５</a:t>
                      </a:r>
                      <a:endParaRPr kumimoji="1" lang="ja-JP" altLang="en-US" sz="1700" b="1" dirty="0"/>
                    </a:p>
                  </a:txBody>
                  <a:tcPr marL="91458" marR="91458" marT="42203" marB="42203" anchor="ctr"/>
                </a:tc>
                <a:extLst>
                  <a:ext uri="{0D108BD9-81ED-4DB2-BD59-A6C34878D82A}">
                    <a16:rowId xmlns:a16="http://schemas.microsoft.com/office/drawing/2014/main" val="10001"/>
                  </a:ext>
                </a:extLst>
              </a:tr>
              <a:tr h="417635">
                <a:tc>
                  <a:txBody>
                    <a:bodyPr/>
                    <a:lstStyle/>
                    <a:p>
                      <a:endParaRPr kumimoji="1" lang="ja-JP" altLang="en-US" sz="1700" b="1" dirty="0"/>
                    </a:p>
                  </a:txBody>
                  <a:tcPr marL="91458" marR="91458" marT="42203" marB="42203" anchor="ctr">
                    <a:solidFill>
                      <a:schemeClr val="accent2">
                        <a:lumMod val="20000"/>
                        <a:lumOff val="80000"/>
                      </a:schemeClr>
                    </a:solidFill>
                  </a:tcPr>
                </a:tc>
                <a:tc>
                  <a:txBody>
                    <a:bodyPr/>
                    <a:lstStyle/>
                    <a:p>
                      <a:pPr algn="ctr"/>
                      <a:r>
                        <a:rPr kumimoji="1" lang="ja-JP" altLang="en-US" sz="1700" i="0" dirty="0" smtClean="0"/>
                        <a:t>重度</a:t>
                      </a:r>
                      <a:endParaRPr kumimoji="1" lang="ja-JP" altLang="en-US" sz="1700" b="1" i="0" dirty="0"/>
                    </a:p>
                  </a:txBody>
                  <a:tcPr marL="91458" marR="91458" marT="42203" marB="42203" anchor="ctr"/>
                </a:tc>
                <a:tc>
                  <a:txBody>
                    <a:bodyPr/>
                    <a:lstStyle/>
                    <a:p>
                      <a:pPr algn="ctr"/>
                      <a:r>
                        <a:rPr kumimoji="1" lang="ja-JP" altLang="en-US" sz="1700" dirty="0" smtClean="0"/>
                        <a:t>２</a:t>
                      </a:r>
                      <a:endParaRPr kumimoji="1" lang="ja-JP" altLang="en-US" sz="1700" b="1" dirty="0"/>
                    </a:p>
                  </a:txBody>
                  <a:tcPr marL="91458" marR="91458" marT="42203" marB="42203" anchor="ctr"/>
                </a:tc>
                <a:tc>
                  <a:txBody>
                    <a:bodyPr/>
                    <a:lstStyle/>
                    <a:p>
                      <a:pPr algn="ctr"/>
                      <a:r>
                        <a:rPr kumimoji="1" lang="ja-JP" altLang="en-US" sz="1700" dirty="0" smtClean="0"/>
                        <a:t>１</a:t>
                      </a:r>
                      <a:endParaRPr kumimoji="1" lang="ja-JP" altLang="en-US" sz="1700" b="1" dirty="0"/>
                    </a:p>
                  </a:txBody>
                  <a:tcPr marL="91458" marR="91458" marT="42203" marB="42203" anchor="ctr"/>
                </a:tc>
                <a:extLst>
                  <a:ext uri="{0D108BD9-81ED-4DB2-BD59-A6C34878D82A}">
                    <a16:rowId xmlns:a16="http://schemas.microsoft.com/office/drawing/2014/main" val="10002"/>
                  </a:ext>
                </a:extLst>
              </a:tr>
              <a:tr h="417635">
                <a:tc gridSpan="2">
                  <a:txBody>
                    <a:bodyPr/>
                    <a:lstStyle/>
                    <a:p>
                      <a:pPr algn="ctr"/>
                      <a:r>
                        <a:rPr kumimoji="1" lang="ja-JP" altLang="en-US" sz="1700" dirty="0" smtClean="0"/>
                        <a:t>知的障害者</a:t>
                      </a:r>
                      <a:endParaRPr kumimoji="1" lang="ja-JP" altLang="en-US" sz="1700" b="1" dirty="0"/>
                    </a:p>
                  </a:txBody>
                  <a:tcPr marL="91458" marR="91458" marT="42203" marB="42203" anchor="ctr"/>
                </a:tc>
                <a:tc hMerge="1">
                  <a:txBody>
                    <a:bodyPr/>
                    <a:lstStyle/>
                    <a:p>
                      <a:endParaRPr kumimoji="1" lang="ja-JP" altLang="en-US" dirty="0"/>
                    </a:p>
                  </a:txBody>
                  <a:tcPr/>
                </a:tc>
                <a:tc>
                  <a:txBody>
                    <a:bodyPr/>
                    <a:lstStyle/>
                    <a:p>
                      <a:pPr algn="ctr"/>
                      <a:r>
                        <a:rPr kumimoji="1" lang="ja-JP" altLang="en-US" sz="1700" dirty="0" smtClean="0"/>
                        <a:t>１</a:t>
                      </a:r>
                      <a:endParaRPr kumimoji="1" lang="ja-JP" altLang="en-US" sz="1700" b="1" dirty="0"/>
                    </a:p>
                  </a:txBody>
                  <a:tcPr marL="91458" marR="91458" marT="42203" marB="42203" anchor="ctr"/>
                </a:tc>
                <a:tc>
                  <a:txBody>
                    <a:bodyPr/>
                    <a:lstStyle/>
                    <a:p>
                      <a:pPr algn="ctr"/>
                      <a:r>
                        <a:rPr kumimoji="1" lang="ja-JP" altLang="en-US" sz="1700" dirty="0" smtClean="0"/>
                        <a:t>０．５</a:t>
                      </a:r>
                      <a:endParaRPr kumimoji="1" lang="ja-JP" altLang="en-US" sz="1700" b="1" dirty="0"/>
                    </a:p>
                  </a:txBody>
                  <a:tcPr marL="91458" marR="91458" marT="42203" marB="42203" anchor="ctr"/>
                </a:tc>
                <a:extLst>
                  <a:ext uri="{0D108BD9-81ED-4DB2-BD59-A6C34878D82A}">
                    <a16:rowId xmlns:a16="http://schemas.microsoft.com/office/drawing/2014/main" val="10003"/>
                  </a:ext>
                </a:extLst>
              </a:tr>
              <a:tr h="417635">
                <a:tc>
                  <a:txBody>
                    <a:bodyPr/>
                    <a:lstStyle/>
                    <a:p>
                      <a:endParaRPr kumimoji="1" lang="ja-JP" altLang="en-US" sz="1700" b="1" dirty="0"/>
                    </a:p>
                  </a:txBody>
                  <a:tcPr marL="91458" marR="91458" marT="42203" marB="42203" anchor="ctr">
                    <a:solidFill>
                      <a:schemeClr val="accent2">
                        <a:lumMod val="20000"/>
                        <a:lumOff val="80000"/>
                      </a:schemeClr>
                    </a:solidFill>
                  </a:tcPr>
                </a:tc>
                <a:tc>
                  <a:txBody>
                    <a:bodyPr/>
                    <a:lstStyle/>
                    <a:p>
                      <a:pPr algn="ctr"/>
                      <a:r>
                        <a:rPr kumimoji="1" lang="ja-JP" altLang="en-US" sz="1700" i="0" dirty="0" smtClean="0"/>
                        <a:t>重度</a:t>
                      </a:r>
                      <a:endParaRPr kumimoji="1" lang="ja-JP" altLang="en-US" sz="1700" b="1" i="0" dirty="0"/>
                    </a:p>
                  </a:txBody>
                  <a:tcPr marL="91458" marR="91458" marT="42203" marB="42203" anchor="ctr"/>
                </a:tc>
                <a:tc>
                  <a:txBody>
                    <a:bodyPr/>
                    <a:lstStyle/>
                    <a:p>
                      <a:pPr algn="ctr"/>
                      <a:r>
                        <a:rPr kumimoji="1" lang="ja-JP" altLang="en-US" sz="1700" dirty="0" smtClean="0"/>
                        <a:t>２</a:t>
                      </a:r>
                      <a:endParaRPr kumimoji="1" lang="ja-JP" altLang="en-US" sz="1700" b="1" dirty="0"/>
                    </a:p>
                  </a:txBody>
                  <a:tcPr marL="91458" marR="91458" marT="42203" marB="42203" anchor="ctr"/>
                </a:tc>
                <a:tc>
                  <a:txBody>
                    <a:bodyPr/>
                    <a:lstStyle/>
                    <a:p>
                      <a:pPr algn="ctr"/>
                      <a:r>
                        <a:rPr kumimoji="1" lang="ja-JP" altLang="en-US" sz="1700" dirty="0" smtClean="0"/>
                        <a:t>１</a:t>
                      </a:r>
                      <a:endParaRPr kumimoji="1" lang="ja-JP" altLang="en-US" sz="1700" b="1" dirty="0"/>
                    </a:p>
                  </a:txBody>
                  <a:tcPr marL="91458" marR="91458" marT="42203" marB="42203" anchor="ctr"/>
                </a:tc>
                <a:extLst>
                  <a:ext uri="{0D108BD9-81ED-4DB2-BD59-A6C34878D82A}">
                    <a16:rowId xmlns:a16="http://schemas.microsoft.com/office/drawing/2014/main" val="10004"/>
                  </a:ext>
                </a:extLst>
              </a:tr>
              <a:tr h="417635">
                <a:tc gridSpan="2">
                  <a:txBody>
                    <a:bodyPr/>
                    <a:lstStyle/>
                    <a:p>
                      <a:pPr algn="ctr"/>
                      <a:r>
                        <a:rPr kumimoji="1" lang="ja-JP" altLang="en-US" sz="1700" dirty="0" smtClean="0"/>
                        <a:t>精神障害者</a:t>
                      </a:r>
                      <a:endParaRPr kumimoji="1" lang="ja-JP" altLang="en-US" sz="1700" b="1" dirty="0"/>
                    </a:p>
                  </a:txBody>
                  <a:tcPr marL="91458" marR="91458" marT="42203" marB="42203" anchor="ctr">
                    <a:solidFill>
                      <a:schemeClr val="accent6">
                        <a:alpha val="20000"/>
                      </a:schemeClr>
                    </a:solidFill>
                  </a:tcPr>
                </a:tc>
                <a:tc hMerge="1">
                  <a:txBody>
                    <a:bodyPr/>
                    <a:lstStyle/>
                    <a:p>
                      <a:endParaRPr kumimoji="1" lang="ja-JP" altLang="en-US" dirty="0"/>
                    </a:p>
                  </a:txBody>
                  <a:tcPr/>
                </a:tc>
                <a:tc>
                  <a:txBody>
                    <a:bodyPr/>
                    <a:lstStyle/>
                    <a:p>
                      <a:pPr algn="ctr"/>
                      <a:r>
                        <a:rPr kumimoji="1" lang="ja-JP" altLang="en-US" sz="1700" dirty="0" smtClean="0"/>
                        <a:t>１</a:t>
                      </a:r>
                      <a:endParaRPr kumimoji="1" lang="ja-JP" altLang="en-US" sz="1700" b="1" dirty="0"/>
                    </a:p>
                  </a:txBody>
                  <a:tcPr marL="91458" marR="91458" marT="42203" marB="42203" anchor="ctr">
                    <a:solidFill>
                      <a:schemeClr val="accent6">
                        <a:alpha val="20000"/>
                      </a:schemeClr>
                    </a:solidFill>
                  </a:tcPr>
                </a:tc>
                <a:tc>
                  <a:txBody>
                    <a:bodyPr/>
                    <a:lstStyle/>
                    <a:p>
                      <a:pPr algn="ctr"/>
                      <a:r>
                        <a:rPr kumimoji="1" lang="ja-JP" altLang="en-US" sz="1700" dirty="0" smtClean="0"/>
                        <a:t>０．５又は</a:t>
                      </a:r>
                      <a:r>
                        <a:rPr kumimoji="1" lang="ja-JP" altLang="en-US" sz="1700" dirty="0" smtClean="0">
                          <a:solidFill>
                            <a:schemeClr val="tx1"/>
                          </a:solidFill>
                        </a:rPr>
                        <a:t>１ （改正）</a:t>
                      </a:r>
                      <a:endParaRPr kumimoji="1" lang="ja-JP" altLang="en-US" sz="1700" b="1" dirty="0">
                        <a:solidFill>
                          <a:schemeClr val="tx1"/>
                        </a:solidFill>
                      </a:endParaRPr>
                    </a:p>
                  </a:txBody>
                  <a:tcPr marL="91458" marR="91458" marT="42203" marB="42203" anchor="ctr">
                    <a:solidFill>
                      <a:schemeClr val="accent6">
                        <a:alpha val="20000"/>
                      </a:schemeClr>
                    </a:solidFill>
                  </a:tcPr>
                </a:tc>
                <a:extLst>
                  <a:ext uri="{0D108BD9-81ED-4DB2-BD59-A6C34878D82A}">
                    <a16:rowId xmlns:a16="http://schemas.microsoft.com/office/drawing/2014/main" val="10005"/>
                  </a:ext>
                </a:extLst>
              </a:tr>
            </a:tbl>
          </a:graphicData>
        </a:graphic>
      </p:graphicFrame>
      <p:sp>
        <p:nvSpPr>
          <p:cNvPr id="27685" name="テキスト ボックス 4"/>
          <p:cNvSpPr txBox="1">
            <a:spLocks noChangeArrowheads="1"/>
          </p:cNvSpPr>
          <p:nvPr/>
        </p:nvSpPr>
        <p:spPr bwMode="auto">
          <a:xfrm>
            <a:off x="508076" y="3934799"/>
            <a:ext cx="8510954" cy="2337371"/>
          </a:xfrm>
          <a:prstGeom prst="rect">
            <a:avLst/>
          </a:prstGeom>
          <a:noFill/>
          <a:ln w="9525">
            <a:noFill/>
            <a:miter lim="800000"/>
            <a:headEnd/>
            <a:tailEnd/>
          </a:ln>
        </p:spPr>
        <p:txBody>
          <a:bodyPr wrap="square">
            <a:spAutoFit/>
          </a:bodyPr>
          <a:lstStyle/>
          <a:p>
            <a:endParaRPr lang="en-US" altLang="ja-JP" sz="1662" b="1" dirty="0"/>
          </a:p>
          <a:p>
            <a:r>
              <a:rPr lang="en-US" altLang="ja-JP" sz="1292" b="1" dirty="0"/>
              <a:t>※</a:t>
            </a:r>
            <a:r>
              <a:rPr lang="ja-JP" altLang="en-US" sz="1292" b="1" dirty="0"/>
              <a:t>平成</a:t>
            </a:r>
            <a:r>
              <a:rPr lang="en-US" altLang="ja-JP" sz="1292" b="1" dirty="0"/>
              <a:t>22</a:t>
            </a:r>
            <a:r>
              <a:rPr lang="ja-JP" altLang="en-US" sz="1292" b="1" dirty="0"/>
              <a:t>年</a:t>
            </a:r>
            <a:r>
              <a:rPr lang="en-US" altLang="ja-JP" sz="1292" b="1" dirty="0"/>
              <a:t>7</a:t>
            </a:r>
            <a:r>
              <a:rPr lang="ja-JP" altLang="en-US" sz="1292" b="1" dirty="0"/>
              <a:t>月改正法施行により、短時間労働者（週の所定労働時間が</a:t>
            </a:r>
            <a:r>
              <a:rPr lang="en-US" altLang="ja-JP" sz="1292" b="1" dirty="0"/>
              <a:t>20</a:t>
            </a:r>
            <a:r>
              <a:rPr lang="ja-JP" altLang="en-US" sz="1292" b="1" dirty="0"/>
              <a:t>時間以上</a:t>
            </a:r>
            <a:r>
              <a:rPr lang="en-US" altLang="ja-JP" sz="1292" b="1" dirty="0"/>
              <a:t>30</a:t>
            </a:r>
            <a:r>
              <a:rPr lang="ja-JP" altLang="en-US" sz="1292" b="1" dirty="0"/>
              <a:t>時間未満）を含めることになった。</a:t>
            </a:r>
            <a:endParaRPr lang="en-US" altLang="ja-JP" sz="1292" b="1" dirty="0"/>
          </a:p>
          <a:p>
            <a:endParaRPr lang="en-US" altLang="ja-JP" sz="1662" b="1" dirty="0"/>
          </a:p>
          <a:p>
            <a:r>
              <a:rPr lang="ja-JP" altLang="en-US" sz="1662" b="1" dirty="0"/>
              <a:t>○身体障害者・・・・・・身体障害者手帳 １級～６級、及び７級に掲げる障害が２以上重複</a:t>
            </a:r>
            <a:endParaRPr lang="en-US" altLang="ja-JP" sz="1662" b="1" dirty="0"/>
          </a:p>
          <a:p>
            <a:r>
              <a:rPr lang="ja-JP" altLang="en-US" sz="1662" b="1" dirty="0"/>
              <a:t>○重度身体障害者・・身体障害者手帳１級、２級、及び３級に掲げる障害が２以上重複</a:t>
            </a:r>
            <a:endParaRPr lang="en-US" altLang="ja-JP" sz="1662" b="1" dirty="0"/>
          </a:p>
          <a:p>
            <a:r>
              <a:rPr lang="ja-JP" altLang="en-US" sz="1662" b="1" dirty="0"/>
              <a:t>○知的障害者・・・・・・療育手帳　　</a:t>
            </a:r>
            <a:r>
              <a:rPr lang="en-US" altLang="ja-JP" sz="1292" b="1" dirty="0"/>
              <a:t>※</a:t>
            </a:r>
            <a:r>
              <a:rPr lang="ja-JP" altLang="en-US" sz="1292" b="1" dirty="0"/>
              <a:t>知的障害者判定機関により判定を受けた者も含む</a:t>
            </a:r>
            <a:endParaRPr lang="en-US" altLang="ja-JP" sz="1292" b="1" dirty="0"/>
          </a:p>
          <a:p>
            <a:r>
              <a:rPr lang="ja-JP" altLang="en-US" sz="1662" b="1" dirty="0"/>
              <a:t>○重度知的障害者・・療育手帳で重度知的障害　</a:t>
            </a:r>
            <a:endParaRPr lang="en-US" altLang="ja-JP" sz="1662" b="1" dirty="0"/>
          </a:p>
          <a:p>
            <a:r>
              <a:rPr lang="ja-JP" altLang="en-US" sz="1662" b="1" dirty="0"/>
              <a:t>　　　　　　　　　　　　　　　　　　　　  　</a:t>
            </a:r>
            <a:r>
              <a:rPr lang="en-US" altLang="ja-JP" sz="1292" b="1" dirty="0"/>
              <a:t>※</a:t>
            </a:r>
            <a:r>
              <a:rPr lang="ja-JP" altLang="en-US" sz="1292" b="1" dirty="0"/>
              <a:t>知的障害者判定機関により重度知的障害の判定を受けた者も含む　　　　　　　　　　　　　　　　　　　　　　　　　　　　　　　　　　　　　　　　　　　　　　　　　　　　　　</a:t>
            </a:r>
            <a:endParaRPr lang="en-US" altLang="ja-JP" sz="1292" b="1" dirty="0"/>
          </a:p>
          <a:p>
            <a:r>
              <a:rPr lang="ja-JP" altLang="en-US" sz="1662" b="1" dirty="0"/>
              <a:t>○精神障害者・・・・・・精神障害者保健福祉手帳所持者を算定</a:t>
            </a:r>
          </a:p>
        </p:txBody>
      </p:sp>
      <p:sp>
        <p:nvSpPr>
          <p:cNvPr id="27686" name="テキスト ボックス 6"/>
          <p:cNvSpPr txBox="1">
            <a:spLocks noChangeArrowheads="1"/>
          </p:cNvSpPr>
          <p:nvPr/>
        </p:nvSpPr>
        <p:spPr bwMode="auto">
          <a:xfrm>
            <a:off x="508077" y="1032447"/>
            <a:ext cx="2929304" cy="348109"/>
          </a:xfrm>
          <a:prstGeom prst="rect">
            <a:avLst/>
          </a:prstGeom>
          <a:solidFill>
            <a:schemeClr val="bg1"/>
          </a:solidFill>
          <a:ln w="9525">
            <a:solidFill>
              <a:schemeClr val="accent1"/>
            </a:solidFill>
            <a:miter lim="800000"/>
            <a:headEnd/>
            <a:tailEnd/>
          </a:ln>
        </p:spPr>
        <p:txBody>
          <a:bodyPr>
            <a:spAutoFit/>
          </a:bodyPr>
          <a:lstStyle/>
          <a:p>
            <a:pPr algn="ctr"/>
            <a:r>
              <a:rPr lang="ja-JP" altLang="en-US" sz="1662"/>
              <a:t>カウント方法</a:t>
            </a:r>
          </a:p>
        </p:txBody>
      </p:sp>
      <p:sp>
        <p:nvSpPr>
          <p:cNvPr id="2" name="スライド番号プレースホルダー 1"/>
          <p:cNvSpPr>
            <a:spLocks noGrp="1"/>
          </p:cNvSpPr>
          <p:nvPr>
            <p:ph type="sldNum" sz="quarter" idx="10"/>
          </p:nvPr>
        </p:nvSpPr>
        <p:spPr/>
        <p:txBody>
          <a:bodyPr/>
          <a:lstStyle/>
          <a:p>
            <a:pPr>
              <a:defRPr/>
            </a:pPr>
            <a:fld id="{3B0E4EE7-46CE-41F2-BBC3-3D30F7BA694E}" type="slidenum">
              <a:rPr lang="ja-JP" altLang="en-US" smtClean="0"/>
              <a:pPr>
                <a:defRPr/>
              </a:pPr>
              <a:t>12</a:t>
            </a:fld>
            <a:endParaRPr lang="ja-JP" altLang="en-US"/>
          </a:p>
        </p:txBody>
      </p:sp>
      <p:sp>
        <p:nvSpPr>
          <p:cNvPr id="7" name="テキスト ボックス 6"/>
          <p:cNvSpPr txBox="1"/>
          <p:nvPr/>
        </p:nvSpPr>
        <p:spPr>
          <a:xfrm>
            <a:off x="16576" y="184275"/>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障害者実雇用率のカウント</a:t>
            </a:r>
            <a:endParaRPr lang="ja-JP" altLang="en-US" sz="2400" dirty="0">
              <a:latin typeface="+mj-ea"/>
              <a:ea typeface="+mj-ea"/>
            </a:endParaRPr>
          </a:p>
        </p:txBody>
      </p:sp>
      <p:sp>
        <p:nvSpPr>
          <p:cNvPr id="9" name="正方形/長方形 8"/>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Tree>
    <p:extLst>
      <p:ext uri="{BB962C8B-B14F-4D97-AF65-F5344CB8AC3E}">
        <p14:creationId xmlns:p14="http://schemas.microsoft.com/office/powerpoint/2010/main" val="1029471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1520" y="1852509"/>
            <a:ext cx="4652825" cy="3820386"/>
          </a:xfrm>
          <a:prstGeom prst="roundRect">
            <a:avLst/>
          </a:prstGeom>
          <a:solidFill>
            <a:schemeClr val="accent6">
              <a:lumMod val="20000"/>
              <a:lumOff val="80000"/>
            </a:schemeClr>
          </a:solidFill>
          <a:ln w="28575">
            <a:solidFill>
              <a:schemeClr val="accent6">
                <a:lumMod val="75000"/>
              </a:schemeClr>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a:p>
        </p:txBody>
      </p:sp>
      <p:sp>
        <p:nvSpPr>
          <p:cNvPr id="2" name="正方形/長方形 1"/>
          <p:cNvSpPr/>
          <p:nvPr/>
        </p:nvSpPr>
        <p:spPr>
          <a:xfrm>
            <a:off x="361333" y="858275"/>
            <a:ext cx="8574491" cy="603883"/>
          </a:xfrm>
          <a:prstGeom prst="rect">
            <a:avLst/>
          </a:prstGeom>
          <a:ln w="3175">
            <a:solidFill>
              <a:schemeClr val="tx1"/>
            </a:solidFill>
          </a:ln>
        </p:spPr>
        <p:txBody>
          <a:bodyPr wrap="square">
            <a:spAutoFit/>
          </a:bodyPr>
          <a:lstStyle/>
          <a:p>
            <a:r>
              <a:rPr lang="ja-JP" altLang="en-US" sz="1662" dirty="0"/>
              <a:t>精神障害者の職場定着を促進するため、法定雇用率制度や障害者雇用納付金制度において、精神障害者である短時間労働者（</a:t>
            </a:r>
            <a:r>
              <a:rPr lang="en-US" altLang="ja-JP" sz="1662" dirty="0"/>
              <a:t>※</a:t>
            </a:r>
            <a:r>
              <a:rPr lang="ja-JP" altLang="en-US" sz="1662" dirty="0"/>
              <a:t>）に関する算定方法を、以下のように見直しました。</a:t>
            </a:r>
          </a:p>
        </p:txBody>
      </p:sp>
      <p:sp>
        <p:nvSpPr>
          <p:cNvPr id="4" name="正方形/長方形 3"/>
          <p:cNvSpPr/>
          <p:nvPr/>
        </p:nvSpPr>
        <p:spPr>
          <a:xfrm>
            <a:off x="517396" y="2330346"/>
            <a:ext cx="4572000" cy="348109"/>
          </a:xfrm>
          <a:prstGeom prst="rect">
            <a:avLst/>
          </a:prstGeom>
        </p:spPr>
        <p:txBody>
          <a:bodyPr>
            <a:spAutoFit/>
          </a:bodyPr>
          <a:lstStyle/>
          <a:p>
            <a:endParaRPr lang="ja-JP" altLang="en-US" sz="1662" dirty="0"/>
          </a:p>
        </p:txBody>
      </p:sp>
      <p:sp>
        <p:nvSpPr>
          <p:cNvPr id="6" name="正方形/長方形 5"/>
          <p:cNvSpPr/>
          <p:nvPr/>
        </p:nvSpPr>
        <p:spPr>
          <a:xfrm>
            <a:off x="361333" y="2166090"/>
            <a:ext cx="4385908" cy="3415872"/>
          </a:xfrm>
          <a:prstGeom prst="rect">
            <a:avLst/>
          </a:prstGeom>
        </p:spPr>
        <p:txBody>
          <a:bodyPr wrap="square">
            <a:spAutoFit/>
          </a:bodyPr>
          <a:lstStyle/>
          <a:p>
            <a:r>
              <a:rPr lang="ja-JP" altLang="en-US" sz="2215" b="1" dirty="0"/>
              <a:t>精神障害者である短時間労働者</a:t>
            </a:r>
            <a:r>
              <a:rPr lang="ja-JP" altLang="en-US" sz="2215" dirty="0"/>
              <a:t>であって、</a:t>
            </a:r>
          </a:p>
          <a:p>
            <a:r>
              <a:rPr lang="ja-JP" altLang="en-US" sz="2215" dirty="0">
                <a:solidFill>
                  <a:srgbClr val="FC3912"/>
                </a:solidFill>
              </a:rPr>
              <a:t>雇入れから３年以内の方　又は</a:t>
            </a:r>
          </a:p>
          <a:p>
            <a:r>
              <a:rPr lang="ja-JP" altLang="en-US" sz="2215" dirty="0">
                <a:solidFill>
                  <a:srgbClr val="FC3912"/>
                </a:solidFill>
              </a:rPr>
              <a:t>精神障害者保健福祉手帳取得から３年以内の方</a:t>
            </a:r>
          </a:p>
          <a:p>
            <a:r>
              <a:rPr lang="ja-JP" altLang="en-US" sz="2215" dirty="0"/>
              <a:t>かつ、</a:t>
            </a:r>
          </a:p>
          <a:p>
            <a:r>
              <a:rPr lang="ja-JP" altLang="en-US" sz="2215" dirty="0" smtClean="0">
                <a:solidFill>
                  <a:srgbClr val="FC3912"/>
                </a:solidFill>
              </a:rPr>
              <a:t>令和</a:t>
            </a:r>
            <a:r>
              <a:rPr lang="en-US" altLang="ja-JP" sz="2215" dirty="0" smtClean="0">
                <a:solidFill>
                  <a:srgbClr val="FC3912"/>
                </a:solidFill>
              </a:rPr>
              <a:t>5</a:t>
            </a:r>
            <a:r>
              <a:rPr lang="ja-JP" altLang="en-US" sz="2215" dirty="0">
                <a:solidFill>
                  <a:srgbClr val="FC3912"/>
                </a:solidFill>
              </a:rPr>
              <a:t>年</a:t>
            </a:r>
            <a:r>
              <a:rPr lang="en-US" altLang="ja-JP" sz="2215" dirty="0">
                <a:solidFill>
                  <a:srgbClr val="FC3912"/>
                </a:solidFill>
              </a:rPr>
              <a:t>3</a:t>
            </a:r>
            <a:r>
              <a:rPr lang="ja-JP" altLang="en-US" sz="2215" dirty="0">
                <a:solidFill>
                  <a:srgbClr val="FC3912"/>
                </a:solidFill>
              </a:rPr>
              <a:t>月</a:t>
            </a:r>
            <a:r>
              <a:rPr lang="en-US" altLang="ja-JP" sz="2215" dirty="0">
                <a:solidFill>
                  <a:srgbClr val="FC3912"/>
                </a:solidFill>
              </a:rPr>
              <a:t>31</a:t>
            </a:r>
            <a:r>
              <a:rPr lang="ja-JP" altLang="en-US" sz="2215" dirty="0">
                <a:solidFill>
                  <a:srgbClr val="FC3912"/>
                </a:solidFill>
              </a:rPr>
              <a:t>日までに、雇い入れられ、精神障害者保健福祉手帳を取得した方</a:t>
            </a:r>
          </a:p>
          <a:p>
            <a:endParaRPr lang="ja-JP" altLang="en-US" sz="1662" dirty="0"/>
          </a:p>
        </p:txBody>
      </p:sp>
      <p:sp>
        <p:nvSpPr>
          <p:cNvPr id="11" name="正方形/長方形 10"/>
          <p:cNvSpPr/>
          <p:nvPr/>
        </p:nvSpPr>
        <p:spPr>
          <a:xfrm>
            <a:off x="5635503" y="2459570"/>
            <a:ext cx="3256977" cy="2450927"/>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endParaRPr lang="ja-JP" altLang="en-US" sz="1662" b="1" dirty="0"/>
          </a:p>
          <a:p>
            <a:endParaRPr lang="ja-JP" altLang="en-US" sz="1662" b="1" dirty="0"/>
          </a:p>
          <a:p>
            <a:r>
              <a:rPr lang="ja-JP" altLang="en-US" sz="2954" b="1" dirty="0"/>
              <a:t>雇用率算定方法</a:t>
            </a:r>
          </a:p>
          <a:p>
            <a:endParaRPr lang="ja-JP" altLang="en-US" sz="1662" dirty="0"/>
          </a:p>
          <a:p>
            <a:r>
              <a:rPr lang="ja-JP" altLang="en-US" sz="1662" dirty="0"/>
              <a:t>　　　　　　　　　</a:t>
            </a:r>
            <a:r>
              <a:rPr lang="en-US" altLang="ja-JP" sz="4062" b="1" dirty="0">
                <a:solidFill>
                  <a:srgbClr val="FF0000"/>
                </a:solidFill>
              </a:rPr>
              <a:t>0.5 →</a:t>
            </a:r>
            <a:r>
              <a:rPr lang="ja-JP" altLang="en-US" sz="4062" b="1" dirty="0">
                <a:solidFill>
                  <a:srgbClr val="FF0000"/>
                </a:solidFill>
              </a:rPr>
              <a:t>１</a:t>
            </a:r>
            <a:endParaRPr lang="ja-JP" altLang="en-US" sz="4062" dirty="0">
              <a:solidFill>
                <a:srgbClr val="FF0000"/>
              </a:solidFill>
            </a:endParaRPr>
          </a:p>
          <a:p>
            <a:endParaRPr lang="en-US" altLang="ja-JP" sz="1662" dirty="0"/>
          </a:p>
          <a:p>
            <a:endParaRPr lang="ja-JP" altLang="en-US" sz="1662" dirty="0"/>
          </a:p>
        </p:txBody>
      </p:sp>
      <p:sp>
        <p:nvSpPr>
          <p:cNvPr id="12" name="テキスト ボックス 11"/>
          <p:cNvSpPr txBox="1"/>
          <p:nvPr/>
        </p:nvSpPr>
        <p:spPr>
          <a:xfrm>
            <a:off x="5894762" y="3837226"/>
            <a:ext cx="864096" cy="688843"/>
          </a:xfrm>
          <a:prstGeom prst="rect">
            <a:avLst/>
          </a:prstGeom>
          <a:noFill/>
        </p:spPr>
        <p:txBody>
          <a:bodyPr wrap="square" rtlCol="0">
            <a:spAutoFit/>
          </a:bodyPr>
          <a:lstStyle/>
          <a:p>
            <a:r>
              <a:rPr lang="ja-JP" altLang="en-US" sz="1292" dirty="0"/>
              <a:t>対象者</a:t>
            </a:r>
            <a:r>
              <a:rPr lang="en-US" altLang="ja-JP" sz="1292" dirty="0"/>
              <a:t>1</a:t>
            </a:r>
            <a:r>
              <a:rPr lang="ja-JP" altLang="en-US" sz="1292" dirty="0"/>
              <a:t>人につき</a:t>
            </a:r>
          </a:p>
          <a:p>
            <a:endParaRPr lang="ja-JP" altLang="en-US" sz="1292" dirty="0"/>
          </a:p>
        </p:txBody>
      </p:sp>
      <p:sp>
        <p:nvSpPr>
          <p:cNvPr id="13" name="右矢印 12"/>
          <p:cNvSpPr/>
          <p:nvPr/>
        </p:nvSpPr>
        <p:spPr>
          <a:xfrm>
            <a:off x="4747241" y="3628035"/>
            <a:ext cx="848411" cy="564118"/>
          </a:xfrm>
          <a:prstGeom prst="rightArrow">
            <a:avLst>
              <a:gd name="adj1" fmla="val 50000"/>
              <a:gd name="adj2" fmla="val 67248"/>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sp>
        <p:nvSpPr>
          <p:cNvPr id="3" name="正方形/長方形 2"/>
          <p:cNvSpPr/>
          <p:nvPr/>
        </p:nvSpPr>
        <p:spPr>
          <a:xfrm>
            <a:off x="361333" y="6021289"/>
            <a:ext cx="6271204" cy="348109"/>
          </a:xfrm>
          <a:prstGeom prst="rect">
            <a:avLst/>
          </a:prstGeom>
        </p:spPr>
        <p:txBody>
          <a:bodyPr wrap="square">
            <a:spAutoFit/>
          </a:bodyPr>
          <a:lstStyle/>
          <a:p>
            <a:r>
              <a:rPr lang="en-US" altLang="ja-JP" sz="1662" dirty="0"/>
              <a:t>※</a:t>
            </a:r>
            <a:r>
              <a:rPr lang="ja-JP" altLang="en-US" sz="1662" dirty="0"/>
              <a:t>１週間の所定労働時間が</a:t>
            </a:r>
            <a:r>
              <a:rPr lang="en-US" altLang="ja-JP" sz="1662" dirty="0"/>
              <a:t>20</a:t>
            </a:r>
            <a:r>
              <a:rPr lang="ja-JP" altLang="en-US" sz="1662" dirty="0"/>
              <a:t>時間以上</a:t>
            </a:r>
            <a:r>
              <a:rPr lang="en-US" altLang="ja-JP" sz="1662" dirty="0"/>
              <a:t>30</a:t>
            </a:r>
            <a:r>
              <a:rPr lang="ja-JP" altLang="en-US" sz="1662" dirty="0"/>
              <a:t>時間未満である方です。</a:t>
            </a:r>
          </a:p>
        </p:txBody>
      </p:sp>
      <p:sp>
        <p:nvSpPr>
          <p:cNvPr id="17" name="テキスト ボックス 16"/>
          <p:cNvSpPr txBox="1"/>
          <p:nvPr/>
        </p:nvSpPr>
        <p:spPr>
          <a:xfrm>
            <a:off x="16576" y="184275"/>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障害者実雇用率のカウント（精神障害者の特例）</a:t>
            </a:r>
            <a:endParaRPr lang="ja-JP" altLang="en-US" sz="2400" dirty="0">
              <a:latin typeface="+mj-ea"/>
              <a:ea typeface="+mj-ea"/>
            </a:endParaRPr>
          </a:p>
        </p:txBody>
      </p:sp>
      <p:sp>
        <p:nvSpPr>
          <p:cNvPr id="18" name="正方形/長方形 17"/>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
        <p:nvSpPr>
          <p:cNvPr id="19" name="スライド番号プレースホルダー 1"/>
          <p:cNvSpPr>
            <a:spLocks noGrp="1"/>
          </p:cNvSpPr>
          <p:nvPr>
            <p:ph type="sldNum" sz="quarter" idx="10"/>
          </p:nvPr>
        </p:nvSpPr>
        <p:spPr>
          <a:xfrm>
            <a:off x="8244408" y="6309320"/>
            <a:ext cx="429358" cy="214312"/>
          </a:xfrm>
        </p:spPr>
        <p:txBody>
          <a:bodyPr/>
          <a:lstStyle/>
          <a:p>
            <a:pPr>
              <a:defRPr/>
            </a:pPr>
            <a:fld id="{3B0E4EE7-46CE-41F2-BBC3-3D30F7BA694E}" type="slidenum">
              <a:rPr lang="ja-JP" altLang="en-US" smtClean="0"/>
              <a:pPr>
                <a:defRPr/>
              </a:pPr>
              <a:t>13</a:t>
            </a:fld>
            <a:endParaRPr lang="ja-JP" altLang="en-US"/>
          </a:p>
        </p:txBody>
      </p:sp>
    </p:spTree>
    <p:extLst>
      <p:ext uri="{BB962C8B-B14F-4D97-AF65-F5344CB8AC3E}">
        <p14:creationId xmlns:p14="http://schemas.microsoft.com/office/powerpoint/2010/main" val="1838575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0" y="263770"/>
            <a:ext cx="9144000" cy="461665"/>
          </a:xfrm>
          <a:prstGeom prst="rect">
            <a:avLst/>
          </a:prstGeom>
          <a:noFill/>
        </p:spPr>
        <p:txBody>
          <a:bodyPr wrap="square" rtlCol="0">
            <a:spAutoFit/>
          </a:bodyPr>
          <a:lstStyle/>
          <a:p>
            <a:pPr algn="ctr"/>
            <a:r>
              <a:rPr lang="ja-JP" altLang="en-US" sz="2400" dirty="0"/>
              <a:t>障害者雇用率達成指導の</a:t>
            </a:r>
            <a:r>
              <a:rPr lang="ja-JP" altLang="en-US" sz="2400" dirty="0" smtClean="0"/>
              <a:t>流れ（一般企業）</a:t>
            </a:r>
            <a:endParaRPr lang="ja-JP" altLang="en-US" sz="2400" dirty="0">
              <a:latin typeface="+mj-ea"/>
              <a:ea typeface="+mj-ea"/>
            </a:endParaRPr>
          </a:p>
        </p:txBody>
      </p:sp>
      <p:sp>
        <p:nvSpPr>
          <p:cNvPr id="35" name="AutoShape 12"/>
          <p:cNvSpPr>
            <a:spLocks noChangeArrowheads="1"/>
          </p:cNvSpPr>
          <p:nvPr/>
        </p:nvSpPr>
        <p:spPr bwMode="auto">
          <a:xfrm rot="5400000">
            <a:off x="1203890" y="2996541"/>
            <a:ext cx="2923809" cy="1528785"/>
          </a:xfrm>
          <a:prstGeom prst="rightArrow">
            <a:avLst>
              <a:gd name="adj1" fmla="val 60609"/>
              <a:gd name="adj2" fmla="val 18220"/>
            </a:avLst>
          </a:prstGeom>
          <a:solidFill>
            <a:srgbClr val="FFFF99"/>
          </a:solidFill>
          <a:ln w="9525">
            <a:noFill/>
            <a:miter lim="800000"/>
            <a:headEnd/>
            <a:tailEnd/>
          </a:ln>
        </p:spPr>
        <p:txBody>
          <a:bodyPr vert="eaVert" wrap="none" anchor="ctr"/>
          <a:lstStyle/>
          <a:p>
            <a:endParaRPr lang="ja-JP" altLang="en-US" sz="1662"/>
          </a:p>
        </p:txBody>
      </p:sp>
      <p:sp>
        <p:nvSpPr>
          <p:cNvPr id="36" name="Text Box 3"/>
          <p:cNvSpPr txBox="1">
            <a:spLocks noChangeArrowheads="1"/>
          </p:cNvSpPr>
          <p:nvPr/>
        </p:nvSpPr>
        <p:spPr bwMode="auto">
          <a:xfrm>
            <a:off x="468315" y="1036126"/>
            <a:ext cx="7511993" cy="546945"/>
          </a:xfrm>
          <a:prstGeom prst="rect">
            <a:avLst/>
          </a:prstGeom>
          <a:noFill/>
          <a:ln w="9525">
            <a:noFill/>
            <a:miter lim="800000"/>
            <a:headEnd/>
            <a:tailEnd/>
          </a:ln>
        </p:spPr>
        <p:txBody>
          <a:bodyPr wrap="none">
            <a:spAutoFit/>
          </a:bodyPr>
          <a:lstStyle/>
          <a:p>
            <a:r>
              <a:rPr lang="ja-JP" altLang="en-US" sz="1477" dirty="0">
                <a:latin typeface="Verdana" pitchFamily="34" charset="0"/>
              </a:rPr>
              <a:t>実雇用率の低い事業主については、下記の流れで雇用率達成指導を行い、「雇入れ計画」の</a:t>
            </a:r>
          </a:p>
          <a:p>
            <a:r>
              <a:rPr lang="ja-JP" altLang="en-US" sz="1477" dirty="0">
                <a:latin typeface="Verdana" pitchFamily="34" charset="0"/>
              </a:rPr>
              <a:t>着実な実施による障害者雇用の推進を指導している。</a:t>
            </a:r>
          </a:p>
        </p:txBody>
      </p:sp>
      <p:sp>
        <p:nvSpPr>
          <p:cNvPr id="37" name="Rectangle 4"/>
          <p:cNvSpPr>
            <a:spLocks noChangeArrowheads="1"/>
          </p:cNvSpPr>
          <p:nvPr/>
        </p:nvSpPr>
        <p:spPr bwMode="auto">
          <a:xfrm>
            <a:off x="611188" y="1966684"/>
            <a:ext cx="4248150" cy="400050"/>
          </a:xfrm>
          <a:prstGeom prst="rect">
            <a:avLst/>
          </a:prstGeom>
          <a:solidFill>
            <a:srgbClr val="CCFFCC"/>
          </a:solidFill>
          <a:ln w="9525">
            <a:solidFill>
              <a:schemeClr val="tx1"/>
            </a:solidFill>
            <a:miter lim="800000"/>
            <a:headEnd/>
            <a:tailEnd/>
          </a:ln>
        </p:spPr>
        <p:txBody>
          <a:bodyPr wrap="none" anchor="ctr"/>
          <a:lstStyle/>
          <a:p>
            <a:pPr algn="ctr"/>
            <a:r>
              <a:rPr lang="ja-JP" altLang="en-US" sz="1662" dirty="0">
                <a:latin typeface="Verdana" pitchFamily="34" charset="0"/>
              </a:rPr>
              <a:t>雇用状況報告（毎年６月１日の状況）</a:t>
            </a:r>
          </a:p>
        </p:txBody>
      </p:sp>
      <p:sp>
        <p:nvSpPr>
          <p:cNvPr id="38" name="Rectangle 5"/>
          <p:cNvSpPr>
            <a:spLocks noChangeArrowheads="1"/>
          </p:cNvSpPr>
          <p:nvPr/>
        </p:nvSpPr>
        <p:spPr bwMode="auto">
          <a:xfrm>
            <a:off x="611188" y="2764311"/>
            <a:ext cx="4248150" cy="398585"/>
          </a:xfrm>
          <a:prstGeom prst="rect">
            <a:avLst/>
          </a:prstGeom>
          <a:solidFill>
            <a:srgbClr val="CCFFCC"/>
          </a:solidFill>
          <a:ln w="9525">
            <a:solidFill>
              <a:schemeClr val="tx1"/>
            </a:solidFill>
            <a:miter lim="800000"/>
            <a:headEnd/>
            <a:tailEnd/>
          </a:ln>
        </p:spPr>
        <p:txBody>
          <a:bodyPr wrap="none" anchor="ctr"/>
          <a:lstStyle/>
          <a:p>
            <a:pPr algn="ctr"/>
            <a:r>
              <a:rPr lang="ja-JP" altLang="en-US" sz="1662" dirty="0">
                <a:latin typeface="Verdana" pitchFamily="34" charset="0"/>
              </a:rPr>
              <a:t>雇入れ計画作成命令（２年計画）</a:t>
            </a:r>
          </a:p>
        </p:txBody>
      </p:sp>
      <p:sp>
        <p:nvSpPr>
          <p:cNvPr id="39" name="Rectangle 6"/>
          <p:cNvSpPr>
            <a:spLocks noChangeArrowheads="1"/>
          </p:cNvSpPr>
          <p:nvPr/>
        </p:nvSpPr>
        <p:spPr bwMode="auto">
          <a:xfrm>
            <a:off x="611188" y="3601612"/>
            <a:ext cx="4248150" cy="400050"/>
          </a:xfrm>
          <a:prstGeom prst="rect">
            <a:avLst/>
          </a:prstGeom>
          <a:solidFill>
            <a:srgbClr val="CCFFCC"/>
          </a:solidFill>
          <a:ln w="9525">
            <a:solidFill>
              <a:schemeClr val="tx1"/>
            </a:solidFill>
            <a:miter lim="800000"/>
            <a:headEnd/>
            <a:tailEnd/>
          </a:ln>
        </p:spPr>
        <p:txBody>
          <a:bodyPr wrap="none" anchor="ctr"/>
          <a:lstStyle/>
          <a:p>
            <a:pPr algn="ctr"/>
            <a:r>
              <a:rPr lang="ja-JP" altLang="en-US" sz="1662">
                <a:latin typeface="Verdana" pitchFamily="34" charset="0"/>
              </a:rPr>
              <a:t>雇入れ計画の適正実施勧告</a:t>
            </a:r>
          </a:p>
        </p:txBody>
      </p:sp>
      <p:sp>
        <p:nvSpPr>
          <p:cNvPr id="40" name="Rectangle 7"/>
          <p:cNvSpPr>
            <a:spLocks noChangeArrowheads="1"/>
          </p:cNvSpPr>
          <p:nvPr/>
        </p:nvSpPr>
        <p:spPr bwMode="auto">
          <a:xfrm>
            <a:off x="611188" y="4412741"/>
            <a:ext cx="4248150" cy="398585"/>
          </a:xfrm>
          <a:prstGeom prst="rect">
            <a:avLst/>
          </a:prstGeom>
          <a:solidFill>
            <a:srgbClr val="CCFFCC"/>
          </a:solidFill>
          <a:ln w="9525">
            <a:solidFill>
              <a:schemeClr val="tx1"/>
            </a:solidFill>
            <a:miter lim="800000"/>
            <a:headEnd/>
            <a:tailEnd/>
          </a:ln>
        </p:spPr>
        <p:txBody>
          <a:bodyPr wrap="none" anchor="ctr"/>
          <a:lstStyle/>
          <a:p>
            <a:pPr algn="ctr"/>
            <a:r>
              <a:rPr lang="ja-JP" altLang="en-US" sz="1662">
                <a:latin typeface="Verdana" pitchFamily="34" charset="0"/>
              </a:rPr>
              <a:t>特別指導</a:t>
            </a:r>
          </a:p>
        </p:txBody>
      </p:sp>
      <p:sp>
        <p:nvSpPr>
          <p:cNvPr id="41" name="Rectangle 8"/>
          <p:cNvSpPr>
            <a:spLocks noChangeArrowheads="1"/>
          </p:cNvSpPr>
          <p:nvPr/>
        </p:nvSpPr>
        <p:spPr bwMode="auto">
          <a:xfrm>
            <a:off x="611188" y="5222836"/>
            <a:ext cx="4248150" cy="398585"/>
          </a:xfrm>
          <a:prstGeom prst="rect">
            <a:avLst/>
          </a:prstGeom>
          <a:solidFill>
            <a:srgbClr val="CCFFCC"/>
          </a:solidFill>
          <a:ln w="9525">
            <a:solidFill>
              <a:schemeClr val="tx1"/>
            </a:solidFill>
            <a:miter lim="800000"/>
            <a:headEnd/>
            <a:tailEnd/>
          </a:ln>
        </p:spPr>
        <p:txBody>
          <a:bodyPr wrap="none" anchor="ctr"/>
          <a:lstStyle/>
          <a:p>
            <a:pPr algn="ctr"/>
            <a:r>
              <a:rPr lang="ja-JP" altLang="en-US" sz="1662">
                <a:latin typeface="Verdana" pitchFamily="34" charset="0"/>
              </a:rPr>
              <a:t>企業名の公表</a:t>
            </a:r>
          </a:p>
        </p:txBody>
      </p:sp>
      <p:sp>
        <p:nvSpPr>
          <p:cNvPr id="42" name="Text Box 13"/>
          <p:cNvSpPr txBox="1">
            <a:spLocks noChangeArrowheads="1"/>
          </p:cNvSpPr>
          <p:nvPr/>
        </p:nvSpPr>
        <p:spPr bwMode="auto">
          <a:xfrm>
            <a:off x="5219701" y="2034549"/>
            <a:ext cx="2784737" cy="291170"/>
          </a:xfrm>
          <a:prstGeom prst="rect">
            <a:avLst/>
          </a:prstGeom>
          <a:noFill/>
          <a:ln w="9525">
            <a:noFill/>
            <a:miter lim="800000"/>
            <a:headEnd/>
            <a:tailEnd/>
          </a:ln>
        </p:spPr>
        <p:txBody>
          <a:bodyPr wrap="none">
            <a:spAutoFit/>
          </a:bodyPr>
          <a:lstStyle/>
          <a:p>
            <a:r>
              <a:rPr lang="ja-JP" altLang="en-US" sz="1292" dirty="0">
                <a:latin typeface="Verdana" pitchFamily="34" charset="0"/>
              </a:rPr>
              <a:t>（障害者雇用促進法　第４３条第７項）</a:t>
            </a:r>
          </a:p>
        </p:txBody>
      </p:sp>
      <p:sp>
        <p:nvSpPr>
          <p:cNvPr id="43" name="Text Box 14"/>
          <p:cNvSpPr txBox="1">
            <a:spLocks noChangeArrowheads="1"/>
          </p:cNvSpPr>
          <p:nvPr/>
        </p:nvSpPr>
        <p:spPr bwMode="auto">
          <a:xfrm>
            <a:off x="5078435" y="2764852"/>
            <a:ext cx="3546164" cy="433324"/>
          </a:xfrm>
          <a:prstGeom prst="rect">
            <a:avLst/>
          </a:prstGeom>
          <a:noFill/>
          <a:ln w="9525">
            <a:noFill/>
            <a:miter lim="800000"/>
            <a:headEnd/>
            <a:tailEnd/>
          </a:ln>
        </p:spPr>
        <p:txBody>
          <a:bodyPr wrap="none">
            <a:spAutoFit/>
          </a:bodyPr>
          <a:lstStyle/>
          <a:p>
            <a:r>
              <a:rPr lang="en-US" altLang="ja-JP" sz="1108" dirty="0">
                <a:latin typeface="Verdana" pitchFamily="34" charset="0"/>
              </a:rPr>
              <a:t>※</a:t>
            </a:r>
            <a:r>
              <a:rPr lang="ja-JP" altLang="en-US" sz="1108" dirty="0">
                <a:latin typeface="Verdana" pitchFamily="34" charset="0"/>
              </a:rPr>
              <a:t>　翌年１月を始期とする２年間の計画を作成するよう、</a:t>
            </a:r>
          </a:p>
          <a:p>
            <a:r>
              <a:rPr lang="ja-JP" altLang="en-US" sz="1108" dirty="0">
                <a:latin typeface="Verdana" pitchFamily="34" charset="0"/>
              </a:rPr>
              <a:t>　公共職業安定所長が命令を発出（同法第４６条第１項）</a:t>
            </a:r>
          </a:p>
        </p:txBody>
      </p:sp>
      <p:sp>
        <p:nvSpPr>
          <p:cNvPr id="44" name="Text Box 15"/>
          <p:cNvSpPr txBox="1">
            <a:spLocks noChangeArrowheads="1"/>
          </p:cNvSpPr>
          <p:nvPr/>
        </p:nvSpPr>
        <p:spPr bwMode="auto">
          <a:xfrm>
            <a:off x="5078413" y="3601618"/>
            <a:ext cx="3425938" cy="433324"/>
          </a:xfrm>
          <a:prstGeom prst="rect">
            <a:avLst/>
          </a:prstGeom>
          <a:noFill/>
          <a:ln w="9525">
            <a:noFill/>
            <a:miter lim="800000"/>
            <a:headEnd/>
            <a:tailEnd/>
          </a:ln>
        </p:spPr>
        <p:txBody>
          <a:bodyPr wrap="none">
            <a:spAutoFit/>
          </a:bodyPr>
          <a:lstStyle/>
          <a:p>
            <a:r>
              <a:rPr lang="en-US" altLang="ja-JP" sz="1108" dirty="0">
                <a:latin typeface="Verdana" pitchFamily="34" charset="0"/>
              </a:rPr>
              <a:t>※</a:t>
            </a:r>
            <a:r>
              <a:rPr lang="ja-JP" altLang="en-US" sz="1108" dirty="0">
                <a:latin typeface="Verdana" pitchFamily="34" charset="0"/>
              </a:rPr>
              <a:t>　計画の実施状況が悪い企業に対し、適正な実施を</a:t>
            </a:r>
          </a:p>
          <a:p>
            <a:r>
              <a:rPr lang="ja-JP" altLang="en-US" sz="1108" dirty="0">
                <a:latin typeface="Verdana" pitchFamily="34" charset="0"/>
              </a:rPr>
              <a:t>　勧告（計画の１年目終了時）（同法第４６条第６項）</a:t>
            </a:r>
          </a:p>
        </p:txBody>
      </p:sp>
      <p:sp>
        <p:nvSpPr>
          <p:cNvPr id="45" name="Text Box 16"/>
          <p:cNvSpPr txBox="1">
            <a:spLocks noChangeArrowheads="1"/>
          </p:cNvSpPr>
          <p:nvPr/>
        </p:nvSpPr>
        <p:spPr bwMode="auto">
          <a:xfrm>
            <a:off x="5078413" y="4347341"/>
            <a:ext cx="3417923" cy="603820"/>
          </a:xfrm>
          <a:prstGeom prst="rect">
            <a:avLst/>
          </a:prstGeom>
          <a:noFill/>
          <a:ln w="9525">
            <a:noFill/>
            <a:miter lim="800000"/>
            <a:headEnd/>
            <a:tailEnd/>
          </a:ln>
        </p:spPr>
        <p:txBody>
          <a:bodyPr wrap="none">
            <a:spAutoFit/>
          </a:bodyPr>
          <a:lstStyle/>
          <a:p>
            <a:r>
              <a:rPr lang="en-US" altLang="ja-JP" sz="1108">
                <a:latin typeface="Verdana" pitchFamily="34" charset="0"/>
              </a:rPr>
              <a:t>※</a:t>
            </a:r>
            <a:r>
              <a:rPr lang="ja-JP" altLang="en-US" sz="1108">
                <a:latin typeface="Verdana" pitchFamily="34" charset="0"/>
              </a:rPr>
              <a:t>　雇用状況の改善が特に遅れている企業に対し、公</a:t>
            </a:r>
          </a:p>
          <a:p>
            <a:r>
              <a:rPr lang="ja-JP" altLang="en-US" sz="1108">
                <a:latin typeface="Verdana" pitchFamily="34" charset="0"/>
              </a:rPr>
              <a:t>　表を前提とした特別指導を実施（計画期間終了後に</a:t>
            </a:r>
          </a:p>
          <a:p>
            <a:r>
              <a:rPr lang="ja-JP" altLang="en-US" sz="1108">
                <a:latin typeface="Verdana" pitchFamily="34" charset="0"/>
              </a:rPr>
              <a:t>　９か月間）</a:t>
            </a:r>
          </a:p>
        </p:txBody>
      </p:sp>
      <p:sp>
        <p:nvSpPr>
          <p:cNvPr id="46" name="Text Box 17"/>
          <p:cNvSpPr txBox="1">
            <a:spLocks noChangeArrowheads="1"/>
          </p:cNvSpPr>
          <p:nvPr/>
        </p:nvSpPr>
        <p:spPr bwMode="auto">
          <a:xfrm>
            <a:off x="5078413" y="5290786"/>
            <a:ext cx="1329210" cy="262829"/>
          </a:xfrm>
          <a:prstGeom prst="rect">
            <a:avLst/>
          </a:prstGeom>
          <a:noFill/>
          <a:ln w="9525">
            <a:noFill/>
            <a:miter lim="800000"/>
            <a:headEnd/>
            <a:tailEnd/>
          </a:ln>
        </p:spPr>
        <p:txBody>
          <a:bodyPr wrap="none">
            <a:spAutoFit/>
          </a:bodyPr>
          <a:lstStyle/>
          <a:p>
            <a:r>
              <a:rPr lang="en-US" altLang="ja-JP" sz="1108">
                <a:latin typeface="Verdana" pitchFamily="34" charset="0"/>
              </a:rPr>
              <a:t>※</a:t>
            </a:r>
            <a:r>
              <a:rPr lang="ja-JP" altLang="en-US" sz="1108">
                <a:latin typeface="Verdana" pitchFamily="34" charset="0"/>
              </a:rPr>
              <a:t>　（同法第４７条）</a:t>
            </a:r>
          </a:p>
        </p:txBody>
      </p:sp>
      <p:sp>
        <p:nvSpPr>
          <p:cNvPr id="47" name="Text Box 18"/>
          <p:cNvSpPr txBox="1">
            <a:spLocks noChangeArrowheads="1"/>
          </p:cNvSpPr>
          <p:nvPr/>
        </p:nvSpPr>
        <p:spPr bwMode="auto">
          <a:xfrm>
            <a:off x="395546" y="5888600"/>
            <a:ext cx="8496934" cy="490006"/>
          </a:xfrm>
          <a:prstGeom prst="rect">
            <a:avLst/>
          </a:prstGeom>
          <a:noFill/>
          <a:ln w="9525">
            <a:noFill/>
            <a:miter lim="800000"/>
            <a:headEnd/>
            <a:tailEnd/>
          </a:ln>
        </p:spPr>
        <p:txBody>
          <a:bodyPr wrap="square">
            <a:spAutoFit/>
          </a:bodyPr>
          <a:lstStyle/>
          <a:p>
            <a:pPr marL="1112255" indent="-1112255">
              <a:spcBef>
                <a:spcPct val="50000"/>
              </a:spcBef>
            </a:pPr>
            <a:r>
              <a:rPr lang="ja-JP" altLang="en-US" sz="1292" dirty="0">
                <a:latin typeface="+mn-ea"/>
              </a:rPr>
              <a:t>公表の状況　：  </a:t>
            </a:r>
            <a:r>
              <a:rPr lang="en-US" altLang="ja-JP" sz="1292" dirty="0">
                <a:latin typeface="+mn-ea"/>
              </a:rPr>
              <a:t>30</a:t>
            </a:r>
            <a:r>
              <a:rPr lang="ja-JP" altLang="en-US" sz="1292" dirty="0">
                <a:latin typeface="+mn-ea"/>
              </a:rPr>
              <a:t>年度 </a:t>
            </a:r>
            <a:r>
              <a:rPr lang="en-US" altLang="ja-JP" sz="1292" dirty="0">
                <a:latin typeface="+mn-ea"/>
              </a:rPr>
              <a:t>0</a:t>
            </a:r>
            <a:r>
              <a:rPr lang="ja-JP" altLang="en-US" sz="1292" dirty="0">
                <a:latin typeface="+mn-ea"/>
              </a:rPr>
              <a:t>社、</a:t>
            </a:r>
            <a:r>
              <a:rPr lang="en-US" altLang="ja-JP" sz="1292" dirty="0">
                <a:latin typeface="+mn-ea"/>
              </a:rPr>
              <a:t>29</a:t>
            </a:r>
            <a:r>
              <a:rPr lang="ja-JP" altLang="en-US" sz="1292" dirty="0">
                <a:latin typeface="+mn-ea"/>
              </a:rPr>
              <a:t>年度 </a:t>
            </a:r>
            <a:r>
              <a:rPr lang="en-US" altLang="ja-JP" sz="1292" dirty="0">
                <a:latin typeface="+mn-ea"/>
              </a:rPr>
              <a:t>0</a:t>
            </a:r>
            <a:r>
              <a:rPr lang="ja-JP" altLang="en-US" sz="1292" dirty="0">
                <a:latin typeface="+mn-ea"/>
              </a:rPr>
              <a:t>社、</a:t>
            </a:r>
            <a:r>
              <a:rPr lang="en-US" altLang="ja-JP" sz="1292" dirty="0">
                <a:latin typeface="+mn-ea"/>
              </a:rPr>
              <a:t>28</a:t>
            </a:r>
            <a:r>
              <a:rPr lang="ja-JP" altLang="en-US" sz="1292" dirty="0">
                <a:latin typeface="+mn-ea"/>
              </a:rPr>
              <a:t>年度 </a:t>
            </a:r>
            <a:r>
              <a:rPr lang="en-US" altLang="ja-JP" sz="1292" dirty="0">
                <a:latin typeface="+mn-ea"/>
              </a:rPr>
              <a:t>2</a:t>
            </a:r>
            <a:r>
              <a:rPr lang="ja-JP" altLang="en-US" sz="1292" dirty="0">
                <a:latin typeface="+mn-ea"/>
              </a:rPr>
              <a:t>社、</a:t>
            </a:r>
            <a:r>
              <a:rPr lang="en-US" altLang="ja-JP" sz="1292" dirty="0">
                <a:latin typeface="+mn-ea"/>
              </a:rPr>
              <a:t>27</a:t>
            </a:r>
            <a:r>
              <a:rPr lang="ja-JP" altLang="en-US" sz="1292" dirty="0">
                <a:latin typeface="+mn-ea"/>
              </a:rPr>
              <a:t>年度 </a:t>
            </a:r>
            <a:r>
              <a:rPr lang="en-US" altLang="ja-JP" sz="1292" dirty="0">
                <a:latin typeface="+mn-ea"/>
              </a:rPr>
              <a:t>0</a:t>
            </a:r>
            <a:r>
              <a:rPr lang="ja-JP" altLang="en-US" sz="1292" dirty="0">
                <a:latin typeface="+mn-ea"/>
              </a:rPr>
              <a:t>社、</a:t>
            </a:r>
            <a:r>
              <a:rPr lang="en-US" altLang="ja-JP" sz="1292" dirty="0">
                <a:latin typeface="+mn-ea"/>
              </a:rPr>
              <a:t>26</a:t>
            </a:r>
            <a:r>
              <a:rPr lang="ja-JP" altLang="en-US" sz="1292" dirty="0">
                <a:latin typeface="+mn-ea"/>
              </a:rPr>
              <a:t>年度 </a:t>
            </a:r>
            <a:r>
              <a:rPr lang="en-US" altLang="ja-JP" sz="1292" dirty="0">
                <a:latin typeface="+mn-ea"/>
              </a:rPr>
              <a:t>8</a:t>
            </a:r>
            <a:r>
              <a:rPr lang="ja-JP" altLang="en-US" sz="1292" dirty="0">
                <a:latin typeface="+mn-ea"/>
              </a:rPr>
              <a:t>社、</a:t>
            </a:r>
            <a:r>
              <a:rPr lang="en-US" altLang="ja-JP" sz="1292" dirty="0">
                <a:latin typeface="+mn-ea"/>
              </a:rPr>
              <a:t>25</a:t>
            </a:r>
            <a:r>
              <a:rPr lang="ja-JP" altLang="en-US" sz="1292" dirty="0">
                <a:latin typeface="+mn-ea"/>
              </a:rPr>
              <a:t>年度 </a:t>
            </a:r>
            <a:r>
              <a:rPr lang="en-US" altLang="ja-JP" sz="1292" dirty="0">
                <a:latin typeface="+mn-ea"/>
              </a:rPr>
              <a:t>0</a:t>
            </a:r>
            <a:r>
              <a:rPr lang="ja-JP" altLang="en-US" sz="1292" dirty="0">
                <a:latin typeface="+mn-ea"/>
              </a:rPr>
              <a:t>社、</a:t>
            </a:r>
            <a:r>
              <a:rPr lang="en-US" altLang="ja-JP" sz="1292" dirty="0">
                <a:latin typeface="+mn-ea"/>
              </a:rPr>
              <a:t>24</a:t>
            </a:r>
            <a:r>
              <a:rPr lang="ja-JP" altLang="en-US" sz="1292" dirty="0">
                <a:latin typeface="+mn-ea"/>
              </a:rPr>
              <a:t>年度 </a:t>
            </a:r>
            <a:r>
              <a:rPr lang="en-US" altLang="ja-JP" sz="1292" dirty="0">
                <a:latin typeface="+mn-ea"/>
              </a:rPr>
              <a:t>0</a:t>
            </a:r>
            <a:r>
              <a:rPr lang="ja-JP" altLang="en-US" sz="1292" dirty="0">
                <a:latin typeface="+mn-ea"/>
              </a:rPr>
              <a:t>社、</a:t>
            </a:r>
            <a:r>
              <a:rPr lang="en-US" altLang="ja-JP" sz="1292" dirty="0">
                <a:latin typeface="+mn-ea"/>
              </a:rPr>
              <a:t>23</a:t>
            </a:r>
            <a:r>
              <a:rPr lang="ja-JP" altLang="en-US" sz="1292" dirty="0">
                <a:latin typeface="+mn-ea"/>
              </a:rPr>
              <a:t>年度 </a:t>
            </a:r>
            <a:r>
              <a:rPr lang="en-US" altLang="ja-JP" sz="1292" dirty="0">
                <a:latin typeface="+mn-ea"/>
              </a:rPr>
              <a:t>3</a:t>
            </a:r>
            <a:r>
              <a:rPr lang="ja-JP" altLang="en-US" sz="1292" dirty="0">
                <a:latin typeface="+mn-ea"/>
              </a:rPr>
              <a:t>社、</a:t>
            </a:r>
            <a:r>
              <a:rPr lang="en-US" altLang="ja-JP" sz="1292" dirty="0">
                <a:latin typeface="+mn-ea"/>
              </a:rPr>
              <a:t>22</a:t>
            </a:r>
            <a:r>
              <a:rPr lang="ja-JP" altLang="en-US" sz="1292" dirty="0">
                <a:latin typeface="+mn-ea"/>
              </a:rPr>
              <a:t>年度 </a:t>
            </a:r>
            <a:r>
              <a:rPr lang="en-US" altLang="ja-JP" sz="1292" dirty="0">
                <a:latin typeface="+mn-ea"/>
              </a:rPr>
              <a:t>6</a:t>
            </a:r>
            <a:r>
              <a:rPr lang="ja-JP" altLang="en-US" sz="1292" dirty="0">
                <a:latin typeface="+mn-ea"/>
              </a:rPr>
              <a:t>社、</a:t>
            </a:r>
            <a:r>
              <a:rPr lang="en-US" altLang="ja-JP" sz="1292" dirty="0">
                <a:latin typeface="+mn-ea"/>
              </a:rPr>
              <a:t>21</a:t>
            </a:r>
            <a:r>
              <a:rPr lang="ja-JP" altLang="en-US" sz="1292" dirty="0">
                <a:latin typeface="+mn-ea"/>
              </a:rPr>
              <a:t>年度 </a:t>
            </a:r>
            <a:r>
              <a:rPr lang="en-US" altLang="ja-JP" sz="1292" dirty="0">
                <a:latin typeface="+mn-ea"/>
              </a:rPr>
              <a:t>7</a:t>
            </a:r>
            <a:r>
              <a:rPr lang="ja-JP" altLang="en-US" sz="1292" dirty="0">
                <a:latin typeface="+mn-ea"/>
              </a:rPr>
              <a:t>社、</a:t>
            </a:r>
            <a:r>
              <a:rPr lang="en-US" altLang="ja-JP" sz="1292" dirty="0">
                <a:latin typeface="+mn-ea"/>
              </a:rPr>
              <a:t>20</a:t>
            </a:r>
            <a:r>
              <a:rPr lang="ja-JP" altLang="en-US" sz="1292" dirty="0">
                <a:latin typeface="+mn-ea"/>
              </a:rPr>
              <a:t>年度 </a:t>
            </a:r>
            <a:r>
              <a:rPr lang="en-US" altLang="ja-JP" sz="1292" dirty="0">
                <a:latin typeface="+mn-ea"/>
              </a:rPr>
              <a:t>4</a:t>
            </a:r>
            <a:r>
              <a:rPr lang="ja-JP" altLang="en-US" sz="1292" dirty="0">
                <a:latin typeface="+mn-ea"/>
              </a:rPr>
              <a:t>社、</a:t>
            </a:r>
            <a:r>
              <a:rPr lang="en-US" altLang="ja-JP" sz="1292" dirty="0">
                <a:latin typeface="+mn-ea"/>
              </a:rPr>
              <a:t>19</a:t>
            </a:r>
            <a:r>
              <a:rPr lang="ja-JP" altLang="en-US" sz="1292" dirty="0">
                <a:latin typeface="+mn-ea"/>
              </a:rPr>
              <a:t>年度 </a:t>
            </a:r>
            <a:r>
              <a:rPr lang="en-US" altLang="ja-JP" sz="1292" dirty="0">
                <a:latin typeface="+mn-ea"/>
              </a:rPr>
              <a:t>2</a:t>
            </a:r>
            <a:r>
              <a:rPr lang="ja-JP" altLang="en-US" sz="1292" dirty="0">
                <a:latin typeface="+mn-ea"/>
              </a:rPr>
              <a:t>社</a:t>
            </a:r>
          </a:p>
        </p:txBody>
      </p:sp>
      <p:sp>
        <p:nvSpPr>
          <p:cNvPr id="18" name="正方形/長方形 17"/>
          <p:cNvSpPr/>
          <p:nvPr/>
        </p:nvSpPr>
        <p:spPr>
          <a:xfrm flipV="1">
            <a:off x="0" y="756995"/>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14</a:t>
            </a:fld>
            <a:endParaRPr kumimoji="1" lang="ja-JP" altLang="en-US" dirty="0"/>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378991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flipV="1">
            <a:off x="0" y="756995"/>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4" name="グループ化 3"/>
          <p:cNvGrpSpPr/>
          <p:nvPr/>
        </p:nvGrpSpPr>
        <p:grpSpPr>
          <a:xfrm>
            <a:off x="1116218" y="1355483"/>
            <a:ext cx="6992717" cy="4599337"/>
            <a:chOff x="849195" y="1218625"/>
            <a:chExt cx="7575444" cy="4982615"/>
          </a:xfrm>
        </p:grpSpPr>
        <p:sp>
          <p:nvSpPr>
            <p:cNvPr id="3" name="下矢印 2"/>
            <p:cNvSpPr/>
            <p:nvPr/>
          </p:nvSpPr>
          <p:spPr>
            <a:xfrm>
              <a:off x="3296816" y="1650626"/>
              <a:ext cx="2449485" cy="3938614"/>
            </a:xfrm>
            <a:prstGeom prst="downArrow">
              <a:avLst>
                <a:gd name="adj1" fmla="val 50000"/>
                <a:gd name="adj2" fmla="val 2580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schemeClr val="tx1"/>
                </a:solidFill>
              </a:endParaRPr>
            </a:p>
          </p:txBody>
        </p:sp>
        <p:sp>
          <p:nvSpPr>
            <p:cNvPr id="23" name="Rectangle 4"/>
            <p:cNvSpPr>
              <a:spLocks noChangeArrowheads="1"/>
            </p:cNvSpPr>
            <p:nvPr/>
          </p:nvSpPr>
          <p:spPr bwMode="auto">
            <a:xfrm>
              <a:off x="992560" y="1218625"/>
              <a:ext cx="7092000" cy="612000"/>
            </a:xfrm>
            <a:prstGeom prst="rect">
              <a:avLst/>
            </a:prstGeom>
            <a:solidFill>
              <a:schemeClr val="accent1">
                <a:lumMod val="20000"/>
                <a:lumOff val="80000"/>
              </a:schemeClr>
            </a:solidFill>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法定雇用率未達成　</a:t>
              </a:r>
              <a:r>
                <a:rPr lang="ja-JP" altLang="en-US" sz="1477" b="1" dirty="0" smtClean="0">
                  <a:solidFill>
                    <a:sysClr val="windowText" lastClr="000000"/>
                  </a:solidFill>
                  <a:latin typeface="ＭＳ Ｐゴシック" panose="020B0600070205080204" pitchFamily="50" charset="-128"/>
                  <a:ea typeface="ＭＳ Ｐゴシック" panose="020B0600070205080204" pitchFamily="50" charset="-128"/>
                </a:rPr>
                <a:t>（令和２年</a:t>
              </a: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６月１日現在）</a:t>
              </a:r>
              <a:endParaRPr lang="en-US" altLang="ja-JP" sz="1477"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4" name="Rectangle 5"/>
            <p:cNvSpPr>
              <a:spLocks noChangeArrowheads="1"/>
            </p:cNvSpPr>
            <p:nvPr/>
          </p:nvSpPr>
          <p:spPr bwMode="auto">
            <a:xfrm>
              <a:off x="992560" y="2817000"/>
              <a:ext cx="7092000" cy="612000"/>
            </a:xfrm>
            <a:prstGeom prst="rect">
              <a:avLst/>
            </a:prstGeom>
            <a:solidFill>
              <a:schemeClr val="accent1">
                <a:lumMod val="20000"/>
                <a:lumOff val="80000"/>
              </a:schemeClr>
            </a:solidFill>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障害者採用計画の作成・実施　</a:t>
              </a:r>
              <a:r>
                <a:rPr lang="ja-JP" altLang="en-US" sz="1477" b="1" dirty="0" smtClean="0">
                  <a:solidFill>
                    <a:sysClr val="windowText" lastClr="000000"/>
                  </a:solidFill>
                  <a:latin typeface="ＭＳ Ｐゴシック" panose="020B0600070205080204" pitchFamily="50" charset="-128"/>
                  <a:ea typeface="ＭＳ Ｐゴシック" panose="020B0600070205080204" pitchFamily="50" charset="-128"/>
                </a:rPr>
                <a:t>（令和３年</a:t>
              </a: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１月１日～</a:t>
              </a:r>
              <a:r>
                <a:rPr lang="en-US" altLang="ja-JP" sz="1477" b="1" dirty="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計画期間：１年間</a:t>
              </a:r>
              <a:r>
                <a:rPr lang="en-US" altLang="ja-JP" sz="1477" b="1" dirty="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a:t>
              </a:r>
            </a:p>
          </p:txBody>
        </p:sp>
        <p:sp>
          <p:nvSpPr>
            <p:cNvPr id="26" name="Rectangle 7"/>
            <p:cNvSpPr>
              <a:spLocks noChangeArrowheads="1"/>
            </p:cNvSpPr>
            <p:nvPr/>
          </p:nvSpPr>
          <p:spPr bwMode="auto">
            <a:xfrm>
              <a:off x="992560" y="4041136"/>
              <a:ext cx="7092000" cy="612000"/>
            </a:xfrm>
            <a:prstGeom prst="rect">
              <a:avLst/>
            </a:prstGeom>
            <a:solidFill>
              <a:schemeClr val="accent1">
                <a:lumMod val="20000"/>
                <a:lumOff val="80000"/>
              </a:schemeClr>
            </a:solidFill>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障害者採用計画の</a:t>
              </a:r>
              <a:r>
                <a:rPr lang="ja-JP" altLang="en-US" sz="1477" b="1" dirty="0" smtClean="0">
                  <a:solidFill>
                    <a:sysClr val="windowText" lastClr="000000"/>
                  </a:solidFill>
                  <a:latin typeface="ＭＳ Ｐゴシック" panose="020B0600070205080204" pitchFamily="50" charset="-128"/>
                  <a:ea typeface="ＭＳ Ｐゴシック" panose="020B0600070205080204" pitchFamily="50" charset="-128"/>
                </a:rPr>
                <a:t>満了（令和３年１２月３１日）</a:t>
              </a: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　</a:t>
              </a:r>
            </a:p>
          </p:txBody>
        </p:sp>
        <p:sp>
          <p:nvSpPr>
            <p:cNvPr id="27" name="Rectangle 8"/>
            <p:cNvSpPr>
              <a:spLocks noChangeArrowheads="1"/>
            </p:cNvSpPr>
            <p:nvPr/>
          </p:nvSpPr>
          <p:spPr bwMode="auto">
            <a:xfrm>
              <a:off x="992560" y="5589240"/>
              <a:ext cx="7092000" cy="612000"/>
            </a:xfrm>
            <a:prstGeom prst="rect">
              <a:avLst/>
            </a:prstGeom>
            <a:solidFill>
              <a:schemeClr val="accent1">
                <a:lumMod val="20000"/>
                <a:lumOff val="80000"/>
              </a:schemeClr>
            </a:solidFill>
            <a:ln w="9525">
              <a:solidFill>
                <a:schemeClr val="tx1"/>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ja-JP" altLang="en-US" sz="1477" b="1" dirty="0" smtClean="0">
                  <a:solidFill>
                    <a:sysClr val="windowText" lastClr="000000"/>
                  </a:solidFill>
                  <a:latin typeface="ＭＳ Ｐゴシック" panose="020B0600070205080204" pitchFamily="50" charset="-128"/>
                  <a:ea typeface="ＭＳ Ｐゴシック" panose="020B0600070205080204" pitchFamily="50" charset="-128"/>
                </a:rPr>
                <a:t>令和４年</a:t>
              </a:r>
              <a:r>
                <a:rPr lang="ja-JP" altLang="en-US" sz="1477" b="1" dirty="0">
                  <a:solidFill>
                    <a:sysClr val="windowText" lastClr="000000"/>
                  </a:solidFill>
                  <a:latin typeface="ＭＳ Ｐゴシック" panose="020B0600070205080204" pitchFamily="50" charset="-128"/>
                  <a:ea typeface="ＭＳ Ｐゴシック" panose="020B0600070205080204" pitchFamily="50" charset="-128"/>
                </a:rPr>
                <a:t>１月を始期とする計画に対する適正実施勧告</a:t>
              </a:r>
            </a:p>
          </p:txBody>
        </p:sp>
        <p:sp>
          <p:nvSpPr>
            <p:cNvPr id="2" name="テキスト ボックス 1"/>
            <p:cNvSpPr txBox="1"/>
            <p:nvPr/>
          </p:nvSpPr>
          <p:spPr>
            <a:xfrm>
              <a:off x="4079352" y="1992202"/>
              <a:ext cx="4345287" cy="654207"/>
            </a:xfrm>
            <a:prstGeom prst="rect">
              <a:avLst/>
            </a:prstGeom>
            <a:noFill/>
          </p:spPr>
          <p:txBody>
            <a:bodyPr wrap="none" rtlCol="0">
              <a:spAutoFit/>
            </a:bodyPr>
            <a:lstStyle/>
            <a:p>
              <a:r>
                <a:rPr lang="ja-JP" altLang="en-US" sz="1662" dirty="0"/>
                <a:t>できる限り年内の解消を目指す。</a:t>
              </a:r>
              <a:endParaRPr lang="en-US" altLang="ja-JP" sz="1662" dirty="0"/>
            </a:p>
            <a:p>
              <a:r>
                <a:rPr lang="ja-JP" altLang="en-US" sz="1662" dirty="0"/>
                <a:t>それが困難な場合には、採用計画を作成。</a:t>
              </a:r>
            </a:p>
          </p:txBody>
        </p:sp>
        <p:sp>
          <p:nvSpPr>
            <p:cNvPr id="19" name="テキスト ボックス 18"/>
            <p:cNvSpPr txBox="1"/>
            <p:nvPr/>
          </p:nvSpPr>
          <p:spPr>
            <a:xfrm>
              <a:off x="849195" y="5314255"/>
              <a:ext cx="3796527" cy="346276"/>
            </a:xfrm>
            <a:prstGeom prst="rect">
              <a:avLst/>
            </a:prstGeom>
            <a:noFill/>
          </p:spPr>
          <p:txBody>
            <a:bodyPr wrap="none" rtlCol="0">
              <a:spAutoFit/>
            </a:bodyPr>
            <a:lstStyle/>
            <a:p>
              <a:r>
                <a:rPr lang="en-US" altLang="ja-JP" sz="1477" dirty="0"/>
                <a:t>〈</a:t>
              </a:r>
              <a:r>
                <a:rPr lang="ja-JP" altLang="en-US" sz="1477" dirty="0"/>
                <a:t>厚生労働大臣が特に必要と認める場合</a:t>
              </a:r>
              <a:r>
                <a:rPr lang="en-US" altLang="ja-JP" sz="1477" dirty="0"/>
                <a:t>〉</a:t>
              </a:r>
              <a:endParaRPr lang="ja-JP" altLang="en-US" sz="1477" dirty="0"/>
            </a:p>
          </p:txBody>
        </p:sp>
      </p:gr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15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14" name="テキスト ボックス 13"/>
          <p:cNvSpPr txBox="1"/>
          <p:nvPr/>
        </p:nvSpPr>
        <p:spPr>
          <a:xfrm>
            <a:off x="48704" y="251310"/>
            <a:ext cx="9144000" cy="461665"/>
          </a:xfrm>
          <a:prstGeom prst="rect">
            <a:avLst/>
          </a:prstGeom>
          <a:noFill/>
        </p:spPr>
        <p:txBody>
          <a:bodyPr wrap="square" rtlCol="0">
            <a:spAutoFit/>
          </a:bodyPr>
          <a:lstStyle/>
          <a:p>
            <a:pPr algn="ctr"/>
            <a:r>
              <a:rPr lang="ja-JP" altLang="en-US" sz="2400" dirty="0"/>
              <a:t>障害者雇用率達成指導の</a:t>
            </a:r>
            <a:r>
              <a:rPr lang="ja-JP" altLang="en-US" sz="2400" dirty="0" smtClean="0"/>
              <a:t>流れ（国の場合）</a:t>
            </a:r>
            <a:endParaRPr lang="ja-JP" altLang="en-US" sz="2400" dirty="0">
              <a:latin typeface="+mj-ea"/>
              <a:ea typeface="+mj-ea"/>
            </a:endParaRPr>
          </a:p>
        </p:txBody>
      </p:sp>
    </p:spTree>
    <p:extLst>
      <p:ext uri="{BB962C8B-B14F-4D97-AF65-F5344CB8AC3E}">
        <p14:creationId xmlns:p14="http://schemas.microsoft.com/office/powerpoint/2010/main" val="1669569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flipV="1">
            <a:off x="0" y="732120"/>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 name="正方形/長方形 2"/>
          <p:cNvSpPr/>
          <p:nvPr/>
        </p:nvSpPr>
        <p:spPr>
          <a:xfrm>
            <a:off x="99480" y="809779"/>
            <a:ext cx="8825278" cy="1156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8524" indent="-168524"/>
            <a:r>
              <a:rPr lang="ja-JP" altLang="en-US" sz="1385" dirty="0">
                <a:solidFill>
                  <a:schemeClr val="tx1"/>
                </a:solidFill>
                <a:latin typeface="Meiryo UI" panose="020B0604030504040204" pitchFamily="50" charset="-128"/>
                <a:ea typeface="Meiryo UI" panose="020B0604030504040204" pitchFamily="50" charset="-128"/>
              </a:rPr>
              <a:t>○　障害者雇用促進法第</a:t>
            </a:r>
            <a:r>
              <a:rPr lang="en-US" altLang="ja-JP" sz="1385" dirty="0">
                <a:solidFill>
                  <a:schemeClr val="tx1"/>
                </a:solidFill>
                <a:latin typeface="Meiryo UI" panose="020B0604030504040204" pitchFamily="50" charset="-128"/>
                <a:ea typeface="Meiryo UI" panose="020B0604030504040204" pitchFamily="50" charset="-128"/>
              </a:rPr>
              <a:t>38</a:t>
            </a:r>
            <a:r>
              <a:rPr lang="ja-JP" altLang="en-US" sz="1385" dirty="0">
                <a:solidFill>
                  <a:schemeClr val="tx1"/>
                </a:solidFill>
                <a:latin typeface="Meiryo UI" panose="020B0604030504040204" pitchFamily="50" charset="-128"/>
                <a:ea typeface="Meiryo UI" panose="020B0604030504040204" pitchFamily="50" charset="-128"/>
              </a:rPr>
              <a:t>条において、法定雇用率を達成していない国及び地方公共団体は、法定雇用率の達成に向けた障害者採用計画を作成しなければならないとされており、その計画期間は、関係法令により一年間とされている。</a:t>
            </a:r>
            <a:endParaRPr lang="en-US" altLang="ja-JP" sz="1385" dirty="0">
              <a:solidFill>
                <a:schemeClr val="tx1"/>
              </a:solidFill>
              <a:latin typeface="Meiryo UI" panose="020B0604030504040204" pitchFamily="50" charset="-128"/>
              <a:ea typeface="Meiryo UI" panose="020B0604030504040204" pitchFamily="50" charset="-128"/>
            </a:endParaRPr>
          </a:p>
          <a:p>
            <a:pPr marL="243260" indent="-243260">
              <a:lnSpc>
                <a:spcPct val="120000"/>
              </a:lnSpc>
            </a:pPr>
            <a:r>
              <a:rPr lang="ja-JP" altLang="en-US" sz="1108" dirty="0">
                <a:solidFill>
                  <a:schemeClr val="tx1"/>
                </a:solidFill>
                <a:latin typeface="Meiryo UI" panose="020B0604030504040204" pitchFamily="50" charset="-128"/>
                <a:ea typeface="Meiryo UI" panose="020B0604030504040204" pitchFamily="50" charset="-128"/>
              </a:rPr>
              <a:t>　 </a:t>
            </a:r>
            <a:r>
              <a:rPr lang="en-US" altLang="ja-JP" sz="1108" dirty="0">
                <a:solidFill>
                  <a:schemeClr val="tx1"/>
                </a:solidFill>
                <a:latin typeface="Meiryo UI" panose="020B0604030504040204" pitchFamily="50" charset="-128"/>
                <a:ea typeface="Meiryo UI" panose="020B0604030504040204" pitchFamily="50" charset="-128"/>
              </a:rPr>
              <a:t>※</a:t>
            </a:r>
            <a:r>
              <a:rPr lang="ja-JP" altLang="en-US" sz="1108" dirty="0">
                <a:solidFill>
                  <a:schemeClr val="tx1"/>
                </a:solidFill>
                <a:latin typeface="Meiryo UI" panose="020B0604030504040204" pitchFamily="50" charset="-128"/>
                <a:ea typeface="Meiryo UI" panose="020B0604030504040204" pitchFamily="50" charset="-128"/>
              </a:rPr>
              <a:t>　法定雇用率を達成していない民間事業主については、同法第</a:t>
            </a:r>
            <a:r>
              <a:rPr lang="en-US" altLang="ja-JP" sz="1108" dirty="0">
                <a:solidFill>
                  <a:schemeClr val="tx1"/>
                </a:solidFill>
                <a:latin typeface="Meiryo UI" panose="020B0604030504040204" pitchFamily="50" charset="-128"/>
                <a:ea typeface="Meiryo UI" panose="020B0604030504040204" pitchFamily="50" charset="-128"/>
              </a:rPr>
              <a:t>46</a:t>
            </a:r>
            <a:r>
              <a:rPr lang="ja-JP" altLang="en-US" sz="1108" dirty="0">
                <a:solidFill>
                  <a:schemeClr val="tx1"/>
                </a:solidFill>
                <a:latin typeface="Meiryo UI" panose="020B0604030504040204" pitchFamily="50" charset="-128"/>
                <a:ea typeface="Meiryo UI" panose="020B0604030504040204" pitchFamily="50" charset="-128"/>
              </a:rPr>
              <a:t>条において、厚生労働大臣は、対象障害者の雇用を促進するため必要があると認める場合には、雇入れに関する計画の作成を命ずることができるとされている。</a:t>
            </a:r>
          </a:p>
        </p:txBody>
      </p:sp>
      <p:sp>
        <p:nvSpPr>
          <p:cNvPr id="4" name="テキスト ボックス 3"/>
          <p:cNvSpPr txBox="1"/>
          <p:nvPr/>
        </p:nvSpPr>
        <p:spPr>
          <a:xfrm>
            <a:off x="0" y="272341"/>
            <a:ext cx="9144000" cy="461665"/>
          </a:xfrm>
          <a:prstGeom prst="rect">
            <a:avLst/>
          </a:prstGeom>
          <a:noFill/>
        </p:spPr>
        <p:txBody>
          <a:bodyPr wrap="square" rtlCol="0">
            <a:spAutoFit/>
          </a:bodyPr>
          <a:lstStyle/>
          <a:p>
            <a:pPr algn="ctr"/>
            <a:r>
              <a:rPr lang="ja-JP" altLang="en-US" sz="2400" dirty="0">
                <a:latin typeface="+mj-ea"/>
                <a:ea typeface="+mj-ea"/>
              </a:rPr>
              <a:t>採用計画について</a:t>
            </a:r>
          </a:p>
        </p:txBody>
      </p:sp>
      <p:sp>
        <p:nvSpPr>
          <p:cNvPr id="7" name="正方形/長方形 6"/>
          <p:cNvSpPr/>
          <p:nvPr/>
        </p:nvSpPr>
        <p:spPr>
          <a:xfrm>
            <a:off x="80808" y="1700808"/>
            <a:ext cx="8982384" cy="485124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1108" dirty="0">
                <a:solidFill>
                  <a:schemeClr val="tx1"/>
                </a:solidFill>
                <a:latin typeface="Meiryo UI" panose="020B0604030504040204" pitchFamily="50" charset="-128"/>
                <a:ea typeface="Meiryo UI" panose="020B0604030504040204" pitchFamily="50" charset="-128"/>
              </a:rPr>
              <a:t>＜参照条文＞</a:t>
            </a:r>
            <a:endParaRPr lang="en-US" altLang="ja-JP" sz="1108" dirty="0">
              <a:solidFill>
                <a:schemeClr val="tx1"/>
              </a:solidFill>
              <a:latin typeface="Meiryo UI" panose="020B0604030504040204" pitchFamily="50" charset="-128"/>
              <a:ea typeface="Meiryo UI" panose="020B0604030504040204" pitchFamily="50" charset="-128"/>
            </a:endParaRPr>
          </a:p>
          <a:p>
            <a:r>
              <a:rPr lang="ja-JP" altLang="en-US" sz="1108" dirty="0">
                <a:solidFill>
                  <a:schemeClr val="tx1"/>
                </a:solidFill>
                <a:latin typeface="Meiryo UI" panose="020B0604030504040204" pitchFamily="50" charset="-128"/>
                <a:ea typeface="Meiryo UI" panose="020B0604030504040204" pitchFamily="50" charset="-128"/>
              </a:rPr>
              <a:t>障害者の雇用の促進等に関する法律（昭和</a:t>
            </a:r>
            <a:r>
              <a:rPr lang="en-US" altLang="ja-JP" sz="1108" dirty="0">
                <a:solidFill>
                  <a:schemeClr val="tx1"/>
                </a:solidFill>
                <a:latin typeface="Meiryo UI" panose="020B0604030504040204" pitchFamily="50" charset="-128"/>
                <a:ea typeface="Meiryo UI" panose="020B0604030504040204" pitchFamily="50" charset="-128"/>
              </a:rPr>
              <a:t>35</a:t>
            </a:r>
            <a:r>
              <a:rPr lang="ja-JP" altLang="en-US" sz="1108" dirty="0">
                <a:solidFill>
                  <a:schemeClr val="tx1"/>
                </a:solidFill>
                <a:latin typeface="Meiryo UI" panose="020B0604030504040204" pitchFamily="50" charset="-128"/>
                <a:ea typeface="Meiryo UI" panose="020B0604030504040204" pitchFamily="50" charset="-128"/>
              </a:rPr>
              <a:t>年法律第</a:t>
            </a:r>
            <a:r>
              <a:rPr lang="en-US" altLang="ja-JP" sz="1108" dirty="0">
                <a:solidFill>
                  <a:schemeClr val="tx1"/>
                </a:solidFill>
                <a:latin typeface="Meiryo UI" panose="020B0604030504040204" pitchFamily="50" charset="-128"/>
                <a:ea typeface="Meiryo UI" panose="020B0604030504040204" pitchFamily="50" charset="-128"/>
              </a:rPr>
              <a:t>123</a:t>
            </a:r>
            <a:r>
              <a:rPr lang="ja-JP" altLang="en-US" sz="1108" dirty="0">
                <a:solidFill>
                  <a:schemeClr val="tx1"/>
                </a:solidFill>
                <a:latin typeface="Meiryo UI" panose="020B0604030504040204" pitchFamily="50" charset="-128"/>
                <a:ea typeface="Meiryo UI" panose="020B0604030504040204" pitchFamily="50" charset="-128"/>
              </a:rPr>
              <a:t>号）（抄）</a:t>
            </a:r>
            <a:endParaRPr lang="en-US" altLang="ja-JP" sz="1108" dirty="0">
              <a:solidFill>
                <a:schemeClr val="tx1"/>
              </a:solidFill>
              <a:latin typeface="Meiryo UI" panose="020B0604030504040204" pitchFamily="50" charset="-128"/>
              <a:ea typeface="Meiryo UI" panose="020B0604030504040204" pitchFamily="50" charset="-128"/>
            </a:endParaRPr>
          </a:p>
          <a:p>
            <a:r>
              <a:rPr lang="ja-JP" altLang="en-US" sz="1108" dirty="0">
                <a:solidFill>
                  <a:schemeClr val="tx1"/>
                </a:solidFill>
                <a:latin typeface="Meiryo UI" panose="020B0604030504040204" pitchFamily="50" charset="-128"/>
                <a:ea typeface="Meiryo UI" panose="020B0604030504040204" pitchFamily="50" charset="-128"/>
              </a:rPr>
              <a:t>　（雇用に関する国及び地方公共団体の義務）</a:t>
            </a:r>
            <a:endParaRPr lang="en-US" altLang="ja-JP" sz="1108" dirty="0">
              <a:solidFill>
                <a:schemeClr val="tx1"/>
              </a:solidFill>
              <a:latin typeface="Meiryo UI" panose="020B0604030504040204" pitchFamily="50" charset="-128"/>
              <a:ea typeface="Meiryo UI" panose="020B0604030504040204" pitchFamily="50" charset="-128"/>
            </a:endParaRPr>
          </a:p>
          <a:p>
            <a:pPr marL="165593" indent="-165593"/>
            <a:r>
              <a:rPr lang="ja-JP" altLang="ja-JP" sz="1108" dirty="0">
                <a:solidFill>
                  <a:schemeClr val="tx1"/>
                </a:solidFill>
                <a:latin typeface="Meiryo UI" panose="020B0604030504040204" pitchFamily="50" charset="-128"/>
                <a:ea typeface="Meiryo UI" panose="020B0604030504040204" pitchFamily="50" charset="-128"/>
              </a:rPr>
              <a:t>第三十八条　国及び地方公共団体の任命権者は、職員（当該機関（当該任命権者の委任を受けて任命権を行う者に係る機関を含む。以下同じ。）に常時勤務する職員であつて、警察官、自衛官その他の政令で定める職員以外のものに限る。</a:t>
            </a:r>
            <a:r>
              <a:rPr lang="ja-JP" altLang="en-US" sz="1108" dirty="0">
                <a:solidFill>
                  <a:schemeClr val="tx1"/>
                </a:solidFill>
                <a:latin typeface="Meiryo UI" panose="020B0604030504040204" pitchFamily="50" charset="-128"/>
                <a:ea typeface="Meiryo UI" panose="020B0604030504040204" pitchFamily="50" charset="-128"/>
              </a:rPr>
              <a:t>第七十九条第一項及び第八十一条第二項を除き、</a:t>
            </a:r>
            <a:r>
              <a:rPr lang="ja-JP" altLang="ja-JP" sz="1108" dirty="0">
                <a:solidFill>
                  <a:schemeClr val="tx1"/>
                </a:solidFill>
                <a:latin typeface="Meiryo UI" panose="020B0604030504040204" pitchFamily="50" charset="-128"/>
                <a:ea typeface="Meiryo UI" panose="020B0604030504040204" pitchFamily="50" charset="-128"/>
              </a:rPr>
              <a:t>以下同じ。）の採用について、当該機関に勤務する対象障害者である職員の数が、当該機関の職員の総数に、第四十三条第二項に規定する障害者雇用率を下回らない率であつて政令で定めるものを乗じて得た数（その数に一人未満の端数があるときは、その端数は、切り捨てる。）未満である場合には、対象障害者である職員の数がその率を乗じて得た数以上となるようにするため、政令で定めるところにより、対象障害者の採用に関する計画を作成しなければならない。</a:t>
            </a: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２～</a:t>
            </a:r>
            <a:r>
              <a:rPr lang="ja-JP" altLang="en-US" sz="1108" dirty="0">
                <a:solidFill>
                  <a:schemeClr val="tx1"/>
                </a:solidFill>
                <a:latin typeface="Meiryo UI" panose="020B0604030504040204" pitchFamily="50" charset="-128"/>
                <a:ea typeface="Meiryo UI" panose="020B0604030504040204" pitchFamily="50" charset="-128"/>
              </a:rPr>
              <a:t>７</a:t>
            </a:r>
            <a:r>
              <a:rPr lang="ja-JP" altLang="ja-JP" sz="1108" dirty="0">
                <a:solidFill>
                  <a:schemeClr val="tx1"/>
                </a:solidFill>
                <a:latin typeface="Meiryo UI" panose="020B0604030504040204" pitchFamily="50" charset="-128"/>
                <a:ea typeface="Meiryo UI" panose="020B0604030504040204" pitchFamily="50" charset="-128"/>
              </a:rPr>
              <a:t>　（略）</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endParaRPr lang="ja-JP"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（一般事業主の対象障害者の雇入れに関する計画）</a:t>
            </a: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第四十六条　厚生労働大臣は、対象障害者の雇用を促進するため必要があると認める場合には、その雇用する対象障害者である労働者の数が法定雇用障</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害者数未満である事業主（特定組合等及び前条第一項の認定に係る特定事業主であるものを除く。以下この条及び次条において同じ。）に対して、対象</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障害者である労働者の数がその法定雇用障害者数以上となるようにするため、厚生労働省令で定めるところにより、対象障害者の雇入れに関する計画の作</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成を命ずることができる。</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２～６　（略）</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endParaRPr lang="ja-JP"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障害者の雇用の促進等に関する法律施行令（昭和三十五年政令第二百九十二号）（抄）</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（対象障害者の採用に関する計画の作成）</a:t>
            </a:r>
            <a:endParaRPr lang="ja-JP"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第三条　法第三十八条第一項の対象障害者の採用に関する計画（以下第六条までにおいて「計画」という。）には、次の事項を含むものとする。</a:t>
            </a: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　一～三（略）</a:t>
            </a: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２　計画の始期及び終期については、厚生労働大臣が定める基準によるものとする。</a:t>
            </a:r>
          </a:p>
          <a:p>
            <a:pPr fontAlgn="base" hangingPunct="0"/>
            <a:r>
              <a:rPr lang="en-US" altLang="ja-JP" sz="1108" dirty="0">
                <a:solidFill>
                  <a:schemeClr val="tx1"/>
                </a:solidFill>
                <a:latin typeface="Meiryo UI" panose="020B0604030504040204" pitchFamily="50" charset="-128"/>
                <a:ea typeface="Meiryo UI" panose="020B0604030504040204" pitchFamily="50" charset="-128"/>
              </a:rPr>
              <a:t> </a:t>
            </a:r>
            <a:endParaRPr lang="ja-JP"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障害者の雇用の促進等に関する法律施行令第三条第二項の厚生労働大臣が定める基準（昭和</a:t>
            </a:r>
            <a:r>
              <a:rPr lang="en-US" altLang="ja-JP" sz="1108" dirty="0">
                <a:solidFill>
                  <a:schemeClr val="tx1"/>
                </a:solidFill>
                <a:latin typeface="Meiryo UI" panose="020B0604030504040204" pitchFamily="50" charset="-128"/>
                <a:ea typeface="Meiryo UI" panose="020B0604030504040204" pitchFamily="50" charset="-128"/>
              </a:rPr>
              <a:t>51</a:t>
            </a:r>
            <a:r>
              <a:rPr lang="ja-JP" altLang="ja-JP" sz="1108" dirty="0">
                <a:solidFill>
                  <a:schemeClr val="tx1"/>
                </a:solidFill>
                <a:latin typeface="Meiryo UI" panose="020B0604030504040204" pitchFamily="50" charset="-128"/>
                <a:ea typeface="Meiryo UI" panose="020B0604030504040204" pitchFamily="50" charset="-128"/>
              </a:rPr>
              <a:t>年労働省告示第</a:t>
            </a:r>
            <a:r>
              <a:rPr lang="en-US" altLang="ja-JP" sz="1108" dirty="0">
                <a:solidFill>
                  <a:schemeClr val="tx1"/>
                </a:solidFill>
                <a:latin typeface="Meiryo UI" panose="020B0604030504040204" pitchFamily="50" charset="-128"/>
                <a:ea typeface="Meiryo UI" panose="020B0604030504040204" pitchFamily="50" charset="-128"/>
              </a:rPr>
              <a:t>325</a:t>
            </a:r>
            <a:r>
              <a:rPr lang="ja-JP" altLang="ja-JP" sz="1108" dirty="0">
                <a:solidFill>
                  <a:schemeClr val="tx1"/>
                </a:solidFill>
                <a:latin typeface="Meiryo UI" panose="020B0604030504040204" pitchFamily="50" charset="-128"/>
                <a:ea typeface="Meiryo UI" panose="020B0604030504040204" pitchFamily="50" charset="-128"/>
              </a:rPr>
              <a:t>号）（抄）</a:t>
            </a:r>
          </a:p>
          <a:p>
            <a:pPr fontAlgn="base" hangingPunct="0"/>
            <a:r>
              <a:rPr lang="ja-JP" altLang="ja-JP" sz="1108" dirty="0">
                <a:solidFill>
                  <a:schemeClr val="tx1"/>
                </a:solidFill>
                <a:latin typeface="Meiryo UI" panose="020B0604030504040204" pitchFamily="50" charset="-128"/>
                <a:ea typeface="Meiryo UI" panose="020B0604030504040204" pitchFamily="50" charset="-128"/>
              </a:rPr>
              <a:t>第一条　障害者の雇用の促進等に関する法律（（昭和三十五年法律第百二十三号。以下「法」という。）第三十八条第一項の対象障害者の採用に関</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a:t>
            </a:r>
            <a:r>
              <a:rPr lang="ja-JP" altLang="ja-JP" sz="1108" dirty="0">
                <a:solidFill>
                  <a:schemeClr val="tx1"/>
                </a:solidFill>
                <a:latin typeface="Meiryo UI" panose="020B0604030504040204" pitchFamily="50" charset="-128"/>
                <a:ea typeface="Meiryo UI" panose="020B0604030504040204" pitchFamily="50" charset="-128"/>
              </a:rPr>
              <a:t>する計画（以下この条において「計画」という。）の始期は、六月一日の翌日から起算して七月以内の日とし、その終期は、始期から起算して一年（障害者</a:t>
            </a:r>
            <a:endParaRPr lang="en-US" altLang="ja-JP" sz="1108" dirty="0">
              <a:solidFill>
                <a:schemeClr val="tx1"/>
              </a:solidFill>
              <a:latin typeface="Meiryo UI" panose="020B0604030504040204" pitchFamily="50" charset="-128"/>
              <a:ea typeface="Meiryo UI" panose="020B0604030504040204" pitchFamily="50" charset="-128"/>
            </a:endParaRPr>
          </a:p>
          <a:p>
            <a:pPr fontAlgn="base" hangingPunct="0"/>
            <a:r>
              <a:rPr lang="ja-JP" altLang="en-US" sz="1108" dirty="0">
                <a:solidFill>
                  <a:schemeClr val="tx1"/>
                </a:solidFill>
                <a:latin typeface="Meiryo UI" panose="020B0604030504040204" pitchFamily="50" charset="-128"/>
                <a:ea typeface="Meiryo UI" panose="020B0604030504040204" pitchFamily="50" charset="-128"/>
              </a:rPr>
              <a:t>　</a:t>
            </a:r>
            <a:r>
              <a:rPr lang="ja-JP" altLang="ja-JP" sz="1108" dirty="0">
                <a:solidFill>
                  <a:schemeClr val="tx1"/>
                </a:solidFill>
                <a:latin typeface="Meiryo UI" panose="020B0604030504040204" pitchFamily="50" charset="-128"/>
                <a:ea typeface="Meiryo UI" panose="020B0604030504040204" pitchFamily="50" charset="-128"/>
              </a:rPr>
              <a:t>の雇用の促進等に関する法律施行令第二条ただし書の教育委員会が作成する計画にあっては、二年）を経過する日とする。</a:t>
            </a:r>
          </a:p>
        </p:txBody>
      </p:sp>
      <p:sp>
        <p:nvSpPr>
          <p:cNvPr id="5" name="フッター プレースホルダー 4"/>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16</a:t>
            </a:fld>
            <a:endParaRPr kumimoji="1" lang="ja-JP" altLang="en-US"/>
          </a:p>
        </p:txBody>
      </p:sp>
    </p:spTree>
    <p:extLst>
      <p:ext uri="{BB962C8B-B14F-4D97-AF65-F5344CB8AC3E}">
        <p14:creationId xmlns:p14="http://schemas.microsoft.com/office/powerpoint/2010/main" val="4111290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正方形/長方形 1"/>
          <p:cNvSpPr/>
          <p:nvPr/>
        </p:nvSpPr>
        <p:spPr>
          <a:xfrm>
            <a:off x="122238" y="1311275"/>
            <a:ext cx="8850312" cy="5051425"/>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1 つの角を丸めた四角形 4"/>
          <p:cNvSpPr/>
          <p:nvPr/>
        </p:nvSpPr>
        <p:spPr>
          <a:xfrm>
            <a:off x="2156681" y="920750"/>
            <a:ext cx="4629026" cy="757862"/>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lIns="184912" tIns="184912" rIns="184912" bIns="184912" spcCol="1270" anchor="ctr"/>
          <a:lstStyle/>
          <a:p>
            <a:pPr defTabSz="1155700">
              <a:lnSpc>
                <a:spcPts val="3800"/>
              </a:lnSpc>
              <a:spcAft>
                <a:spcPts val="0"/>
              </a:spcAft>
              <a:defRPr/>
            </a:pPr>
            <a:r>
              <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◆障害者を雇用する理由</a:t>
            </a:r>
            <a:r>
              <a:rPr kumimoji="1"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37892" name="テキスト ボックス 4"/>
          <p:cNvSpPr txBox="1">
            <a:spLocks noChangeArrowheads="1"/>
          </p:cNvSpPr>
          <p:nvPr/>
        </p:nvSpPr>
        <p:spPr bwMode="auto">
          <a:xfrm>
            <a:off x="0" y="336550"/>
            <a:ext cx="9144000" cy="461665"/>
          </a:xfrm>
          <a:prstGeom prst="rect">
            <a:avLst/>
          </a:prstGeom>
          <a:solidFill>
            <a:srgbClr val="FFFF99"/>
          </a:solidFill>
          <a:ln w="9525">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ts val="600"/>
              </a:spcBef>
              <a:spcAft>
                <a:spcPts val="600"/>
              </a:spcAft>
              <a:buFontTx/>
              <a:buNone/>
            </a:pPr>
            <a:r>
              <a:rPr kumimoji="0" lang="ja-JP" altLang="en-US" sz="2400" dirty="0" smtClean="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（参考）なぜ</a:t>
            </a:r>
            <a:r>
              <a:rPr kumimoji="0" lang="ja-JP" altLang="en-US" sz="2400"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障害者雇用に取り組むのか？</a:t>
            </a:r>
          </a:p>
        </p:txBody>
      </p:sp>
      <p:sp>
        <p:nvSpPr>
          <p:cNvPr id="4" name="コンテンツ プレースホルダー 2"/>
          <p:cNvSpPr txBox="1">
            <a:spLocks/>
          </p:cNvSpPr>
          <p:nvPr/>
        </p:nvSpPr>
        <p:spPr>
          <a:xfrm>
            <a:off x="122238" y="1484784"/>
            <a:ext cx="8907462" cy="4877916"/>
          </a:xfrm>
          <a:prstGeom prst="rect">
            <a:avLst/>
          </a:prstGeom>
          <a:noFill/>
          <a:ln>
            <a:noFill/>
          </a:ln>
        </p:spPr>
        <p:txBody>
          <a:bodyPr>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charset="0"/>
              <a:buNone/>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増員・新規雇用を検討中の企業から</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charset="0"/>
              <a:buNone/>
              <a:defRPr/>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「企業としての責任・義務」（</a:t>
            </a:r>
            <a:r>
              <a:rPr lang="en-US" altLang="ja-JP"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50.8</a:t>
            </a:r>
            <a:r>
              <a:rPr lang="ja-JP" altLang="en-US"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「法定雇用率を満たすため」（</a:t>
            </a:r>
            <a:r>
              <a:rPr lang="en-US" altLang="ja-JP"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38.7</a:t>
            </a:r>
            <a:r>
              <a:rPr lang="ja-JP" altLang="en-US"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solidFill>
                <a:schemeClr val="accent6"/>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害</a:t>
            </a:r>
            <a:r>
              <a:rPr lang="ja-JP" altLang="en-US"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者の雇用は経営上メリットがあるため」（２</a:t>
            </a:r>
            <a:r>
              <a:rPr lang="en-US" altLang="ja-JP"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a:t>
            </a:r>
            <a:endParaRPr lang="en-US" altLang="ja-JP"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18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害</a:t>
            </a:r>
            <a:r>
              <a:rPr lang="ja-JP" altLang="en-US" sz="18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者の特性から</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休まない、遅刻しない、単純作業は速い、決められたこ</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en-US" altLang="ja-JP" sz="18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err="1"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とを</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確実に行うので１日の生産量が上がる。</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コスト要因から</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助成金で、雇入れ時や継続雇用が図られる</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ステークホルダーから</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関係官庁との対応にメリット、新卒者の会社説明会で</a:t>
            </a:r>
            <a:r>
              <a:rPr lang="ja-JP" altLang="en-US" sz="18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en-US" altLang="ja-JP" sz="18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イメージアップと良い人材の確保</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････「積極的で従業員を大切にする会社なんだなぁ」</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CSR</a:t>
            </a:r>
            <a:r>
              <a:rPr lang="ja-JP" altLang="en-US" sz="2000" b="1"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社会的責任を果たす会社</a:t>
            </a:r>
            <a:r>
              <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社員にも意識を浸透させ易い。</a:t>
            </a:r>
            <a:endPar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200"/>
              </a:lnSpc>
              <a:buFont typeface="Arial" charset="0"/>
              <a:buNone/>
              <a:defRPr/>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社内成長の要因</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企業風土の醸成</a:t>
            </a:r>
            <a:r>
              <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チームワークの好転、情報共有の確立</a:t>
            </a:r>
            <a:r>
              <a:rPr lang="en-US" altLang="ja-JP"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a:lnSpc>
                <a:spcPts val="2200"/>
              </a:lnSpc>
              <a:buFont typeface="Arial" charset="0"/>
              <a:buNone/>
              <a:defRPr/>
            </a:pPr>
            <a:r>
              <a:rPr lang="ja-JP" altLang="en-US" sz="18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社員の人間性の向上、真剣に取り組む姿勢</a:t>
            </a:r>
            <a:r>
              <a:rPr lang="ja-JP" altLang="en-US" sz="18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800"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好影響</a:t>
            </a:r>
            <a:endParaRPr lang="ja-JP" altLang="en-US" sz="18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894" name="テキスト ボックス 2"/>
          <p:cNvSpPr txBox="1">
            <a:spLocks noChangeArrowheads="1"/>
          </p:cNvSpPr>
          <p:nvPr/>
        </p:nvSpPr>
        <p:spPr bwMode="auto">
          <a:xfrm>
            <a:off x="122238" y="6362700"/>
            <a:ext cx="8482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latin typeface="ＭＳ Ｐ明朝" pitchFamily="18" charset="-128"/>
                <a:ea typeface="ＭＳ Ｐ明朝" pitchFamily="18" charset="-128"/>
              </a:rPr>
              <a:t>ＪＥＥＤ：中小企業における障害者の雇用の促進及び安定支援に関する研究調査（平成</a:t>
            </a:r>
            <a:r>
              <a:rPr lang="en-US" altLang="ja-JP" sz="1600" dirty="0">
                <a:latin typeface="ＭＳ Ｐ明朝" pitchFamily="18" charset="-128"/>
                <a:ea typeface="ＭＳ Ｐ明朝" pitchFamily="18" charset="-128"/>
              </a:rPr>
              <a:t>20</a:t>
            </a:r>
            <a:r>
              <a:rPr lang="ja-JP" altLang="en-US" sz="1600" dirty="0">
                <a:latin typeface="ＭＳ Ｐ明朝" pitchFamily="18" charset="-128"/>
                <a:ea typeface="ＭＳ Ｐ明朝" pitchFamily="18" charset="-128"/>
              </a:rPr>
              <a:t>年</a:t>
            </a:r>
            <a:r>
              <a:rPr lang="en-US" altLang="ja-JP" sz="1600" dirty="0">
                <a:latin typeface="ＭＳ Ｐ明朝" pitchFamily="18" charset="-128"/>
                <a:ea typeface="ＭＳ Ｐ明朝" pitchFamily="18" charset="-128"/>
              </a:rPr>
              <a:t>3</a:t>
            </a:r>
            <a:r>
              <a:rPr lang="ja-JP" altLang="en-US" sz="1600" dirty="0">
                <a:latin typeface="ＭＳ Ｐ明朝" pitchFamily="18" charset="-128"/>
                <a:ea typeface="ＭＳ Ｐ明朝" pitchFamily="18" charset="-128"/>
              </a:rPr>
              <a:t>月）</a:t>
            </a:r>
          </a:p>
        </p:txBody>
      </p:sp>
      <p:sp>
        <p:nvSpPr>
          <p:cNvPr id="5" name="フッター プレースホルダー 4"/>
          <p:cNvSpPr>
            <a:spLocks noGrp="1"/>
          </p:cNvSpPr>
          <p:nvPr>
            <p:ph type="ftr" sz="quarter" idx="11"/>
          </p:nvPr>
        </p:nvSpPr>
        <p:spPr/>
        <p:txBody>
          <a:bodyPr/>
          <a:lstStyle/>
          <a:p>
            <a:r>
              <a:rPr lang="en-US" altLang="ja-JP" dirty="0"/>
              <a:t>JEED</a:t>
            </a:r>
            <a:r>
              <a:rPr lang="ja-JP" altLang="en-US" dirty="0" smtClean="0"/>
              <a:t>資料</a:t>
            </a:r>
            <a:endParaRPr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17</a:t>
            </a:fld>
            <a:endParaRPr kumimoji="1" lang="ja-JP" altLang="en-US"/>
          </a:p>
        </p:txBody>
      </p:sp>
    </p:spTree>
    <p:extLst>
      <p:ext uri="{BB962C8B-B14F-4D97-AF65-F5344CB8AC3E}">
        <p14:creationId xmlns:p14="http://schemas.microsoft.com/office/powerpoint/2010/main" val="236082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右矢印 70"/>
          <p:cNvSpPr/>
          <p:nvPr/>
        </p:nvSpPr>
        <p:spPr>
          <a:xfrm>
            <a:off x="3640986" y="2552488"/>
            <a:ext cx="2290500" cy="66318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6" name="Rectangle 6"/>
          <p:cNvSpPr>
            <a:spLocks noChangeArrowheads="1"/>
          </p:cNvSpPr>
          <p:nvPr/>
        </p:nvSpPr>
        <p:spPr bwMode="auto">
          <a:xfrm>
            <a:off x="1940217" y="4173847"/>
            <a:ext cx="935934" cy="581162"/>
          </a:xfrm>
          <a:prstGeom prst="rect">
            <a:avLst/>
          </a:prstGeom>
          <a:pattFill prst="ltUpDiag">
            <a:fgClr>
              <a:schemeClr val="bg1">
                <a:lumMod val="75000"/>
              </a:schemeClr>
            </a:fgClr>
            <a:bgClr>
              <a:schemeClr val="bg1"/>
            </a:bgClr>
          </a:pattFill>
          <a:ln w="9525">
            <a:solidFill>
              <a:schemeClr val="tx1">
                <a:lumMod val="85000"/>
                <a:lumOff val="15000"/>
              </a:schemeClr>
            </a:solidFill>
            <a:prstDash val="dash"/>
            <a:miter lim="800000"/>
            <a:headEnd/>
            <a:tailEnd/>
          </a:ln>
        </p:spPr>
        <p:txBody>
          <a:bodyPr wrap="none" anchor="ctr"/>
          <a:lstStyle/>
          <a:p>
            <a:endParaRPr lang="ja-JP" altLang="en-US" sz="16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Rectangle 8" descr="市松模様 (小)"/>
          <p:cNvSpPr>
            <a:spLocks noChangeArrowheads="1"/>
          </p:cNvSpPr>
          <p:nvPr/>
        </p:nvSpPr>
        <p:spPr bwMode="auto">
          <a:xfrm>
            <a:off x="4427774" y="4182734"/>
            <a:ext cx="937108" cy="1496297"/>
          </a:xfrm>
          <a:prstGeom prst="rect">
            <a:avLst/>
          </a:prstGeom>
          <a:solidFill>
            <a:schemeClr val="accent1">
              <a:lumMod val="60000"/>
              <a:lumOff val="40000"/>
            </a:schemeClr>
          </a:solidFill>
          <a:ln w="9525">
            <a:noFill/>
            <a:miter lim="800000"/>
            <a:headEnd/>
            <a:tailEnd/>
          </a:ln>
        </p:spPr>
        <p:txBody>
          <a:bodyPr wrap="none" anchor="ctr"/>
          <a:lstStyle/>
          <a:p>
            <a:endParaRPr lang="ja-JP" altLang="en-US" sz="1662"/>
          </a:p>
        </p:txBody>
      </p:sp>
      <p:sp>
        <p:nvSpPr>
          <p:cNvPr id="29704" name="Rectangle 8" descr="市松模様 (小)"/>
          <p:cNvSpPr>
            <a:spLocks noChangeArrowheads="1"/>
          </p:cNvSpPr>
          <p:nvPr/>
        </p:nvSpPr>
        <p:spPr bwMode="auto">
          <a:xfrm>
            <a:off x="4433284" y="3532191"/>
            <a:ext cx="937108" cy="631614"/>
          </a:xfrm>
          <a:prstGeom prst="rect">
            <a:avLst/>
          </a:prstGeom>
          <a:solidFill>
            <a:srgbClr val="FFF3CB"/>
          </a:solidFill>
          <a:ln w="9525">
            <a:noFill/>
            <a:miter lim="800000"/>
            <a:headEnd/>
            <a:tailEnd/>
          </a:ln>
        </p:spPr>
        <p:txBody>
          <a:bodyPr wrap="none" anchor="ctr"/>
          <a:lstStyle/>
          <a:p>
            <a:endParaRPr lang="ja-JP" altLang="en-US" sz="1662"/>
          </a:p>
        </p:txBody>
      </p:sp>
      <p:sp>
        <p:nvSpPr>
          <p:cNvPr id="53" name="テキスト ボックス 52"/>
          <p:cNvSpPr txBox="1"/>
          <p:nvPr/>
        </p:nvSpPr>
        <p:spPr>
          <a:xfrm>
            <a:off x="0" y="277839"/>
            <a:ext cx="9144000" cy="461665"/>
          </a:xfrm>
          <a:prstGeom prst="rect">
            <a:avLst/>
          </a:prstGeom>
          <a:noFill/>
        </p:spPr>
        <p:txBody>
          <a:bodyPr wrap="square" rtlCol="0">
            <a:spAutoFit/>
          </a:bodyPr>
          <a:lstStyle/>
          <a:p>
            <a:pPr algn="ctr"/>
            <a:r>
              <a:rPr lang="ja-JP" altLang="en-US" sz="2400" dirty="0">
                <a:latin typeface="+mj-ea"/>
                <a:ea typeface="+mj-ea"/>
              </a:rPr>
              <a:t>障害者雇用納付金制度について</a:t>
            </a:r>
          </a:p>
        </p:txBody>
      </p:sp>
      <p:sp>
        <p:nvSpPr>
          <p:cNvPr id="29703" name="Rectangle 7"/>
          <p:cNvSpPr>
            <a:spLocks noChangeArrowheads="1"/>
          </p:cNvSpPr>
          <p:nvPr/>
        </p:nvSpPr>
        <p:spPr bwMode="auto">
          <a:xfrm>
            <a:off x="4433331" y="3532192"/>
            <a:ext cx="940561" cy="2146839"/>
          </a:xfrm>
          <a:prstGeom prst="rect">
            <a:avLst/>
          </a:prstGeom>
          <a:noFill/>
          <a:ln w="38100">
            <a:solidFill>
              <a:schemeClr val="accent1"/>
            </a:solidFill>
            <a:miter lim="800000"/>
            <a:headEnd/>
            <a:tailEnd/>
          </a:ln>
        </p:spPr>
        <p:txBody>
          <a:bodyPr wrap="none" anchor="ctr"/>
          <a:lstStyle/>
          <a:p>
            <a:endParaRPr lang="ja-JP" altLang="en-US" sz="1662"/>
          </a:p>
        </p:txBody>
      </p:sp>
      <p:sp>
        <p:nvSpPr>
          <p:cNvPr id="29701" name="Rectangle 5"/>
          <p:cNvSpPr>
            <a:spLocks noChangeArrowheads="1"/>
          </p:cNvSpPr>
          <p:nvPr/>
        </p:nvSpPr>
        <p:spPr bwMode="auto">
          <a:xfrm>
            <a:off x="1945011" y="4753459"/>
            <a:ext cx="936749" cy="925571"/>
          </a:xfrm>
          <a:prstGeom prst="rect">
            <a:avLst/>
          </a:prstGeom>
          <a:solidFill>
            <a:schemeClr val="accent1">
              <a:lumMod val="60000"/>
              <a:lumOff val="40000"/>
            </a:schemeClr>
          </a:solidFill>
          <a:ln w="38100">
            <a:solidFill>
              <a:schemeClr val="accent1"/>
            </a:solidFill>
            <a:miter lim="800000"/>
            <a:headEnd/>
            <a:tailEnd/>
          </a:ln>
        </p:spPr>
        <p:txBody>
          <a:bodyPr wrap="none" anchor="ctr"/>
          <a:lstStyle/>
          <a:p>
            <a:endParaRPr lang="ja-JP" altLang="en-US" sz="1662"/>
          </a:p>
        </p:txBody>
      </p:sp>
      <p:sp>
        <p:nvSpPr>
          <p:cNvPr id="29717" name="Text Box 21"/>
          <p:cNvSpPr txBox="1">
            <a:spLocks noChangeArrowheads="1"/>
          </p:cNvSpPr>
          <p:nvPr/>
        </p:nvSpPr>
        <p:spPr bwMode="auto">
          <a:xfrm>
            <a:off x="1693153" y="5691498"/>
            <a:ext cx="1296144" cy="490006"/>
          </a:xfrm>
          <a:prstGeom prst="rect">
            <a:avLst/>
          </a:prstGeom>
          <a:noFill/>
          <a:ln w="9525">
            <a:noFill/>
            <a:miter lim="800000"/>
            <a:headEnd/>
            <a:tailEnd/>
          </a:ln>
        </p:spPr>
        <p:txBody>
          <a:bodyPr wrap="square">
            <a:spAutoFit/>
          </a:bodyPr>
          <a:lstStyle/>
          <a:p>
            <a:pPr algn="ctr"/>
            <a:r>
              <a:rPr lang="ja-JP" altLang="en-US" sz="1292" dirty="0">
                <a:latin typeface="Verdana" pitchFamily="34" charset="0"/>
              </a:rPr>
              <a:t>法定雇用率</a:t>
            </a:r>
            <a:endParaRPr lang="en-US" altLang="ja-JP" sz="1292" dirty="0">
              <a:latin typeface="Verdana" pitchFamily="34" charset="0"/>
            </a:endParaRPr>
          </a:p>
          <a:p>
            <a:pPr algn="ctr"/>
            <a:r>
              <a:rPr lang="ja-JP" altLang="en-US" sz="1292" dirty="0">
                <a:latin typeface="Verdana" pitchFamily="34" charset="0"/>
              </a:rPr>
              <a:t>未達成企業</a:t>
            </a:r>
          </a:p>
        </p:txBody>
      </p:sp>
      <p:sp>
        <p:nvSpPr>
          <p:cNvPr id="29718" name="Text Box 22"/>
          <p:cNvSpPr txBox="1">
            <a:spLocks noChangeArrowheads="1"/>
          </p:cNvSpPr>
          <p:nvPr/>
        </p:nvSpPr>
        <p:spPr bwMode="auto">
          <a:xfrm>
            <a:off x="4276792" y="5691498"/>
            <a:ext cx="1243087" cy="490006"/>
          </a:xfrm>
          <a:prstGeom prst="rect">
            <a:avLst/>
          </a:prstGeom>
          <a:noFill/>
          <a:ln w="9525">
            <a:noFill/>
            <a:miter lim="800000"/>
            <a:headEnd/>
            <a:tailEnd/>
          </a:ln>
        </p:spPr>
        <p:txBody>
          <a:bodyPr wrap="square">
            <a:spAutoFit/>
          </a:bodyPr>
          <a:lstStyle/>
          <a:p>
            <a:pPr algn="ctr"/>
            <a:r>
              <a:rPr lang="ja-JP" altLang="en-US" sz="1292" dirty="0">
                <a:latin typeface="Verdana" pitchFamily="34" charset="0"/>
              </a:rPr>
              <a:t>法定雇用率</a:t>
            </a:r>
            <a:endParaRPr lang="en-US" altLang="ja-JP" sz="1292" dirty="0">
              <a:latin typeface="Verdana" pitchFamily="34" charset="0"/>
            </a:endParaRPr>
          </a:p>
          <a:p>
            <a:pPr algn="ctr"/>
            <a:r>
              <a:rPr lang="ja-JP" altLang="en-US" sz="1292" dirty="0">
                <a:latin typeface="Verdana" pitchFamily="34" charset="0"/>
              </a:rPr>
              <a:t>達成企業</a:t>
            </a:r>
          </a:p>
        </p:txBody>
      </p:sp>
      <p:sp>
        <p:nvSpPr>
          <p:cNvPr id="45" name="正方形/長方形 44"/>
          <p:cNvSpPr/>
          <p:nvPr/>
        </p:nvSpPr>
        <p:spPr>
          <a:xfrm>
            <a:off x="384460" y="6207170"/>
            <a:ext cx="8109209" cy="333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524" indent="-168524"/>
            <a:r>
              <a:rPr lang="en-US" altLang="ja-JP" sz="1108" dirty="0">
                <a:solidFill>
                  <a:schemeClr val="tx1"/>
                </a:solidFill>
                <a:latin typeface="+mn-ea"/>
              </a:rPr>
              <a:t>※</a:t>
            </a:r>
            <a:r>
              <a:rPr lang="ja-JP" altLang="en-US" sz="1108" dirty="0">
                <a:solidFill>
                  <a:schemeClr val="tx1"/>
                </a:solidFill>
                <a:latin typeface="+mn-ea"/>
              </a:rPr>
              <a:t>　額は平成</a:t>
            </a:r>
            <a:r>
              <a:rPr lang="en-US" altLang="ja-JP" sz="1108" dirty="0">
                <a:solidFill>
                  <a:schemeClr val="tx1"/>
                </a:solidFill>
                <a:latin typeface="+mn-ea"/>
              </a:rPr>
              <a:t>30</a:t>
            </a:r>
            <a:r>
              <a:rPr lang="ja-JP" altLang="en-US" sz="1108" dirty="0">
                <a:solidFill>
                  <a:schemeClr val="tx1"/>
                </a:solidFill>
                <a:latin typeface="+mn-ea"/>
              </a:rPr>
              <a:t>年度の制度・実績。</a:t>
            </a:r>
          </a:p>
        </p:txBody>
      </p:sp>
      <p:sp>
        <p:nvSpPr>
          <p:cNvPr id="68" name="AutoShape 35"/>
          <p:cNvSpPr>
            <a:spLocks/>
          </p:cNvSpPr>
          <p:nvPr/>
        </p:nvSpPr>
        <p:spPr bwMode="auto">
          <a:xfrm>
            <a:off x="6064420" y="2431966"/>
            <a:ext cx="360040" cy="4108350"/>
          </a:xfrm>
          <a:prstGeom prst="leftBrace">
            <a:avLst>
              <a:gd name="adj1" fmla="val 24908"/>
              <a:gd name="adj2" fmla="val 9900"/>
            </a:avLst>
          </a:prstGeom>
          <a:noFill/>
          <a:ln w="9525">
            <a:solidFill>
              <a:schemeClr val="tx1"/>
            </a:solidFill>
            <a:round/>
            <a:headEnd/>
            <a:tailEnd/>
          </a:ln>
        </p:spPr>
        <p:txBody>
          <a:bodyPr wrap="none" anchor="ctr"/>
          <a:lstStyle/>
          <a:p>
            <a:endParaRPr lang="ja-JP" altLang="en-US" sz="1662"/>
          </a:p>
        </p:txBody>
      </p:sp>
      <p:sp>
        <p:nvSpPr>
          <p:cNvPr id="105" name="右矢印 104"/>
          <p:cNvSpPr/>
          <p:nvPr/>
        </p:nvSpPr>
        <p:spPr>
          <a:xfrm rot="16200000">
            <a:off x="1821398" y="3421443"/>
            <a:ext cx="1173567" cy="66318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6" name="角丸四角形 55"/>
          <p:cNvSpPr/>
          <p:nvPr/>
        </p:nvSpPr>
        <p:spPr>
          <a:xfrm>
            <a:off x="251520" y="858070"/>
            <a:ext cx="8640960" cy="1415150"/>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nSpc>
                <a:spcPts val="2031"/>
              </a:lnSpc>
              <a:buFont typeface="Wingdings" panose="05000000000000000000" pitchFamily="2" charset="2"/>
              <a:buChar char="Ø"/>
            </a:pPr>
            <a:r>
              <a:rPr lang="ja-JP" altLang="en-US" sz="1385" dirty="0">
                <a:solidFill>
                  <a:prstClr val="black"/>
                </a:solidFill>
                <a:latin typeface="+mn-ea"/>
                <a:cs typeface="Times New Roman" pitchFamily="18" charset="0"/>
              </a:rPr>
              <a:t>全ての事業主は、</a:t>
            </a:r>
            <a:r>
              <a:rPr lang="ja-JP" altLang="en-US" sz="1385" u="sng" dirty="0">
                <a:solidFill>
                  <a:srgbClr val="FF0000"/>
                </a:solidFill>
                <a:latin typeface="+mn-ea"/>
                <a:cs typeface="Times New Roman" pitchFamily="18" charset="0"/>
              </a:rPr>
              <a:t>社会連帯の理念</a:t>
            </a:r>
            <a:r>
              <a:rPr lang="ja-JP" altLang="en-US" sz="1385" dirty="0">
                <a:solidFill>
                  <a:prstClr val="black"/>
                </a:solidFill>
                <a:latin typeface="+mn-ea"/>
                <a:cs typeface="Times New Roman" pitchFamily="18" charset="0"/>
              </a:rPr>
              <a:t>に基づき、障害者に雇用の場を提供する共同の責務を有する。</a:t>
            </a:r>
            <a:endParaRPr lang="en-US" altLang="ja-JP" sz="1385" dirty="0">
              <a:solidFill>
                <a:prstClr val="black"/>
              </a:solidFill>
              <a:latin typeface="+mn-ea"/>
              <a:cs typeface="Times New Roman" pitchFamily="18" charset="0"/>
            </a:endParaRPr>
          </a:p>
          <a:p>
            <a:pPr marL="263776" indent="-263776">
              <a:lnSpc>
                <a:spcPts val="2031"/>
              </a:lnSpc>
              <a:buFont typeface="Wingdings" panose="05000000000000000000" pitchFamily="2" charset="2"/>
              <a:buChar char="Ø"/>
            </a:pPr>
            <a:r>
              <a:rPr lang="ja-JP" altLang="en-US" sz="1385" dirty="0">
                <a:solidFill>
                  <a:prstClr val="black"/>
                </a:solidFill>
                <a:latin typeface="+mn-ea"/>
                <a:cs typeface="Times New Roman" pitchFamily="18" charset="0"/>
              </a:rPr>
              <a:t>障害者の雇用に伴う</a:t>
            </a:r>
            <a:r>
              <a:rPr lang="ja-JP" altLang="en-US" sz="1385" u="sng" dirty="0">
                <a:solidFill>
                  <a:srgbClr val="FF0000"/>
                </a:solidFill>
                <a:latin typeface="+mn-ea"/>
                <a:cs typeface="Times New Roman" pitchFamily="18" charset="0"/>
              </a:rPr>
              <a:t>経済的負担を調整</a:t>
            </a:r>
            <a:r>
              <a:rPr lang="ja-JP" altLang="en-US" sz="1385" dirty="0">
                <a:solidFill>
                  <a:schemeClr val="tx1"/>
                </a:solidFill>
                <a:latin typeface="+mn-ea"/>
                <a:cs typeface="Times New Roman" pitchFamily="18" charset="0"/>
              </a:rPr>
              <a:t>するとともに、障害者を雇用する事業主に対する助成・援助を行うため、</a:t>
            </a:r>
            <a:r>
              <a:rPr lang="ja-JP" altLang="en-US" sz="1385" u="sng" dirty="0">
                <a:solidFill>
                  <a:srgbClr val="FF0000"/>
                </a:solidFill>
                <a:latin typeface="+mn-ea"/>
                <a:cs typeface="Times New Roman" pitchFamily="18" charset="0"/>
              </a:rPr>
              <a:t>事業主の共同拠出</a:t>
            </a:r>
            <a:r>
              <a:rPr lang="ja-JP" altLang="en-US" sz="1385" dirty="0">
                <a:solidFill>
                  <a:schemeClr val="tx1"/>
                </a:solidFill>
                <a:latin typeface="+mn-ea"/>
                <a:cs typeface="Times New Roman" pitchFamily="18" charset="0"/>
              </a:rPr>
              <a:t>による納付金制度を整備。</a:t>
            </a:r>
            <a:endParaRPr lang="en-US" altLang="ja-JP" sz="1385" dirty="0">
              <a:solidFill>
                <a:schemeClr val="tx1"/>
              </a:solidFill>
              <a:latin typeface="+mn-ea"/>
              <a:cs typeface="Times New Roman" pitchFamily="18" charset="0"/>
            </a:endParaRPr>
          </a:p>
          <a:p>
            <a:pPr marL="685817" lvl="1" indent="-263776">
              <a:lnSpc>
                <a:spcPts val="2031"/>
              </a:lnSpc>
              <a:buFont typeface="Wingdings" panose="05000000000000000000" pitchFamily="2" charset="2"/>
              <a:buChar char="l"/>
            </a:pPr>
            <a:r>
              <a:rPr lang="ja-JP" altLang="en-US" sz="1385" dirty="0">
                <a:solidFill>
                  <a:srgbClr val="000000"/>
                </a:solidFill>
                <a:latin typeface="+mn-ea"/>
              </a:rPr>
              <a:t>雇用率未達成企業（常用労働者１</a:t>
            </a:r>
            <a:r>
              <a:rPr lang="en-US" altLang="ja-JP" sz="1385" dirty="0">
                <a:solidFill>
                  <a:srgbClr val="000000"/>
                </a:solidFill>
                <a:latin typeface="+mn-ea"/>
              </a:rPr>
              <a:t>00</a:t>
            </a:r>
            <a:r>
              <a:rPr lang="ja-JP" altLang="en-US" sz="1385" dirty="0">
                <a:solidFill>
                  <a:srgbClr val="000000"/>
                </a:solidFill>
                <a:latin typeface="+mn-ea"/>
              </a:rPr>
              <a:t>人超）から</a:t>
            </a:r>
            <a:r>
              <a:rPr lang="ja-JP" altLang="en-US" sz="1385" u="sng" dirty="0">
                <a:solidFill>
                  <a:srgbClr val="FF0000"/>
                </a:solidFill>
                <a:latin typeface="+mn-ea"/>
              </a:rPr>
              <a:t>納付金</a:t>
            </a:r>
            <a:r>
              <a:rPr lang="ja-JP" altLang="en-US" sz="1385" dirty="0">
                <a:solidFill>
                  <a:schemeClr val="tx1"/>
                </a:solidFill>
                <a:latin typeface="+mn-ea"/>
              </a:rPr>
              <a:t>（不足１人当たり原則月５万円）</a:t>
            </a:r>
            <a:r>
              <a:rPr lang="ja-JP" altLang="en-US" sz="1385" dirty="0">
                <a:solidFill>
                  <a:srgbClr val="000000"/>
                </a:solidFill>
                <a:latin typeface="+mn-ea"/>
              </a:rPr>
              <a:t>を徴収。</a:t>
            </a:r>
            <a:endParaRPr lang="en-US" altLang="ja-JP" sz="1385" dirty="0">
              <a:solidFill>
                <a:srgbClr val="000000"/>
              </a:solidFill>
              <a:latin typeface="+mn-ea"/>
            </a:endParaRPr>
          </a:p>
          <a:p>
            <a:pPr marL="685817" lvl="1" indent="-263776">
              <a:lnSpc>
                <a:spcPts val="2031"/>
              </a:lnSpc>
              <a:buFont typeface="Wingdings" panose="05000000000000000000" pitchFamily="2" charset="2"/>
              <a:buChar char="l"/>
            </a:pPr>
            <a:r>
              <a:rPr lang="ja-JP" altLang="en-US" sz="1385" dirty="0">
                <a:solidFill>
                  <a:srgbClr val="000000"/>
                </a:solidFill>
                <a:latin typeface="+mn-ea"/>
              </a:rPr>
              <a:t>雇用率達成企業に対して</a:t>
            </a:r>
            <a:r>
              <a:rPr lang="ja-JP" altLang="en-US" sz="1385" u="sng" dirty="0">
                <a:solidFill>
                  <a:srgbClr val="FF0000"/>
                </a:solidFill>
                <a:latin typeface="+mn-ea"/>
              </a:rPr>
              <a:t>調整金</a:t>
            </a:r>
            <a:r>
              <a:rPr lang="ja-JP" altLang="en-US" sz="1385" dirty="0">
                <a:solidFill>
                  <a:schemeClr val="tx1"/>
                </a:solidFill>
                <a:latin typeface="+mn-ea"/>
              </a:rPr>
              <a:t>（超過１人当たり月２万７千円）・報奨金</a:t>
            </a:r>
            <a:r>
              <a:rPr lang="ja-JP" altLang="en-US" sz="1385" dirty="0">
                <a:solidFill>
                  <a:srgbClr val="000000"/>
                </a:solidFill>
                <a:latin typeface="+mn-ea"/>
              </a:rPr>
              <a:t>を支給。</a:t>
            </a:r>
            <a:endParaRPr lang="en-US" altLang="ja-JP" sz="1385" b="1" u="sng" dirty="0">
              <a:solidFill>
                <a:srgbClr val="000000"/>
              </a:solidFill>
              <a:latin typeface="+mn-ea"/>
            </a:endParaRPr>
          </a:p>
        </p:txBody>
      </p:sp>
      <p:sp>
        <p:nvSpPr>
          <p:cNvPr id="57" name="正方形/長方形 56"/>
          <p:cNvSpPr/>
          <p:nvPr/>
        </p:nvSpPr>
        <p:spPr>
          <a:xfrm>
            <a:off x="1975741" y="4943749"/>
            <a:ext cx="864879" cy="4984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ja-JP" altLang="en-US" sz="1292" dirty="0">
                <a:solidFill>
                  <a:schemeClr val="bg1"/>
                </a:solidFill>
                <a:latin typeface="+mn-ea"/>
                <a:cs typeface="メイリオ" panose="020B0604030504040204" pitchFamily="50" charset="-128"/>
              </a:rPr>
              <a:t>雇用</a:t>
            </a:r>
            <a:endParaRPr lang="en-US" altLang="ja-JP" sz="1292" dirty="0">
              <a:solidFill>
                <a:schemeClr val="bg1"/>
              </a:solidFill>
              <a:latin typeface="+mn-ea"/>
              <a:cs typeface="メイリオ" panose="020B0604030504040204" pitchFamily="50" charset="-128"/>
            </a:endParaRPr>
          </a:p>
          <a:p>
            <a:pPr algn="ctr"/>
            <a:r>
              <a:rPr lang="ja-JP" altLang="en-US" sz="1292" dirty="0">
                <a:solidFill>
                  <a:schemeClr val="bg1"/>
                </a:solidFill>
                <a:latin typeface="+mn-ea"/>
                <a:cs typeface="メイリオ" panose="020B0604030504040204" pitchFamily="50" charset="-128"/>
              </a:rPr>
              <a:t>障害者数</a:t>
            </a:r>
          </a:p>
        </p:txBody>
      </p:sp>
      <p:sp>
        <p:nvSpPr>
          <p:cNvPr id="58" name="正方形/長方形 57"/>
          <p:cNvSpPr/>
          <p:nvPr/>
        </p:nvSpPr>
        <p:spPr>
          <a:xfrm>
            <a:off x="4499029" y="4613701"/>
            <a:ext cx="864879" cy="4984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ja-JP" altLang="en-US" sz="1292" dirty="0">
                <a:solidFill>
                  <a:schemeClr val="bg1"/>
                </a:solidFill>
                <a:latin typeface="+mn-ea"/>
                <a:cs typeface="メイリオ" panose="020B0604030504040204" pitchFamily="50" charset="-128"/>
              </a:rPr>
              <a:t>雇用</a:t>
            </a:r>
            <a:endParaRPr lang="en-US" altLang="ja-JP" sz="1292" dirty="0">
              <a:solidFill>
                <a:schemeClr val="bg1"/>
              </a:solidFill>
              <a:latin typeface="+mn-ea"/>
              <a:cs typeface="メイリオ" panose="020B0604030504040204" pitchFamily="50" charset="-128"/>
            </a:endParaRPr>
          </a:p>
          <a:p>
            <a:pPr algn="ctr"/>
            <a:r>
              <a:rPr lang="ja-JP" altLang="en-US" sz="1292" dirty="0">
                <a:solidFill>
                  <a:schemeClr val="bg1"/>
                </a:solidFill>
                <a:latin typeface="+mn-ea"/>
                <a:cs typeface="メイリオ" panose="020B0604030504040204" pitchFamily="50" charset="-128"/>
              </a:rPr>
              <a:t>障害者数</a:t>
            </a:r>
          </a:p>
        </p:txBody>
      </p:sp>
      <p:sp>
        <p:nvSpPr>
          <p:cNvPr id="43" name="正方形/長方形 42"/>
          <p:cNvSpPr/>
          <p:nvPr/>
        </p:nvSpPr>
        <p:spPr>
          <a:xfrm>
            <a:off x="1304880" y="2561241"/>
            <a:ext cx="2336101" cy="5982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accent1">
                    <a:lumMod val="50000"/>
                  </a:schemeClr>
                </a:solidFill>
                <a:latin typeface="+mn-ea"/>
              </a:rPr>
              <a:t>「納付金」の徴収　</a:t>
            </a:r>
            <a:endParaRPr lang="en-US" altLang="ja-JP" sz="1477" b="1" dirty="0">
              <a:solidFill>
                <a:schemeClr val="accent1">
                  <a:lumMod val="50000"/>
                </a:schemeClr>
              </a:solidFill>
              <a:latin typeface="+mn-ea"/>
            </a:endParaRPr>
          </a:p>
          <a:p>
            <a:pPr algn="ctr">
              <a:spcBef>
                <a:spcPts val="277"/>
              </a:spcBef>
            </a:pPr>
            <a:r>
              <a:rPr lang="en-US" altLang="ja-JP" sz="1108" dirty="0">
                <a:solidFill>
                  <a:schemeClr val="tx1"/>
                </a:solidFill>
                <a:latin typeface="+mn-ea"/>
              </a:rPr>
              <a:t>【</a:t>
            </a:r>
            <a:r>
              <a:rPr lang="ja-JP" altLang="en-US" sz="1108" dirty="0">
                <a:solidFill>
                  <a:schemeClr val="tx1"/>
                </a:solidFill>
                <a:latin typeface="+mn-ea"/>
              </a:rPr>
              <a:t>不足１人当たり　月額５万円</a:t>
            </a:r>
            <a:r>
              <a:rPr lang="en-US" altLang="ja-JP" sz="1108" dirty="0">
                <a:solidFill>
                  <a:schemeClr val="tx1"/>
                </a:solidFill>
                <a:latin typeface="+mn-ea"/>
              </a:rPr>
              <a:t>】</a:t>
            </a:r>
            <a:endParaRPr lang="ja-JP" altLang="en-US" sz="1292" dirty="0">
              <a:solidFill>
                <a:schemeClr val="tx1"/>
              </a:solidFill>
              <a:latin typeface="+mn-ea"/>
            </a:endParaRPr>
          </a:p>
        </p:txBody>
      </p:sp>
      <p:sp>
        <p:nvSpPr>
          <p:cNvPr id="29700" name="Line 4"/>
          <p:cNvSpPr>
            <a:spLocks noChangeShapeType="1"/>
          </p:cNvSpPr>
          <p:nvPr/>
        </p:nvSpPr>
        <p:spPr bwMode="auto">
          <a:xfrm>
            <a:off x="1516545" y="5679030"/>
            <a:ext cx="4385454" cy="0"/>
          </a:xfrm>
          <a:prstGeom prst="line">
            <a:avLst/>
          </a:prstGeom>
          <a:noFill/>
          <a:ln w="38100">
            <a:solidFill>
              <a:schemeClr val="tx1">
                <a:lumMod val="50000"/>
                <a:lumOff val="50000"/>
              </a:schemeClr>
            </a:solidFill>
            <a:round/>
            <a:headEnd/>
            <a:tailEnd/>
          </a:ln>
        </p:spPr>
        <p:txBody>
          <a:bodyPr/>
          <a:lstStyle/>
          <a:p>
            <a:endParaRPr lang="ja-JP" altLang="en-US" sz="1662"/>
          </a:p>
        </p:txBody>
      </p:sp>
      <p:sp>
        <p:nvSpPr>
          <p:cNvPr id="62" name="Line 4"/>
          <p:cNvSpPr>
            <a:spLocks noChangeShapeType="1"/>
          </p:cNvSpPr>
          <p:nvPr/>
        </p:nvSpPr>
        <p:spPr bwMode="auto">
          <a:xfrm>
            <a:off x="1497933" y="4172298"/>
            <a:ext cx="4385454" cy="0"/>
          </a:xfrm>
          <a:prstGeom prst="line">
            <a:avLst/>
          </a:prstGeom>
          <a:noFill/>
          <a:ln w="38100">
            <a:solidFill>
              <a:schemeClr val="accent2"/>
            </a:solidFill>
            <a:round/>
            <a:headEnd/>
            <a:tailEnd/>
          </a:ln>
        </p:spPr>
        <p:txBody>
          <a:bodyPr/>
          <a:lstStyle/>
          <a:p>
            <a:endParaRPr lang="ja-JP" altLang="en-US" sz="1662"/>
          </a:p>
        </p:txBody>
      </p:sp>
      <p:grpSp>
        <p:nvGrpSpPr>
          <p:cNvPr id="63" name="グループ化 62"/>
          <p:cNvGrpSpPr/>
          <p:nvPr/>
        </p:nvGrpSpPr>
        <p:grpSpPr>
          <a:xfrm>
            <a:off x="317991" y="3868226"/>
            <a:ext cx="1093605" cy="606873"/>
            <a:chOff x="157752" y="4767279"/>
            <a:chExt cx="1114274" cy="561773"/>
          </a:xfrm>
          <a:solidFill>
            <a:schemeClr val="accent2"/>
          </a:solidFill>
        </p:grpSpPr>
        <p:sp>
          <p:nvSpPr>
            <p:cNvPr id="64" name="正方形/長方形 63"/>
            <p:cNvSpPr/>
            <p:nvPr/>
          </p:nvSpPr>
          <p:spPr>
            <a:xfrm>
              <a:off x="157752" y="4767279"/>
              <a:ext cx="977878" cy="5617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6462" tIns="0" rIns="49846" bIns="0" rtlCol="0" anchor="ctr"/>
            <a:lstStyle/>
            <a:p>
              <a:pPr algn="ctr"/>
              <a:r>
                <a:rPr lang="ja-JP" altLang="en-US" sz="1108" dirty="0">
                  <a:solidFill>
                    <a:schemeClr val="bg1"/>
                  </a:solidFill>
                  <a:latin typeface="+mn-ea"/>
                  <a:cs typeface="Meiryo UI" panose="020B0604030504040204" pitchFamily="50" charset="-128"/>
                </a:rPr>
                <a:t>法定雇用</a:t>
              </a:r>
              <a:r>
                <a:rPr lang="en-US" altLang="ja-JP" sz="1108" dirty="0">
                  <a:solidFill>
                    <a:schemeClr val="bg1"/>
                  </a:solidFill>
                  <a:latin typeface="+mn-ea"/>
                  <a:cs typeface="Meiryo UI" panose="020B0604030504040204" pitchFamily="50" charset="-128"/>
                </a:rPr>
                <a:t/>
              </a:r>
              <a:br>
                <a:rPr lang="en-US" altLang="ja-JP" sz="1108" dirty="0">
                  <a:solidFill>
                    <a:schemeClr val="bg1"/>
                  </a:solidFill>
                  <a:latin typeface="+mn-ea"/>
                  <a:cs typeface="Meiryo UI" panose="020B0604030504040204" pitchFamily="50" charset="-128"/>
                </a:rPr>
              </a:br>
              <a:r>
                <a:rPr lang="ja-JP" altLang="en-US" sz="1108" dirty="0">
                  <a:solidFill>
                    <a:schemeClr val="bg1"/>
                  </a:solidFill>
                  <a:latin typeface="+mn-ea"/>
                  <a:cs typeface="Meiryo UI" panose="020B0604030504040204" pitchFamily="50" charset="-128"/>
                </a:rPr>
                <a:t>障害者数</a:t>
              </a:r>
            </a:p>
          </p:txBody>
        </p:sp>
        <p:sp>
          <p:nvSpPr>
            <p:cNvPr id="65" name="二等辺三角形 64"/>
            <p:cNvSpPr/>
            <p:nvPr/>
          </p:nvSpPr>
          <p:spPr>
            <a:xfrm rot="5400000">
              <a:off x="1074026" y="4951394"/>
              <a:ext cx="216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6462" tIns="0" rIns="49846" bIns="0" rtlCol="0" anchor="ctr"/>
            <a:lstStyle/>
            <a:p>
              <a:endParaRPr lang="ja-JP" altLang="en-US" sz="1108"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7" name="正方形/長方形 66"/>
          <p:cNvSpPr/>
          <p:nvPr/>
        </p:nvSpPr>
        <p:spPr>
          <a:xfrm>
            <a:off x="2038159" y="4339813"/>
            <a:ext cx="766024" cy="2492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lnSpc>
                <a:spcPts val="1477"/>
              </a:lnSpc>
            </a:pPr>
            <a:r>
              <a:rPr lang="ja-JP" altLang="en-US" sz="1292" dirty="0">
                <a:solidFill>
                  <a:srgbClr val="FF0000"/>
                </a:solidFill>
                <a:latin typeface="+mn-ea"/>
                <a:cs typeface="メイリオ" panose="020B0604030504040204" pitchFamily="50" charset="-128"/>
              </a:rPr>
              <a:t>未達成</a:t>
            </a:r>
          </a:p>
        </p:txBody>
      </p:sp>
      <p:sp>
        <p:nvSpPr>
          <p:cNvPr id="69" name="正方形/長方形 68"/>
          <p:cNvSpPr/>
          <p:nvPr/>
        </p:nvSpPr>
        <p:spPr>
          <a:xfrm>
            <a:off x="4520560" y="3718944"/>
            <a:ext cx="766024" cy="2492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lnSpc>
                <a:spcPts val="1477"/>
              </a:lnSpc>
            </a:pPr>
            <a:r>
              <a:rPr lang="ja-JP" altLang="en-US" sz="1292" dirty="0">
                <a:solidFill>
                  <a:srgbClr val="FF0000"/>
                </a:solidFill>
                <a:latin typeface="+mn-ea"/>
                <a:cs typeface="メイリオ" panose="020B0604030504040204" pitchFamily="50" charset="-128"/>
              </a:rPr>
              <a:t>達 成</a:t>
            </a:r>
          </a:p>
        </p:txBody>
      </p:sp>
      <p:sp>
        <p:nvSpPr>
          <p:cNvPr id="72" name="Rectangle 14"/>
          <p:cNvSpPr>
            <a:spLocks noChangeArrowheads="1"/>
          </p:cNvSpPr>
          <p:nvPr/>
        </p:nvSpPr>
        <p:spPr bwMode="auto">
          <a:xfrm>
            <a:off x="1278656" y="2299028"/>
            <a:ext cx="2704137" cy="262213"/>
          </a:xfrm>
          <a:prstGeom prst="rect">
            <a:avLst/>
          </a:prstGeom>
          <a:noFill/>
          <a:ln w="9525">
            <a:noFill/>
            <a:miter lim="800000"/>
            <a:headEnd/>
            <a:tailEnd/>
          </a:ln>
        </p:spPr>
        <p:txBody>
          <a:bodyPr wrap="none" anchor="ctr"/>
          <a:lstStyle/>
          <a:p>
            <a:r>
              <a:rPr lang="ja-JP" altLang="en-US" sz="1292" dirty="0">
                <a:latin typeface="+mn-ea"/>
              </a:rPr>
              <a:t>未達成企業</a:t>
            </a:r>
            <a:r>
              <a:rPr lang="en-US" altLang="ja-JP" sz="1292" dirty="0">
                <a:latin typeface="+mn-ea"/>
              </a:rPr>
              <a:t>(100</a:t>
            </a:r>
            <a:r>
              <a:rPr lang="ja-JP" altLang="en-US" sz="1292" dirty="0">
                <a:latin typeface="+mn-ea"/>
              </a:rPr>
              <a:t>人超</a:t>
            </a:r>
            <a:r>
              <a:rPr lang="en-US" altLang="ja-JP" sz="1292" dirty="0">
                <a:latin typeface="+mn-ea"/>
              </a:rPr>
              <a:t>)	</a:t>
            </a:r>
            <a:r>
              <a:rPr lang="ja-JP" altLang="en-US" sz="1292" dirty="0">
                <a:latin typeface="+mn-ea"/>
              </a:rPr>
              <a:t>　</a:t>
            </a:r>
            <a:r>
              <a:rPr lang="en-US" altLang="ja-JP" sz="1292" dirty="0">
                <a:latin typeface="+mn-ea"/>
              </a:rPr>
              <a:t>285</a:t>
            </a:r>
            <a:r>
              <a:rPr lang="ja-JP" altLang="en-US" sz="1292" dirty="0">
                <a:latin typeface="+mn-ea"/>
              </a:rPr>
              <a:t>億円</a:t>
            </a:r>
          </a:p>
        </p:txBody>
      </p:sp>
      <p:sp>
        <p:nvSpPr>
          <p:cNvPr id="73" name="Rectangle 14"/>
          <p:cNvSpPr>
            <a:spLocks noChangeArrowheads="1"/>
          </p:cNvSpPr>
          <p:nvPr/>
        </p:nvSpPr>
        <p:spPr bwMode="auto">
          <a:xfrm>
            <a:off x="6396766" y="2431966"/>
            <a:ext cx="2105917" cy="262213"/>
          </a:xfrm>
          <a:prstGeom prst="rect">
            <a:avLst/>
          </a:prstGeom>
          <a:noFill/>
          <a:ln w="9525">
            <a:noFill/>
            <a:miter lim="800000"/>
            <a:headEnd/>
            <a:tailEnd/>
          </a:ln>
        </p:spPr>
        <p:txBody>
          <a:bodyPr wrap="none" anchor="ctr"/>
          <a:lstStyle/>
          <a:p>
            <a:r>
              <a:rPr lang="ja-JP" altLang="en-US" sz="1292" dirty="0">
                <a:latin typeface="+mn-ea"/>
              </a:rPr>
              <a:t>達成企業</a:t>
            </a:r>
            <a:r>
              <a:rPr lang="en-US" altLang="ja-JP" sz="1292" dirty="0">
                <a:latin typeface="+mn-ea"/>
              </a:rPr>
              <a:t>(100</a:t>
            </a:r>
            <a:r>
              <a:rPr lang="ja-JP" altLang="en-US" sz="1292" dirty="0">
                <a:latin typeface="+mn-ea"/>
              </a:rPr>
              <a:t>人超</a:t>
            </a:r>
            <a:r>
              <a:rPr lang="en-US" altLang="ja-JP" sz="1292" dirty="0">
                <a:latin typeface="+mn-ea"/>
              </a:rPr>
              <a:t>)</a:t>
            </a:r>
            <a:r>
              <a:rPr lang="ja-JP" altLang="en-US" sz="1292" dirty="0">
                <a:latin typeface="+mn-ea"/>
              </a:rPr>
              <a:t>　</a:t>
            </a:r>
            <a:r>
              <a:rPr lang="en-US" altLang="ja-JP" sz="1292" dirty="0">
                <a:latin typeface="+mn-ea"/>
              </a:rPr>
              <a:t>198</a:t>
            </a:r>
            <a:r>
              <a:rPr lang="ja-JP" altLang="en-US" sz="1292" dirty="0">
                <a:latin typeface="+mn-ea"/>
              </a:rPr>
              <a:t>億円</a:t>
            </a:r>
          </a:p>
        </p:txBody>
      </p:sp>
      <p:sp>
        <p:nvSpPr>
          <p:cNvPr id="74" name="正方形/長方形 73"/>
          <p:cNvSpPr/>
          <p:nvPr/>
        </p:nvSpPr>
        <p:spPr>
          <a:xfrm>
            <a:off x="6454835" y="2717817"/>
            <a:ext cx="2336101" cy="5982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accent1">
                    <a:lumMod val="50000"/>
                  </a:schemeClr>
                </a:solidFill>
                <a:latin typeface="+mn-ea"/>
              </a:rPr>
              <a:t>「調整金」の支給</a:t>
            </a:r>
            <a:endParaRPr lang="en-US" altLang="ja-JP" sz="1477" b="1" dirty="0">
              <a:solidFill>
                <a:schemeClr val="accent1">
                  <a:lumMod val="50000"/>
                </a:schemeClr>
              </a:solidFill>
              <a:latin typeface="+mn-ea"/>
            </a:endParaRPr>
          </a:p>
          <a:p>
            <a:pPr algn="ctr">
              <a:spcBef>
                <a:spcPts val="277"/>
              </a:spcBef>
            </a:pPr>
            <a:r>
              <a:rPr lang="en-US" altLang="ja-JP" sz="1108" dirty="0">
                <a:solidFill>
                  <a:schemeClr val="tx1"/>
                </a:solidFill>
                <a:latin typeface="+mn-ea"/>
              </a:rPr>
              <a:t>【</a:t>
            </a:r>
            <a:r>
              <a:rPr lang="ja-JP" altLang="en-US" sz="1108" dirty="0">
                <a:solidFill>
                  <a:schemeClr val="tx1"/>
                </a:solidFill>
                <a:latin typeface="+mn-ea"/>
              </a:rPr>
              <a:t>超過１人当たり　月額２万７千円</a:t>
            </a:r>
            <a:r>
              <a:rPr lang="en-US" altLang="ja-JP" sz="1108" dirty="0">
                <a:solidFill>
                  <a:schemeClr val="tx1"/>
                </a:solidFill>
                <a:latin typeface="+mn-ea"/>
              </a:rPr>
              <a:t>】</a:t>
            </a:r>
            <a:endParaRPr lang="ja-JP" altLang="en-US" sz="1292" dirty="0">
              <a:solidFill>
                <a:schemeClr val="tx1"/>
              </a:solidFill>
              <a:latin typeface="+mn-ea"/>
            </a:endParaRPr>
          </a:p>
        </p:txBody>
      </p:sp>
      <p:sp>
        <p:nvSpPr>
          <p:cNvPr id="75" name="正方形/長方形 74"/>
          <p:cNvSpPr/>
          <p:nvPr/>
        </p:nvSpPr>
        <p:spPr>
          <a:xfrm>
            <a:off x="6454835" y="3845317"/>
            <a:ext cx="2336101" cy="5981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accent1">
                    <a:lumMod val="50000"/>
                  </a:schemeClr>
                </a:solidFill>
                <a:latin typeface="+mn-ea"/>
              </a:rPr>
              <a:t>「報奨金」の支給</a:t>
            </a:r>
            <a:endParaRPr lang="en-US" altLang="ja-JP" sz="1477" b="1" dirty="0">
              <a:solidFill>
                <a:schemeClr val="accent1">
                  <a:lumMod val="50000"/>
                </a:schemeClr>
              </a:solidFill>
              <a:latin typeface="+mn-ea"/>
            </a:endParaRPr>
          </a:p>
          <a:p>
            <a:pPr algn="ctr">
              <a:spcBef>
                <a:spcPts val="277"/>
              </a:spcBef>
            </a:pPr>
            <a:r>
              <a:rPr lang="en-US" altLang="ja-JP" sz="1108" dirty="0">
                <a:solidFill>
                  <a:schemeClr val="tx1"/>
                </a:solidFill>
                <a:latin typeface="+mn-ea"/>
              </a:rPr>
              <a:t>【</a:t>
            </a:r>
            <a:r>
              <a:rPr lang="ja-JP" altLang="en-US" sz="1108" dirty="0">
                <a:solidFill>
                  <a:schemeClr val="tx1"/>
                </a:solidFill>
                <a:latin typeface="+mn-ea"/>
              </a:rPr>
              <a:t>超過１人当たり　月額２万１千円</a:t>
            </a:r>
            <a:r>
              <a:rPr lang="en-US" altLang="ja-JP" sz="1108" dirty="0">
                <a:solidFill>
                  <a:schemeClr val="tx1"/>
                </a:solidFill>
                <a:latin typeface="+mn-ea"/>
              </a:rPr>
              <a:t>】</a:t>
            </a:r>
            <a:endParaRPr lang="ja-JP" altLang="en-US" sz="1292" dirty="0">
              <a:solidFill>
                <a:schemeClr val="tx1"/>
              </a:solidFill>
              <a:latin typeface="+mn-ea"/>
            </a:endParaRPr>
          </a:p>
        </p:txBody>
      </p:sp>
      <p:sp>
        <p:nvSpPr>
          <p:cNvPr id="82" name="Rectangle 14"/>
          <p:cNvSpPr>
            <a:spLocks noChangeArrowheads="1"/>
          </p:cNvSpPr>
          <p:nvPr/>
        </p:nvSpPr>
        <p:spPr bwMode="auto">
          <a:xfrm>
            <a:off x="6438434" y="3394193"/>
            <a:ext cx="2352503" cy="437093"/>
          </a:xfrm>
          <a:prstGeom prst="rect">
            <a:avLst/>
          </a:prstGeom>
          <a:noFill/>
          <a:ln w="9525">
            <a:noFill/>
            <a:miter lim="800000"/>
            <a:headEnd/>
            <a:tailEnd/>
          </a:ln>
        </p:spPr>
        <p:txBody>
          <a:bodyPr wrap="none" anchor="ctr"/>
          <a:lstStyle/>
          <a:p>
            <a:r>
              <a:rPr lang="ja-JP" altLang="en-US" sz="1292" dirty="0">
                <a:latin typeface="+mn-ea"/>
              </a:rPr>
              <a:t>達成企業（</a:t>
            </a:r>
            <a:r>
              <a:rPr lang="en-US" altLang="ja-JP" sz="1292" dirty="0">
                <a:latin typeface="+mn-ea"/>
              </a:rPr>
              <a:t>100</a:t>
            </a:r>
            <a:r>
              <a:rPr lang="ja-JP" altLang="en-US" sz="1292" dirty="0">
                <a:latin typeface="+mn-ea"/>
              </a:rPr>
              <a:t>人以下）</a:t>
            </a:r>
            <a:r>
              <a:rPr lang="en-US" altLang="ja-JP" sz="1292" dirty="0">
                <a:latin typeface="+mn-ea"/>
              </a:rPr>
              <a:t> 45</a:t>
            </a:r>
            <a:r>
              <a:rPr lang="ja-JP" altLang="en-US" sz="1292" dirty="0">
                <a:latin typeface="+mn-ea"/>
              </a:rPr>
              <a:t>億円</a:t>
            </a:r>
            <a:endParaRPr lang="en-US" altLang="ja-JP" sz="1292" dirty="0">
              <a:latin typeface="+mn-ea"/>
            </a:endParaRPr>
          </a:p>
          <a:p>
            <a:r>
              <a:rPr lang="ja-JP" altLang="en-US" sz="1015" dirty="0">
                <a:latin typeface="+mn-ea"/>
              </a:rPr>
              <a:t>（雇用率４％超かつ６人超雇用に限る）</a:t>
            </a:r>
            <a:r>
              <a:rPr lang="en-US" altLang="ja-JP" sz="1292" dirty="0">
                <a:latin typeface="+mn-ea"/>
              </a:rPr>
              <a:t>	</a:t>
            </a:r>
            <a:endParaRPr lang="ja-JP" altLang="en-US" sz="1292" dirty="0">
              <a:latin typeface="+mn-ea"/>
            </a:endParaRPr>
          </a:p>
        </p:txBody>
      </p:sp>
      <p:sp>
        <p:nvSpPr>
          <p:cNvPr id="83" name="正方形/長方形 82"/>
          <p:cNvSpPr/>
          <p:nvPr/>
        </p:nvSpPr>
        <p:spPr>
          <a:xfrm>
            <a:off x="6454835" y="5986970"/>
            <a:ext cx="2336101" cy="49960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accent1">
                    <a:lumMod val="50000"/>
                  </a:schemeClr>
                </a:solidFill>
                <a:latin typeface="+mn-ea"/>
              </a:rPr>
              <a:t>「助成金」の支給</a:t>
            </a:r>
            <a:endParaRPr lang="en-US" altLang="ja-JP" sz="1477" b="1" dirty="0">
              <a:solidFill>
                <a:schemeClr val="accent1">
                  <a:lumMod val="50000"/>
                </a:schemeClr>
              </a:solidFill>
              <a:latin typeface="+mn-ea"/>
            </a:endParaRPr>
          </a:p>
          <a:p>
            <a:pPr algn="ctr"/>
            <a:r>
              <a:rPr lang="ja-JP" altLang="en-US" sz="1108" dirty="0">
                <a:solidFill>
                  <a:schemeClr val="tx1"/>
                </a:solidFill>
                <a:latin typeface="+mn-ea"/>
              </a:rPr>
              <a:t>（施設整備費用等）</a:t>
            </a:r>
            <a:endParaRPr lang="en-US" altLang="ja-JP" sz="1108" dirty="0">
              <a:solidFill>
                <a:schemeClr val="tx1"/>
              </a:solidFill>
              <a:latin typeface="+mn-ea"/>
            </a:endParaRPr>
          </a:p>
        </p:txBody>
      </p:sp>
      <p:sp>
        <p:nvSpPr>
          <p:cNvPr id="84" name="正方形/長方形 83"/>
          <p:cNvSpPr/>
          <p:nvPr/>
        </p:nvSpPr>
        <p:spPr>
          <a:xfrm flipV="1">
            <a:off x="0" y="702993"/>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7" name="Rectangle 14"/>
          <p:cNvSpPr>
            <a:spLocks noChangeArrowheads="1"/>
          </p:cNvSpPr>
          <p:nvPr/>
        </p:nvSpPr>
        <p:spPr bwMode="auto">
          <a:xfrm>
            <a:off x="6424458" y="5713728"/>
            <a:ext cx="2105917" cy="262213"/>
          </a:xfrm>
          <a:prstGeom prst="rect">
            <a:avLst/>
          </a:prstGeom>
          <a:noFill/>
          <a:ln w="9525">
            <a:noFill/>
            <a:miter lim="800000"/>
            <a:headEnd/>
            <a:tailEnd/>
          </a:ln>
        </p:spPr>
        <p:txBody>
          <a:bodyPr wrap="none" anchor="ctr"/>
          <a:lstStyle/>
          <a:p>
            <a:r>
              <a:rPr lang="ja-JP" altLang="en-US" sz="1292" dirty="0">
                <a:latin typeface="+mn-ea"/>
              </a:rPr>
              <a:t>企業全体</a:t>
            </a:r>
            <a:r>
              <a:rPr lang="en-US" altLang="ja-JP" sz="1292" dirty="0">
                <a:latin typeface="+mn-ea"/>
              </a:rPr>
              <a:t>	</a:t>
            </a:r>
            <a:r>
              <a:rPr lang="ja-JP" altLang="en-US" sz="1292" dirty="0">
                <a:latin typeface="+mn-ea"/>
              </a:rPr>
              <a:t>７億円</a:t>
            </a:r>
          </a:p>
        </p:txBody>
      </p:sp>
      <p:sp>
        <p:nvSpPr>
          <p:cNvPr id="35" name="正方形/長方形 34"/>
          <p:cNvSpPr/>
          <p:nvPr/>
        </p:nvSpPr>
        <p:spPr>
          <a:xfrm>
            <a:off x="6446634" y="5004507"/>
            <a:ext cx="2336101" cy="5981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solidFill>
                  <a:schemeClr val="accent1">
                    <a:lumMod val="50000"/>
                  </a:schemeClr>
                </a:solidFill>
                <a:latin typeface="+mn-ea"/>
              </a:rPr>
              <a:t>「特例給付金」の支給</a:t>
            </a:r>
            <a:endParaRPr lang="en-US" altLang="ja-JP" sz="1477" b="1" dirty="0">
              <a:solidFill>
                <a:schemeClr val="accent1">
                  <a:lumMod val="50000"/>
                </a:schemeClr>
              </a:solidFill>
              <a:latin typeface="+mn-ea"/>
            </a:endParaRPr>
          </a:p>
          <a:p>
            <a:pPr algn="ctr">
              <a:spcBef>
                <a:spcPts val="277"/>
              </a:spcBef>
            </a:pPr>
            <a:r>
              <a:rPr lang="en-US" altLang="ja-JP" sz="1108" dirty="0">
                <a:solidFill>
                  <a:schemeClr val="tx1"/>
                </a:solidFill>
                <a:latin typeface="+mn-ea"/>
              </a:rPr>
              <a:t>【</a:t>
            </a:r>
            <a:r>
              <a:rPr lang="ja-JP" altLang="en-US" sz="1108" dirty="0">
                <a:solidFill>
                  <a:schemeClr val="tx1"/>
                </a:solidFill>
                <a:latin typeface="+mn-ea"/>
              </a:rPr>
              <a:t>１人当たり　月額７千円（</a:t>
            </a:r>
            <a:r>
              <a:rPr lang="en-US" altLang="ja-JP" sz="1108" dirty="0">
                <a:solidFill>
                  <a:schemeClr val="tx1"/>
                </a:solidFill>
                <a:latin typeface="+mn-ea"/>
              </a:rPr>
              <a:t>100</a:t>
            </a:r>
            <a:r>
              <a:rPr lang="ja-JP" altLang="en-US" sz="1108" dirty="0">
                <a:solidFill>
                  <a:schemeClr val="tx1"/>
                </a:solidFill>
                <a:latin typeface="+mn-ea"/>
              </a:rPr>
              <a:t>人超企業）又は５千円（</a:t>
            </a:r>
            <a:r>
              <a:rPr lang="en-US" altLang="ja-JP" sz="1108" dirty="0">
                <a:solidFill>
                  <a:schemeClr val="tx1"/>
                </a:solidFill>
                <a:latin typeface="+mn-ea"/>
              </a:rPr>
              <a:t>100</a:t>
            </a:r>
            <a:r>
              <a:rPr lang="ja-JP" altLang="en-US" sz="1108" dirty="0">
                <a:solidFill>
                  <a:schemeClr val="tx1"/>
                </a:solidFill>
                <a:latin typeface="+mn-ea"/>
              </a:rPr>
              <a:t>人以下企業）</a:t>
            </a:r>
            <a:endParaRPr lang="ja-JP" altLang="en-US" sz="1292" dirty="0">
              <a:solidFill>
                <a:schemeClr val="tx1"/>
              </a:solidFill>
              <a:latin typeface="+mn-ea"/>
            </a:endParaRPr>
          </a:p>
        </p:txBody>
      </p:sp>
      <p:sp>
        <p:nvSpPr>
          <p:cNvPr id="36" name="Rectangle 14"/>
          <p:cNvSpPr>
            <a:spLocks noChangeArrowheads="1"/>
          </p:cNvSpPr>
          <p:nvPr/>
        </p:nvSpPr>
        <p:spPr bwMode="auto">
          <a:xfrm>
            <a:off x="6396767" y="4553416"/>
            <a:ext cx="2352503" cy="437093"/>
          </a:xfrm>
          <a:prstGeom prst="rect">
            <a:avLst/>
          </a:prstGeom>
          <a:noFill/>
          <a:ln w="9525">
            <a:noFill/>
            <a:miter lim="800000"/>
            <a:headEnd/>
            <a:tailEnd/>
          </a:ln>
        </p:spPr>
        <p:txBody>
          <a:bodyPr wrap="none" anchor="ctr"/>
          <a:lstStyle/>
          <a:p>
            <a:r>
              <a:rPr lang="ja-JP" altLang="en-US" sz="1292" dirty="0">
                <a:latin typeface="+mn-ea"/>
              </a:rPr>
              <a:t>週</a:t>
            </a:r>
            <a:r>
              <a:rPr lang="en-US" altLang="ja-JP" sz="1292" dirty="0">
                <a:latin typeface="+mn-ea"/>
              </a:rPr>
              <a:t>20</a:t>
            </a:r>
            <a:r>
              <a:rPr lang="ja-JP" altLang="en-US" sz="1292" dirty="0">
                <a:latin typeface="+mn-ea"/>
              </a:rPr>
              <a:t>時間未満障害者雇用企業</a:t>
            </a:r>
            <a:endParaRPr lang="en-US" altLang="ja-JP" sz="1292" dirty="0">
              <a:latin typeface="+mn-ea"/>
            </a:endParaRPr>
          </a:p>
          <a:p>
            <a:r>
              <a:rPr lang="en-US" altLang="ja-JP" sz="1015" dirty="0">
                <a:latin typeface="+mn-ea"/>
              </a:rPr>
              <a:t>※</a:t>
            </a:r>
            <a:r>
              <a:rPr lang="ja-JP" altLang="en-US" sz="1015" dirty="0">
                <a:latin typeface="+mn-ea"/>
              </a:rPr>
              <a:t>令和３年度から支給開始</a:t>
            </a: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18</a:t>
            </a:fld>
            <a:endParaRPr kumimoji="1" lang="ja-JP" altLang="en-US"/>
          </a:p>
        </p:txBody>
      </p:sp>
      <p:sp>
        <p:nvSpPr>
          <p:cNvPr id="38"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3301440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196752"/>
            <a:ext cx="8147248" cy="4392488"/>
          </a:xfrm>
        </p:spPr>
        <p:txBody>
          <a:bodyPr>
            <a:normAutofit/>
          </a:bodyPr>
          <a:lstStyle/>
          <a:p>
            <a:pPr marL="0" indent="0" algn="ctr">
              <a:buNone/>
            </a:pPr>
            <a:r>
              <a:rPr lang="ja-JP" altLang="en-US" sz="2800" dirty="0" smtClean="0"/>
              <a:t>目次</a:t>
            </a:r>
            <a:endParaRPr lang="en-US" altLang="ja-JP" sz="2800" dirty="0" smtClean="0"/>
          </a:p>
          <a:p>
            <a:pPr marL="0" indent="0">
              <a:buNone/>
            </a:pPr>
            <a:endParaRPr lang="en-US" altLang="ja-JP" sz="2800" dirty="0" smtClean="0"/>
          </a:p>
          <a:p>
            <a:pPr marL="0" indent="0">
              <a:buNone/>
            </a:pPr>
            <a:r>
              <a:rPr lang="ja-JP" altLang="en-US" sz="2800" dirty="0" smtClean="0"/>
              <a:t>１</a:t>
            </a:r>
            <a:r>
              <a:rPr lang="ja-JP" altLang="en-US" sz="2800" dirty="0"/>
              <a:t>　障害者とは</a:t>
            </a:r>
            <a:r>
              <a:rPr lang="en-US" altLang="ja-JP" sz="2800" dirty="0"/>
              <a:t/>
            </a:r>
            <a:br>
              <a:rPr lang="en-US" altLang="ja-JP" sz="2800" dirty="0"/>
            </a:br>
            <a:r>
              <a:rPr lang="ja-JP" altLang="en-US" sz="2800" dirty="0"/>
              <a:t>２　障害者雇用の</a:t>
            </a:r>
            <a:r>
              <a:rPr lang="ja-JP" altLang="en-US" sz="2800" dirty="0" smtClean="0"/>
              <a:t>理念と障害者雇用促進法の概要</a:t>
            </a:r>
            <a:r>
              <a:rPr lang="en-US" altLang="ja-JP" sz="2800" dirty="0"/>
              <a:t/>
            </a:r>
            <a:br>
              <a:rPr lang="en-US" altLang="ja-JP" sz="2800" dirty="0"/>
            </a:br>
            <a:r>
              <a:rPr lang="ja-JP" altLang="en-US" sz="2800" dirty="0"/>
              <a:t>３　障害者雇用の現状</a:t>
            </a:r>
            <a:r>
              <a:rPr lang="en-US" altLang="ja-JP" sz="2800" dirty="0"/>
              <a:t/>
            </a:r>
            <a:br>
              <a:rPr lang="en-US" altLang="ja-JP" sz="2800" dirty="0"/>
            </a:br>
            <a:r>
              <a:rPr lang="ja-JP" altLang="en-US" sz="2800" dirty="0" smtClean="0"/>
              <a:t>４</a:t>
            </a:r>
            <a:r>
              <a:rPr lang="ja-JP" altLang="en-US" sz="2800" dirty="0"/>
              <a:t>　障害者雇用の課題</a:t>
            </a:r>
            <a:r>
              <a:rPr lang="en-US" altLang="ja-JP" sz="2800" dirty="0"/>
              <a:t/>
            </a:r>
            <a:br>
              <a:rPr lang="en-US" altLang="ja-JP" sz="2800" dirty="0"/>
            </a:br>
            <a:r>
              <a:rPr lang="ja-JP" altLang="en-US" sz="2800" dirty="0" smtClean="0"/>
              <a:t>５</a:t>
            </a:r>
            <a:r>
              <a:rPr lang="ja-JP" altLang="en-US" sz="2800" dirty="0"/>
              <a:t>　公務部門における障害者雇用</a:t>
            </a:r>
            <a:r>
              <a:rPr lang="en-US" altLang="ja-JP" sz="2800" dirty="0"/>
              <a:t/>
            </a:r>
            <a:br>
              <a:rPr lang="en-US" altLang="ja-JP" sz="2800" dirty="0"/>
            </a:br>
            <a:r>
              <a:rPr lang="ja-JP" altLang="en-US" sz="2800" dirty="0" smtClean="0"/>
              <a:t>６</a:t>
            </a:r>
            <a:r>
              <a:rPr lang="ja-JP" altLang="en-US" sz="2800" dirty="0"/>
              <a:t>　職業リハビリテーションの実施体制</a:t>
            </a:r>
            <a:endParaRPr kumimoji="1" lang="ja-JP" altLang="en-US" sz="2800" dirty="0"/>
          </a:p>
        </p:txBody>
      </p:sp>
      <p:sp>
        <p:nvSpPr>
          <p:cNvPr id="2" name="スライド番号プレースホルダー 1"/>
          <p:cNvSpPr>
            <a:spLocks noGrp="1"/>
          </p:cNvSpPr>
          <p:nvPr>
            <p:ph type="sldNum" sz="quarter" idx="12"/>
          </p:nvPr>
        </p:nvSpPr>
        <p:spPr>
          <a:xfrm>
            <a:off x="8358473" y="6309320"/>
            <a:ext cx="512638" cy="365125"/>
          </a:xfrm>
        </p:spPr>
        <p:txBody>
          <a:bodyPr/>
          <a:lstStyle/>
          <a:p>
            <a:fld id="{9E2A29CB-BA86-48A6-80E1-CB8750A963B5}" type="slidenum">
              <a:rPr kumimoji="1" lang="ja-JP" altLang="en-US" smtClean="0">
                <a:solidFill>
                  <a:schemeClr val="tx1"/>
                </a:solidFill>
              </a:rPr>
              <a:t>1</a:t>
            </a:fld>
            <a:endParaRPr kumimoji="1" lang="ja-JP" altLang="en-US" dirty="0">
              <a:solidFill>
                <a:schemeClr val="tx1"/>
              </a:solidFill>
            </a:endParaRPr>
          </a:p>
        </p:txBody>
      </p:sp>
    </p:spTree>
    <p:extLst>
      <p:ext uri="{BB962C8B-B14F-4D97-AF65-F5344CB8AC3E}">
        <p14:creationId xmlns:p14="http://schemas.microsoft.com/office/powerpoint/2010/main" val="41534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2996952"/>
            <a:ext cx="7139136" cy="720080"/>
          </a:xfrm>
        </p:spPr>
        <p:txBody>
          <a:bodyPr>
            <a:noAutofit/>
          </a:bodyPr>
          <a:lstStyle/>
          <a:p>
            <a:pPr marL="0" indent="0">
              <a:buNone/>
            </a:pPr>
            <a:r>
              <a:rPr lang="ja-JP" altLang="en-US" sz="3600" dirty="0" smtClean="0"/>
              <a:t>３</a:t>
            </a:r>
            <a:r>
              <a:rPr lang="ja-JP" altLang="en-US" sz="3600" dirty="0"/>
              <a:t>　障害者雇用の</a:t>
            </a:r>
            <a:r>
              <a:rPr lang="ja-JP" altLang="en-US" sz="3600" dirty="0" smtClean="0"/>
              <a:t>現状</a:t>
            </a:r>
            <a:endParaRPr kumimoji="1" lang="ja-JP" altLang="en-US" sz="3600" dirty="0"/>
          </a:p>
        </p:txBody>
      </p:sp>
      <p:sp>
        <p:nvSpPr>
          <p:cNvPr id="2" name="スライド番号プレースホルダー 1"/>
          <p:cNvSpPr>
            <a:spLocks noGrp="1"/>
          </p:cNvSpPr>
          <p:nvPr>
            <p:ph type="sldNum" sz="quarter" idx="12"/>
          </p:nvPr>
        </p:nvSpPr>
        <p:spPr>
          <a:xfrm>
            <a:off x="8388424" y="6376243"/>
            <a:ext cx="512638" cy="365125"/>
          </a:xfrm>
        </p:spPr>
        <p:txBody>
          <a:bodyPr/>
          <a:lstStyle/>
          <a:p>
            <a:fld id="{9E2A29CB-BA86-48A6-80E1-CB8750A963B5}" type="slidenum">
              <a:rPr kumimoji="1" lang="ja-JP" altLang="en-US" smtClean="0">
                <a:solidFill>
                  <a:schemeClr val="tx1"/>
                </a:solidFill>
              </a:rPr>
              <a:t>19</a:t>
            </a:fld>
            <a:endParaRPr kumimoji="1" lang="ja-JP" altLang="en-US" dirty="0">
              <a:solidFill>
                <a:schemeClr val="tx1"/>
              </a:solidFill>
            </a:endParaRPr>
          </a:p>
        </p:txBody>
      </p:sp>
    </p:spTree>
    <p:extLst>
      <p:ext uri="{BB962C8B-B14F-4D97-AF65-F5344CB8AC3E}">
        <p14:creationId xmlns:p14="http://schemas.microsoft.com/office/powerpoint/2010/main" val="3124645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p:cNvSpPr>
            <a:spLocks noChangeArrowheads="1"/>
          </p:cNvSpPr>
          <p:nvPr/>
        </p:nvSpPr>
        <p:spPr bwMode="auto">
          <a:xfrm>
            <a:off x="504092" y="2070873"/>
            <a:ext cx="8135815" cy="1121020"/>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lIns="84336" tIns="42171" rIns="84336" bIns="42171" anchor="ctr"/>
          <a:lstStyle/>
          <a:p>
            <a:pPr>
              <a:spcBef>
                <a:spcPct val="20000"/>
              </a:spcBef>
            </a:pPr>
            <a:r>
              <a:rPr lang="ja-JP" altLang="en-US" sz="1846" dirty="0"/>
              <a:t>●</a:t>
            </a:r>
            <a:r>
              <a:rPr lang="en-US" altLang="ja-JP" sz="1846" dirty="0"/>
              <a:t>1</a:t>
            </a:r>
            <a:r>
              <a:rPr lang="ja-JP" altLang="en-US" sz="1846" dirty="0"/>
              <a:t>人以上の障害者の雇用を義務づけられている事業主（労働者数</a:t>
            </a:r>
            <a:r>
              <a:rPr lang="en-US" altLang="ja-JP" sz="1846" dirty="0">
                <a:solidFill>
                  <a:schemeClr val="tx1"/>
                </a:solidFill>
              </a:rPr>
              <a:t>45.5</a:t>
            </a:r>
            <a:r>
              <a:rPr lang="ja-JP" altLang="en-US" sz="1846" dirty="0">
                <a:solidFill>
                  <a:schemeClr val="tx1"/>
                </a:solidFill>
              </a:rPr>
              <a:t>人</a:t>
            </a:r>
            <a:r>
              <a:rPr lang="ja-JP" altLang="en-US" sz="1846" dirty="0"/>
              <a:t>以上規模</a:t>
            </a:r>
            <a:r>
              <a:rPr lang="ja-JP" altLang="en-US" sz="1846" dirty="0" smtClean="0"/>
              <a:t>）、特殊法人（労働者数</a:t>
            </a:r>
            <a:r>
              <a:rPr lang="en-US" altLang="ja-JP" sz="1846" dirty="0" smtClean="0"/>
              <a:t>40.0</a:t>
            </a:r>
            <a:r>
              <a:rPr lang="ja-JP" altLang="en-US" sz="1846" dirty="0" smtClean="0"/>
              <a:t>人以上規模）は</a:t>
            </a:r>
            <a:r>
              <a:rPr lang="ja-JP" altLang="en-US" sz="1846" dirty="0"/>
              <a:t>、</a:t>
            </a:r>
            <a:r>
              <a:rPr lang="ja-JP" altLang="en-US" sz="1846" dirty="0">
                <a:solidFill>
                  <a:schemeClr val="tx1"/>
                </a:solidFill>
              </a:rPr>
              <a:t>毎年</a:t>
            </a:r>
            <a:r>
              <a:rPr lang="en-US" altLang="ja-JP" sz="1846" dirty="0">
                <a:solidFill>
                  <a:schemeClr val="tx1"/>
                </a:solidFill>
              </a:rPr>
              <a:t>6</a:t>
            </a:r>
            <a:r>
              <a:rPr lang="ja-JP" altLang="en-US" sz="1846" dirty="0">
                <a:solidFill>
                  <a:schemeClr val="tx1"/>
                </a:solidFill>
              </a:rPr>
              <a:t>月</a:t>
            </a:r>
            <a:r>
              <a:rPr lang="en-US" altLang="ja-JP" sz="1846" dirty="0">
                <a:solidFill>
                  <a:schemeClr val="tx1"/>
                </a:solidFill>
              </a:rPr>
              <a:t>1</a:t>
            </a:r>
            <a:r>
              <a:rPr lang="ja-JP" altLang="en-US" sz="1846" dirty="0">
                <a:solidFill>
                  <a:schemeClr val="tx1"/>
                </a:solidFill>
              </a:rPr>
              <a:t>日現在における</a:t>
            </a:r>
            <a:r>
              <a:rPr lang="ja-JP" altLang="en-US" sz="1846" u="sng" dirty="0">
                <a:solidFill>
                  <a:schemeClr val="tx1"/>
                </a:solidFill>
              </a:rPr>
              <a:t>対象障害者</a:t>
            </a:r>
            <a:r>
              <a:rPr lang="ja-JP" altLang="en-US" sz="1846" dirty="0">
                <a:solidFill>
                  <a:schemeClr val="tx1"/>
                </a:solidFill>
              </a:rPr>
              <a:t>の雇用状況を、ハローワークに報</a:t>
            </a:r>
            <a:r>
              <a:rPr lang="ja-JP" altLang="en-US" sz="1846" dirty="0"/>
              <a:t>告しなければならない。（法</a:t>
            </a:r>
            <a:r>
              <a:rPr lang="en-US" altLang="ja-JP" sz="1846" dirty="0"/>
              <a:t>43</a:t>
            </a:r>
            <a:r>
              <a:rPr lang="ja-JP" altLang="en-US" sz="1846" dirty="0"/>
              <a:t>条第</a:t>
            </a:r>
            <a:r>
              <a:rPr lang="en-US" altLang="ja-JP" sz="1846" dirty="0"/>
              <a:t>7</a:t>
            </a:r>
            <a:r>
              <a:rPr lang="ja-JP" altLang="en-US" sz="1846" dirty="0"/>
              <a:t>項）</a:t>
            </a:r>
            <a:endParaRPr lang="ja-JP" altLang="en-US" sz="1846" dirty="0">
              <a:latin typeface="Verdana" pitchFamily="34" charset="0"/>
            </a:endParaRPr>
          </a:p>
        </p:txBody>
      </p:sp>
      <p:sp>
        <p:nvSpPr>
          <p:cNvPr id="29699" name="AutoShape 5"/>
          <p:cNvSpPr>
            <a:spLocks noChangeArrowheads="1"/>
          </p:cNvSpPr>
          <p:nvPr/>
        </p:nvSpPr>
        <p:spPr bwMode="auto">
          <a:xfrm>
            <a:off x="435386" y="3295498"/>
            <a:ext cx="8135815" cy="997597"/>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lIns="84336" tIns="42171" rIns="84336" bIns="42171" anchor="ctr"/>
          <a:lstStyle/>
          <a:p>
            <a:pPr>
              <a:spcBef>
                <a:spcPct val="20000"/>
              </a:spcBef>
              <a:buClr>
                <a:schemeClr val="folHlink"/>
              </a:buClr>
              <a:buSzPct val="60000"/>
              <a:buFont typeface="Wingdings" pitchFamily="2" charset="2"/>
              <a:buNone/>
            </a:pPr>
            <a:r>
              <a:rPr lang="ja-JP" altLang="en-US" sz="1846" dirty="0" smtClean="0"/>
              <a:t>●</a:t>
            </a:r>
            <a:r>
              <a:rPr lang="ja-JP" altLang="en-US" sz="1846" dirty="0" smtClean="0">
                <a:solidFill>
                  <a:srgbClr val="0070C0"/>
                </a:solidFill>
              </a:rPr>
              <a:t>国及び地方公共団体は「障害者任免状況通報書」</a:t>
            </a:r>
            <a:r>
              <a:rPr lang="ja-JP" altLang="en-US" sz="1846" dirty="0" smtClean="0"/>
              <a:t>、一般の民間企業・特殊法人は、</a:t>
            </a:r>
            <a:r>
              <a:rPr lang="ja-JP" altLang="en-US" sz="1846" dirty="0" smtClean="0">
                <a:solidFill>
                  <a:schemeClr val="tx1"/>
                </a:solidFill>
              </a:rPr>
              <a:t>「</a:t>
            </a:r>
            <a:r>
              <a:rPr lang="ja-JP" altLang="en-US" sz="1846" dirty="0">
                <a:solidFill>
                  <a:schemeClr val="tx1"/>
                </a:solidFill>
              </a:rPr>
              <a:t>障害者雇用状況報告書」により、</a:t>
            </a:r>
            <a:r>
              <a:rPr lang="en-US" altLang="ja-JP" sz="1846" dirty="0">
                <a:solidFill>
                  <a:schemeClr val="hlink"/>
                </a:solidFill>
              </a:rPr>
              <a:t>7</a:t>
            </a:r>
            <a:r>
              <a:rPr lang="ja-JP" altLang="en-US" sz="1846" dirty="0">
                <a:solidFill>
                  <a:schemeClr val="hlink"/>
                </a:solidFill>
              </a:rPr>
              <a:t>月</a:t>
            </a:r>
            <a:r>
              <a:rPr lang="en-US" altLang="ja-JP" sz="1846" dirty="0">
                <a:solidFill>
                  <a:schemeClr val="hlink"/>
                </a:solidFill>
              </a:rPr>
              <a:t>15</a:t>
            </a:r>
            <a:r>
              <a:rPr lang="ja-JP" altLang="en-US" sz="1846" dirty="0">
                <a:solidFill>
                  <a:schemeClr val="hlink"/>
                </a:solidFill>
              </a:rPr>
              <a:t>日まで</a:t>
            </a:r>
            <a:r>
              <a:rPr lang="ja-JP" altLang="en-US" sz="1846" dirty="0"/>
              <a:t>に行わなければならない。</a:t>
            </a:r>
            <a:endParaRPr lang="ja-JP" altLang="en-US" sz="1846" dirty="0">
              <a:latin typeface="Verdana" pitchFamily="34" charset="0"/>
            </a:endParaRPr>
          </a:p>
        </p:txBody>
      </p:sp>
      <p:sp>
        <p:nvSpPr>
          <p:cNvPr id="9" name="Rectangle 2"/>
          <p:cNvSpPr txBox="1">
            <a:spLocks noChangeArrowheads="1"/>
          </p:cNvSpPr>
          <p:nvPr/>
        </p:nvSpPr>
        <p:spPr>
          <a:xfrm>
            <a:off x="2214197" y="4668733"/>
            <a:ext cx="4787411" cy="461597"/>
          </a:xfrm>
          <a:prstGeom prst="rect">
            <a:avLst/>
          </a:prstGeom>
        </p:spPr>
        <p:style>
          <a:lnRef idx="1">
            <a:schemeClr val="accent1"/>
          </a:lnRef>
          <a:fillRef idx="2">
            <a:schemeClr val="accent1"/>
          </a:fillRef>
          <a:effectRef idx="1">
            <a:schemeClr val="accent1"/>
          </a:effectRef>
          <a:fontRef idx="minor">
            <a:schemeClr val="dk1"/>
          </a:fontRef>
        </p:style>
        <p:txBody>
          <a:bodyPr lIns="84311" tIns="42160" rIns="84311" bIns="42160" anchor="ctr">
            <a:normAutofit/>
          </a:bodyPr>
          <a:lstStyle/>
          <a:p>
            <a:pPr algn="ctr" defTabSz="843120">
              <a:defRPr/>
            </a:pPr>
            <a:r>
              <a:rPr lang="ja-JP" altLang="en-US" sz="2215" dirty="0">
                <a:solidFill>
                  <a:schemeClr val="tx1"/>
                </a:solidFill>
                <a:latin typeface="+mj-lt"/>
                <a:ea typeface="+mj-ea"/>
                <a:cs typeface="+mj-cs"/>
              </a:rPr>
              <a:t>雇用率集計結果の発表</a:t>
            </a:r>
          </a:p>
        </p:txBody>
      </p:sp>
      <p:sp>
        <p:nvSpPr>
          <p:cNvPr id="29701" name="AutoShape 3"/>
          <p:cNvSpPr>
            <a:spLocks noChangeArrowheads="1"/>
          </p:cNvSpPr>
          <p:nvPr/>
        </p:nvSpPr>
        <p:spPr bwMode="auto">
          <a:xfrm>
            <a:off x="427893" y="5157191"/>
            <a:ext cx="8223738" cy="1462581"/>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lIns="84336" tIns="42171" rIns="84336" bIns="42171" anchor="ctr"/>
          <a:lstStyle/>
          <a:p>
            <a:r>
              <a:rPr lang="en-US" altLang="ja-JP" sz="1846" dirty="0"/>
              <a:t>■</a:t>
            </a:r>
            <a:r>
              <a:rPr lang="ja-JP" altLang="en-US" sz="1846" dirty="0"/>
              <a:t>雇用率の集計結果を発表　　　　　</a:t>
            </a:r>
            <a:endParaRPr lang="ja-JP" altLang="en-US" sz="1846" dirty="0">
              <a:ea typeface="HG丸ｺﾞｼｯｸM-PRO" pitchFamily="50" charset="-128"/>
            </a:endParaRPr>
          </a:p>
          <a:p>
            <a:r>
              <a:rPr lang="ja-JP" altLang="en-US" sz="1846" dirty="0"/>
              <a:t>　　　　</a:t>
            </a:r>
            <a:r>
              <a:rPr lang="ja-JP" altLang="en-US" sz="1846" dirty="0">
                <a:solidFill>
                  <a:srgbClr val="FF0000"/>
                </a:solidFill>
              </a:rPr>
              <a:t>本省・・・全国集計値</a:t>
            </a:r>
          </a:p>
          <a:p>
            <a:r>
              <a:rPr lang="ja-JP" altLang="en-US" sz="1846" dirty="0"/>
              <a:t>　　　　</a:t>
            </a:r>
            <a:r>
              <a:rPr lang="ja-JP" altLang="en-US" sz="1846" dirty="0">
                <a:solidFill>
                  <a:srgbClr val="FF0000"/>
                </a:solidFill>
              </a:rPr>
              <a:t>各局・・・各都道府県の</a:t>
            </a:r>
            <a:r>
              <a:rPr lang="ja-JP" altLang="en-US" sz="1846" dirty="0" smtClean="0">
                <a:solidFill>
                  <a:srgbClr val="FF0000"/>
                </a:solidFill>
              </a:rPr>
              <a:t>集計値</a:t>
            </a:r>
            <a:r>
              <a:rPr lang="ja-JP" altLang="en-US" sz="1846" dirty="0"/>
              <a:t>　</a:t>
            </a:r>
          </a:p>
          <a:p>
            <a:r>
              <a:rPr lang="ja-JP" altLang="en-US" sz="1846" dirty="0"/>
              <a:t>■国・地方自治体・特殊法人については、全ての機関の個別の数値を発表</a:t>
            </a:r>
          </a:p>
        </p:txBody>
      </p:sp>
      <p:sp>
        <p:nvSpPr>
          <p:cNvPr id="3" name="スライド番号プレースホルダー 2"/>
          <p:cNvSpPr>
            <a:spLocks noGrp="1"/>
          </p:cNvSpPr>
          <p:nvPr>
            <p:ph type="sldNum" sz="quarter" idx="12"/>
          </p:nvPr>
        </p:nvSpPr>
        <p:spPr/>
        <p:txBody>
          <a:bodyPr/>
          <a:lstStyle/>
          <a:p>
            <a:pPr>
              <a:defRPr/>
            </a:pPr>
            <a:fld id="{59581DE9-C2DD-4C65-8D8B-CEBBF2AA8229}" type="slidenum">
              <a:rPr lang="en-US" altLang="ja-JP" smtClean="0"/>
              <a:pPr>
                <a:defRPr/>
              </a:pPr>
              <a:t>20</a:t>
            </a:fld>
            <a:endParaRPr lang="en-US" altLang="ja-JP"/>
          </a:p>
        </p:txBody>
      </p:sp>
      <p:sp>
        <p:nvSpPr>
          <p:cNvPr id="12" name="テキスト ボックス 11"/>
          <p:cNvSpPr txBox="1"/>
          <p:nvPr/>
        </p:nvSpPr>
        <p:spPr>
          <a:xfrm>
            <a:off x="16576" y="184275"/>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障害者雇用状況報告・任免状況通報</a:t>
            </a:r>
            <a:endParaRPr lang="ja-JP" altLang="en-US" sz="2400" dirty="0">
              <a:latin typeface="+mj-ea"/>
              <a:ea typeface="+mj-ea"/>
            </a:endParaRPr>
          </a:p>
        </p:txBody>
      </p:sp>
      <p:sp>
        <p:nvSpPr>
          <p:cNvPr id="13" name="正方形/長方形 12"/>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
        <p:nvSpPr>
          <p:cNvPr id="14" name="AutoShape 4"/>
          <p:cNvSpPr>
            <a:spLocks noChangeArrowheads="1"/>
          </p:cNvSpPr>
          <p:nvPr/>
        </p:nvSpPr>
        <p:spPr bwMode="auto">
          <a:xfrm>
            <a:off x="504092" y="865164"/>
            <a:ext cx="8135815" cy="1121020"/>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lIns="84336" tIns="42171" rIns="84336" bIns="42171" anchor="ctr"/>
          <a:lstStyle/>
          <a:p>
            <a:pPr>
              <a:spcBef>
                <a:spcPct val="20000"/>
              </a:spcBef>
            </a:pPr>
            <a:r>
              <a:rPr lang="ja-JP" altLang="en-US" sz="1846" dirty="0"/>
              <a:t>●</a:t>
            </a:r>
            <a:r>
              <a:rPr lang="en-US" altLang="ja-JP" sz="1846" dirty="0"/>
              <a:t>1</a:t>
            </a:r>
            <a:r>
              <a:rPr lang="ja-JP" altLang="en-US" sz="1846" dirty="0"/>
              <a:t>人以上の障害者の雇用を義務づけられて</a:t>
            </a:r>
            <a:r>
              <a:rPr lang="ja-JP" altLang="en-US" sz="1846" dirty="0" smtClean="0"/>
              <a:t>いる国及び地方公共団体の任命権者は（</a:t>
            </a:r>
            <a:r>
              <a:rPr lang="ja-JP" altLang="en-US" sz="1846" dirty="0"/>
              <a:t>労働者数</a:t>
            </a:r>
            <a:r>
              <a:rPr lang="en-US" altLang="ja-JP" sz="1846" dirty="0" smtClean="0">
                <a:solidFill>
                  <a:srgbClr val="FF0000"/>
                </a:solidFill>
              </a:rPr>
              <a:t>40.0</a:t>
            </a:r>
            <a:r>
              <a:rPr lang="ja-JP" altLang="en-US" sz="1846" dirty="0" smtClean="0">
                <a:solidFill>
                  <a:srgbClr val="FF0000"/>
                </a:solidFill>
              </a:rPr>
              <a:t>人</a:t>
            </a:r>
            <a:r>
              <a:rPr lang="ja-JP" altLang="en-US" sz="1846" dirty="0"/>
              <a:t>以上規模）は、</a:t>
            </a:r>
            <a:r>
              <a:rPr lang="ja-JP" altLang="en-US" sz="1846" dirty="0">
                <a:solidFill>
                  <a:schemeClr val="hlink"/>
                </a:solidFill>
              </a:rPr>
              <a:t>毎年</a:t>
            </a:r>
            <a:r>
              <a:rPr lang="en-US" altLang="ja-JP" sz="1846" dirty="0">
                <a:solidFill>
                  <a:schemeClr val="hlink"/>
                </a:solidFill>
              </a:rPr>
              <a:t>6</a:t>
            </a:r>
            <a:r>
              <a:rPr lang="ja-JP" altLang="en-US" sz="1846" dirty="0">
                <a:solidFill>
                  <a:schemeClr val="hlink"/>
                </a:solidFill>
              </a:rPr>
              <a:t>月</a:t>
            </a:r>
            <a:r>
              <a:rPr lang="en-US" altLang="ja-JP" sz="1846" dirty="0">
                <a:solidFill>
                  <a:schemeClr val="hlink"/>
                </a:solidFill>
              </a:rPr>
              <a:t>1</a:t>
            </a:r>
            <a:r>
              <a:rPr lang="ja-JP" altLang="en-US" sz="1846" dirty="0">
                <a:solidFill>
                  <a:schemeClr val="hlink"/>
                </a:solidFill>
              </a:rPr>
              <a:t>日現在における</a:t>
            </a:r>
            <a:r>
              <a:rPr lang="ja-JP" altLang="en-US" sz="1846" u="sng" dirty="0">
                <a:solidFill>
                  <a:schemeClr val="hlink"/>
                </a:solidFill>
              </a:rPr>
              <a:t>対象障害者</a:t>
            </a:r>
            <a:r>
              <a:rPr lang="ja-JP" altLang="en-US" sz="1846" dirty="0">
                <a:solidFill>
                  <a:schemeClr val="hlink"/>
                </a:solidFill>
              </a:rPr>
              <a:t>の雇用状況</a:t>
            </a:r>
            <a:r>
              <a:rPr lang="ja-JP" altLang="en-US" sz="1846" dirty="0"/>
              <a:t>を</a:t>
            </a:r>
            <a:r>
              <a:rPr lang="ja-JP" altLang="en-US" sz="1846" dirty="0" smtClean="0"/>
              <a:t>、厚生労働大臣（または労働局長）に</a:t>
            </a:r>
            <a:r>
              <a:rPr lang="ja-JP" altLang="en-US" sz="1846" dirty="0"/>
              <a:t>報告しなければならない</a:t>
            </a:r>
            <a:r>
              <a:rPr lang="ja-JP" altLang="en-US" sz="1846" dirty="0" smtClean="0"/>
              <a:t>。　　（</a:t>
            </a:r>
            <a:r>
              <a:rPr lang="ja-JP" altLang="en-US" sz="1846" dirty="0"/>
              <a:t>法</a:t>
            </a:r>
            <a:r>
              <a:rPr lang="en-US" altLang="ja-JP" sz="1846" dirty="0" smtClean="0"/>
              <a:t>40</a:t>
            </a:r>
            <a:r>
              <a:rPr lang="ja-JP" altLang="en-US" sz="1846" dirty="0" smtClean="0"/>
              <a:t>条第</a:t>
            </a:r>
            <a:r>
              <a:rPr lang="en-US" altLang="ja-JP" sz="1846" dirty="0" smtClean="0"/>
              <a:t>1</a:t>
            </a:r>
            <a:r>
              <a:rPr lang="ja-JP" altLang="en-US" sz="1846" dirty="0" smtClean="0"/>
              <a:t>項</a:t>
            </a:r>
            <a:r>
              <a:rPr lang="ja-JP" altLang="en-US" sz="1846" dirty="0"/>
              <a:t>）</a:t>
            </a:r>
            <a:endParaRPr lang="ja-JP" altLang="en-US" sz="1846" dirty="0">
              <a:latin typeface="Verdana" pitchFamily="34" charset="0"/>
            </a:endParaRPr>
          </a:p>
        </p:txBody>
      </p:sp>
    </p:spTree>
    <p:extLst>
      <p:ext uri="{BB962C8B-B14F-4D97-AF65-F5344CB8AC3E}">
        <p14:creationId xmlns:p14="http://schemas.microsoft.com/office/powerpoint/2010/main" val="3977197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extLst/>
          </p:nvPr>
        </p:nvGraphicFramePr>
        <p:xfrm>
          <a:off x="83527" y="2011973"/>
          <a:ext cx="8826011" cy="4513385"/>
        </p:xfrm>
        <a:graphic>
          <a:graphicData uri="http://schemas.openxmlformats.org/presentationml/2006/ole">
            <mc:AlternateContent xmlns:mc="http://schemas.openxmlformats.org/markup-compatibility/2006">
              <mc:Choice xmlns:v="urn:schemas-microsoft-com:vml" Requires="v">
                <p:oleObj spid="_x0000_s1097" name="ワークシート" r:id="rId4" imgW="7753380" imgH="3124309" progId="Excel.Sheet.8">
                  <p:embed/>
                </p:oleObj>
              </mc:Choice>
              <mc:Fallback>
                <p:oleObj name="ワークシート" r:id="rId4" imgW="7753380" imgH="3124309" progId="Excel.Sheet.8">
                  <p:embed/>
                  <p:pic>
                    <p:nvPicPr>
                      <p:cNvPr id="7170" name="Object 2"/>
                      <p:cNvPicPr>
                        <a:picLocks noGrp="1" noChangeAspect="1" noChangeArrowheads="1"/>
                      </p:cNvPicPr>
                      <p:nvPr/>
                    </p:nvPicPr>
                    <p:blipFill>
                      <a:blip r:embed="rId5"/>
                      <a:srcRect/>
                      <a:stretch>
                        <a:fillRect/>
                      </a:stretch>
                    </p:blipFill>
                    <p:spPr bwMode="auto">
                      <a:xfrm>
                        <a:off x="83527" y="2011973"/>
                        <a:ext cx="8826011" cy="4513385"/>
                      </a:xfrm>
                      <a:prstGeom prst="rect">
                        <a:avLst/>
                      </a:prstGeom>
                      <a:noFill/>
                      <a:extLst/>
                    </p:spPr>
                  </p:pic>
                </p:oleObj>
              </mc:Fallback>
            </mc:AlternateContent>
          </a:graphicData>
        </a:graphic>
      </p:graphicFrame>
      <p:sp>
        <p:nvSpPr>
          <p:cNvPr id="7174" name="Rectangle 8"/>
          <p:cNvSpPr>
            <a:spLocks noChangeArrowheads="1"/>
          </p:cNvSpPr>
          <p:nvPr/>
        </p:nvSpPr>
        <p:spPr bwMode="auto">
          <a:xfrm>
            <a:off x="40118" y="263768"/>
            <a:ext cx="9144000" cy="440005"/>
          </a:xfrm>
          <a:prstGeom prst="rect">
            <a:avLst/>
          </a:prstGeom>
          <a:noFill/>
          <a:ln w="9525">
            <a:noFill/>
            <a:miter lim="800000"/>
            <a:headEnd/>
            <a:tailEnd/>
          </a:ln>
        </p:spPr>
        <p:txBody>
          <a:bodyPr lIns="4002" tIns="4002" rIns="4002" bIns="0" anchor="ctr"/>
          <a:lstStyle/>
          <a:p>
            <a:pPr algn="ctr"/>
            <a:r>
              <a:rPr lang="en-US" altLang="ja-JP" sz="2400" dirty="0" smtClean="0">
                <a:solidFill>
                  <a:srgbClr val="000000"/>
                </a:solidFill>
              </a:rPr>
              <a:t>【</a:t>
            </a:r>
            <a:r>
              <a:rPr lang="ja-JP" altLang="en-US" sz="2400" dirty="0" smtClean="0">
                <a:solidFill>
                  <a:srgbClr val="000000"/>
                </a:solidFill>
              </a:rPr>
              <a:t>全国</a:t>
            </a:r>
            <a:r>
              <a:rPr lang="en-US" altLang="ja-JP" sz="2400" dirty="0" smtClean="0">
                <a:solidFill>
                  <a:srgbClr val="000000"/>
                </a:solidFill>
              </a:rPr>
              <a:t>】</a:t>
            </a:r>
            <a:r>
              <a:rPr lang="ja-JP" altLang="en-US" sz="2400" dirty="0" smtClean="0">
                <a:solidFill>
                  <a:srgbClr val="000000"/>
                </a:solidFill>
              </a:rPr>
              <a:t>民間企業の障害者雇用状況（令和元年６月１日現在）</a:t>
            </a:r>
            <a:endParaRPr lang="ja-JP" altLang="en-US" sz="2400" b="1" dirty="0">
              <a:solidFill>
                <a:srgbClr val="FF0000"/>
              </a:solidFill>
            </a:endParaRPr>
          </a:p>
        </p:txBody>
      </p:sp>
      <p:sp>
        <p:nvSpPr>
          <p:cNvPr id="346116" name="Rectangle 4"/>
          <p:cNvSpPr>
            <a:spLocks noChangeArrowheads="1"/>
          </p:cNvSpPr>
          <p:nvPr/>
        </p:nvSpPr>
        <p:spPr bwMode="auto">
          <a:xfrm>
            <a:off x="55" y="93793"/>
            <a:ext cx="168411" cy="339950"/>
          </a:xfrm>
          <a:prstGeom prst="rect">
            <a:avLst/>
          </a:prstGeom>
          <a:noFill/>
          <a:ln w="9525">
            <a:noFill/>
            <a:miter lim="800000"/>
            <a:headEnd/>
            <a:tailEnd/>
          </a:ln>
          <a:effectLst/>
        </p:spPr>
        <p:txBody>
          <a:bodyPr vert="horz" wrap="none" lIns="83359" tIns="41680" rIns="83359" bIns="41680" numCol="1" anchor="ctr" anchorCtr="0" compatLnSpc="1">
            <a:prstTxWarp prst="textNoShape">
              <a:avLst/>
            </a:prstTxWarp>
            <a:spAutoFit/>
          </a:bodyPr>
          <a:lstStyle/>
          <a:p>
            <a:endParaRPr lang="ja-JP" altLang="en-US" sz="1662">
              <a:solidFill>
                <a:prstClr val="black"/>
              </a:solidFill>
            </a:endParaRPr>
          </a:p>
        </p:txBody>
      </p:sp>
      <p:sp>
        <p:nvSpPr>
          <p:cNvPr id="7" name="角丸四角形 6"/>
          <p:cNvSpPr>
            <a:spLocks noChangeArrowheads="1"/>
          </p:cNvSpPr>
          <p:nvPr/>
        </p:nvSpPr>
        <p:spPr bwMode="auto">
          <a:xfrm>
            <a:off x="177760" y="970877"/>
            <a:ext cx="8788481" cy="997034"/>
          </a:xfrm>
          <a:prstGeom prst="roundRect">
            <a:avLst>
              <a:gd name="adj" fmla="val 12190"/>
            </a:avLst>
          </a:prstGeom>
          <a:solidFill>
            <a:schemeClr val="bg1"/>
          </a:solidFill>
          <a:ln w="12700" cmpd="sng" algn="ctr">
            <a:solidFill>
              <a:schemeClr val="accent1"/>
            </a:solidFill>
            <a:round/>
            <a:headEnd/>
            <a:tailEnd/>
          </a:ln>
        </p:spPr>
        <p:txBody>
          <a:bodyPr lIns="84356" tIns="42179" rIns="84356" bIns="42179" anchor="ctr"/>
          <a:lstStyle/>
          <a:p>
            <a:pPr>
              <a:lnSpc>
                <a:spcPts val="1754"/>
              </a:lnSpc>
            </a:pPr>
            <a:r>
              <a:rPr lang="ja-JP" altLang="en-US" sz="1477" dirty="0">
                <a:solidFill>
                  <a:srgbClr val="000000"/>
                </a:solidFill>
                <a:latin typeface="ＭＳ Ｐゴシック" pitchFamily="50" charset="-128"/>
                <a:ea typeface="ＭＳ Ｐゴシック"/>
              </a:rPr>
              <a:t>○　民間企業の雇用状況　</a:t>
            </a:r>
            <a:endParaRPr lang="en-US" altLang="ja-JP" sz="1477" dirty="0">
              <a:solidFill>
                <a:srgbClr val="000000"/>
              </a:solidFill>
              <a:latin typeface="ＭＳ Ｐゴシック" pitchFamily="50" charset="-128"/>
              <a:ea typeface="ＭＳ Ｐゴシック"/>
            </a:endParaRPr>
          </a:p>
          <a:p>
            <a:pPr>
              <a:lnSpc>
                <a:spcPts val="1754"/>
              </a:lnSpc>
            </a:pPr>
            <a:r>
              <a:rPr lang="ja-JP" altLang="en-US" sz="1477" b="1" dirty="0">
                <a:solidFill>
                  <a:srgbClr val="000000"/>
                </a:solidFill>
                <a:latin typeface="ＭＳ Ｐゴシック" pitchFamily="50" charset="-128"/>
                <a:ea typeface="ＭＳ Ｐゴシック"/>
              </a:rPr>
              <a:t>　  </a:t>
            </a:r>
            <a:r>
              <a:rPr lang="ja-JP" altLang="en-US" sz="1477" b="1" u="sng" dirty="0">
                <a:solidFill>
                  <a:srgbClr val="0070C0"/>
                </a:solidFill>
                <a:latin typeface="ＭＳ Ｐゴシック" pitchFamily="50" charset="-128"/>
                <a:ea typeface="ＭＳ Ｐゴシック"/>
              </a:rPr>
              <a:t>雇用者数 </a:t>
            </a:r>
            <a:r>
              <a:rPr lang="en-US" altLang="ja-JP" sz="1477" b="1" u="sng" dirty="0">
                <a:solidFill>
                  <a:srgbClr val="0070C0"/>
                </a:solidFill>
                <a:latin typeface="ＭＳ Ｐゴシック" pitchFamily="50" charset="-128"/>
                <a:ea typeface="ＭＳ Ｐゴシック"/>
              </a:rPr>
              <a:t>56.1</a:t>
            </a:r>
            <a:r>
              <a:rPr lang="ja-JP" altLang="en-US" sz="1477" b="1" u="sng" dirty="0">
                <a:solidFill>
                  <a:srgbClr val="0070C0"/>
                </a:solidFill>
                <a:latin typeface="ＭＳ Ｐゴシック" pitchFamily="50" charset="-128"/>
                <a:ea typeface="ＭＳ Ｐゴシック"/>
              </a:rPr>
              <a:t>万人</a:t>
            </a:r>
            <a:r>
              <a:rPr lang="ja-JP" altLang="en-US" sz="1477" b="1" dirty="0">
                <a:solidFill>
                  <a:srgbClr val="0070C0"/>
                </a:solidFill>
                <a:latin typeface="ＭＳ Ｐゴシック" pitchFamily="50" charset="-128"/>
                <a:ea typeface="ＭＳ Ｐゴシック"/>
              </a:rPr>
              <a:t>　</a:t>
            </a:r>
            <a:r>
              <a:rPr lang="ja-JP" altLang="en-US" sz="1477" b="1" u="sng" dirty="0">
                <a:solidFill>
                  <a:srgbClr val="0070C0"/>
                </a:solidFill>
                <a:latin typeface="ＭＳ Ｐゴシック" pitchFamily="50" charset="-128"/>
                <a:ea typeface="ＭＳ Ｐゴシック"/>
              </a:rPr>
              <a:t>（身体障害者</a:t>
            </a:r>
            <a:r>
              <a:rPr lang="en-US" altLang="ja-JP" sz="1477" b="1" u="sng" dirty="0">
                <a:solidFill>
                  <a:srgbClr val="0070C0"/>
                </a:solidFill>
                <a:latin typeface="ＭＳ Ｐゴシック" pitchFamily="50" charset="-128"/>
                <a:ea typeface="ＭＳ Ｐゴシック"/>
              </a:rPr>
              <a:t>35.4</a:t>
            </a:r>
            <a:r>
              <a:rPr lang="ja-JP" altLang="en-US" sz="1477" b="1" u="sng" dirty="0">
                <a:solidFill>
                  <a:srgbClr val="0070C0"/>
                </a:solidFill>
                <a:latin typeface="ＭＳ Ｐゴシック" pitchFamily="50" charset="-128"/>
                <a:ea typeface="ＭＳ Ｐゴシック"/>
              </a:rPr>
              <a:t>万人、知的障害者</a:t>
            </a:r>
            <a:r>
              <a:rPr lang="en-US" altLang="ja-JP" sz="1477" b="1" u="sng" dirty="0">
                <a:solidFill>
                  <a:srgbClr val="0070C0"/>
                </a:solidFill>
                <a:latin typeface="ＭＳ Ｐゴシック" pitchFamily="50" charset="-128"/>
                <a:ea typeface="ＭＳ Ｐゴシック"/>
              </a:rPr>
              <a:t>12.8</a:t>
            </a:r>
            <a:r>
              <a:rPr lang="ja-JP" altLang="en-US" sz="1477" b="1" u="sng" dirty="0">
                <a:solidFill>
                  <a:srgbClr val="0070C0"/>
                </a:solidFill>
                <a:latin typeface="ＭＳ Ｐゴシック" pitchFamily="50" charset="-128"/>
                <a:ea typeface="ＭＳ Ｐゴシック"/>
              </a:rPr>
              <a:t>万人、精神障害者</a:t>
            </a:r>
            <a:r>
              <a:rPr lang="en-US" altLang="ja-JP" sz="1477" b="1" u="sng" dirty="0">
                <a:solidFill>
                  <a:srgbClr val="0070C0"/>
                </a:solidFill>
                <a:latin typeface="ＭＳ Ｐゴシック" pitchFamily="50" charset="-128"/>
                <a:ea typeface="ＭＳ Ｐゴシック"/>
              </a:rPr>
              <a:t>7.8</a:t>
            </a:r>
            <a:r>
              <a:rPr lang="ja-JP" altLang="en-US" sz="1477" b="1" u="sng" dirty="0">
                <a:solidFill>
                  <a:srgbClr val="0070C0"/>
                </a:solidFill>
                <a:latin typeface="ＭＳ Ｐゴシック" pitchFamily="50" charset="-128"/>
                <a:ea typeface="ＭＳ Ｐゴシック"/>
              </a:rPr>
              <a:t>万人）</a:t>
            </a:r>
            <a:endParaRPr lang="en-US" altLang="ja-JP" sz="1477" b="1" u="sng" dirty="0">
              <a:solidFill>
                <a:srgbClr val="0070C0"/>
              </a:solidFill>
              <a:latin typeface="ＭＳ Ｐゴシック" pitchFamily="50" charset="-128"/>
              <a:ea typeface="ＭＳ Ｐゴシック"/>
            </a:endParaRPr>
          </a:p>
          <a:p>
            <a:pPr>
              <a:lnSpc>
                <a:spcPts val="1754"/>
              </a:lnSpc>
            </a:pPr>
            <a:r>
              <a:rPr lang="ja-JP" altLang="en-US" sz="1477" dirty="0">
                <a:solidFill>
                  <a:srgbClr val="000000"/>
                </a:solidFill>
                <a:latin typeface="ＭＳ Ｐゴシック" pitchFamily="50" charset="-128"/>
                <a:ea typeface="ＭＳ Ｐゴシック"/>
              </a:rPr>
              <a:t>　　</a:t>
            </a:r>
            <a:r>
              <a:rPr lang="ja-JP" altLang="en-US" sz="1477" b="1" u="sng" dirty="0">
                <a:solidFill>
                  <a:srgbClr val="0070C0"/>
                </a:solidFill>
                <a:latin typeface="ＭＳ Ｐゴシック" pitchFamily="50" charset="-128"/>
                <a:ea typeface="ＭＳ Ｐゴシック"/>
              </a:rPr>
              <a:t>実雇用率 </a:t>
            </a:r>
            <a:r>
              <a:rPr lang="en-US" altLang="ja-JP" sz="1477" b="1" u="sng" dirty="0">
                <a:solidFill>
                  <a:srgbClr val="0070C0"/>
                </a:solidFill>
                <a:latin typeface="ＭＳ Ｐゴシック" pitchFamily="50" charset="-128"/>
                <a:ea typeface="ＭＳ Ｐゴシック"/>
              </a:rPr>
              <a:t>2.11</a:t>
            </a:r>
            <a:r>
              <a:rPr lang="ja-JP" altLang="en-US" sz="1477" b="1" u="sng" dirty="0">
                <a:solidFill>
                  <a:srgbClr val="0070C0"/>
                </a:solidFill>
                <a:latin typeface="ＭＳ Ｐゴシック" pitchFamily="50" charset="-128"/>
                <a:ea typeface="ＭＳ Ｐゴシック"/>
              </a:rPr>
              <a:t>％</a:t>
            </a:r>
            <a:r>
              <a:rPr lang="ja-JP" altLang="en-US" sz="1477" dirty="0">
                <a:solidFill>
                  <a:srgbClr val="666666"/>
                </a:solidFill>
                <a:latin typeface="ＭＳ Ｐゴシック" pitchFamily="50" charset="-128"/>
                <a:ea typeface="ＭＳ Ｐゴシック"/>
              </a:rPr>
              <a:t>　</a:t>
            </a:r>
            <a:r>
              <a:rPr lang="ja-JP" altLang="en-US" sz="1477" b="1" u="sng" dirty="0">
                <a:solidFill>
                  <a:srgbClr val="0070C0"/>
                </a:solidFill>
                <a:latin typeface="ＭＳ Ｐゴシック" pitchFamily="50" charset="-128"/>
                <a:ea typeface="ＭＳ Ｐゴシック"/>
              </a:rPr>
              <a:t>法定雇用率達成企業割合　</a:t>
            </a:r>
            <a:r>
              <a:rPr lang="en-US" altLang="ja-JP" sz="1477" b="1" u="sng" dirty="0">
                <a:solidFill>
                  <a:srgbClr val="0070C0"/>
                </a:solidFill>
                <a:latin typeface="ＭＳ Ｐゴシック" pitchFamily="50" charset="-128"/>
                <a:ea typeface="ＭＳ Ｐゴシック"/>
              </a:rPr>
              <a:t>48.0</a:t>
            </a:r>
            <a:r>
              <a:rPr lang="ja-JP" altLang="en-US" sz="1477" b="1" u="sng" dirty="0">
                <a:solidFill>
                  <a:srgbClr val="0070C0"/>
                </a:solidFill>
                <a:latin typeface="ＭＳ Ｐゴシック" pitchFamily="50" charset="-128"/>
                <a:ea typeface="ＭＳ Ｐゴシック"/>
              </a:rPr>
              <a:t>％</a:t>
            </a:r>
            <a:r>
              <a:rPr lang="ja-JP" altLang="en-US" sz="1477" b="1" u="sng" dirty="0">
                <a:solidFill>
                  <a:srgbClr val="666666"/>
                </a:solidFill>
                <a:latin typeface="Calibri"/>
                <a:ea typeface="ＭＳ Ｐゴシック"/>
              </a:rPr>
              <a:t>　</a:t>
            </a:r>
            <a:endParaRPr lang="en-US" altLang="ja-JP" sz="1477" b="1" u="sng" dirty="0">
              <a:solidFill>
                <a:srgbClr val="666666"/>
              </a:solidFill>
              <a:latin typeface="Calibri"/>
              <a:ea typeface="ＭＳ Ｐゴシック"/>
            </a:endParaRPr>
          </a:p>
          <a:p>
            <a:pPr>
              <a:lnSpc>
                <a:spcPts val="1754"/>
              </a:lnSpc>
            </a:pPr>
            <a:r>
              <a:rPr lang="ja-JP" altLang="en-US" sz="1477" dirty="0">
                <a:solidFill>
                  <a:prstClr val="black"/>
                </a:solidFill>
                <a:latin typeface="Calibri"/>
                <a:ea typeface="ＭＳ Ｐゴシック"/>
              </a:rPr>
              <a:t>○　</a:t>
            </a:r>
            <a:r>
              <a:rPr lang="ja-JP" altLang="en-US" sz="1477" b="1" u="sng" dirty="0">
                <a:solidFill>
                  <a:srgbClr val="FF0000"/>
                </a:solidFill>
                <a:ea typeface="ＭＳ Ｐゴシック"/>
              </a:rPr>
              <a:t>雇用者数は</a:t>
            </a:r>
            <a:r>
              <a:rPr lang="en-US" altLang="ja-JP" sz="1477" b="1" u="sng" dirty="0">
                <a:solidFill>
                  <a:srgbClr val="FF0000"/>
                </a:solidFill>
                <a:ea typeface="ＭＳ Ｐゴシック"/>
              </a:rPr>
              <a:t>16</a:t>
            </a:r>
            <a:r>
              <a:rPr lang="ja-JP" altLang="en-US" sz="1477" b="1" u="sng" dirty="0">
                <a:solidFill>
                  <a:srgbClr val="FF0000"/>
                </a:solidFill>
                <a:ea typeface="ＭＳ Ｐゴシック"/>
              </a:rPr>
              <a:t>年連続で過去最高を更新</a:t>
            </a:r>
            <a:r>
              <a:rPr lang="ja-JP" altLang="en-US" sz="1477" dirty="0">
                <a:solidFill>
                  <a:prstClr val="black"/>
                </a:solidFill>
                <a:ea typeface="ＭＳ Ｐゴシック"/>
              </a:rPr>
              <a:t>。障害者雇用は着実に進展。</a:t>
            </a:r>
          </a:p>
        </p:txBody>
      </p:sp>
      <p:sp>
        <p:nvSpPr>
          <p:cNvPr id="9" name="正方形/長方形 8"/>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21</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390961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201277" y="1057300"/>
          <a:ext cx="8741446" cy="4853250"/>
        </p:xfrm>
        <a:graphic>
          <a:graphicData uri="http://schemas.openxmlformats.org/drawingml/2006/table">
            <a:tbl>
              <a:tblPr firstRow="1" bandRow="1">
                <a:tableStyleId>{5C22544A-7EE6-4342-B048-85BDC9FD1C3A}</a:tableStyleId>
              </a:tblPr>
              <a:tblGrid>
                <a:gridCol w="1179553">
                  <a:extLst>
                    <a:ext uri="{9D8B030D-6E8A-4147-A177-3AD203B41FA5}">
                      <a16:colId xmlns:a16="http://schemas.microsoft.com/office/drawing/2014/main" val="20000"/>
                    </a:ext>
                  </a:extLst>
                </a:gridCol>
                <a:gridCol w="1728854">
                  <a:extLst>
                    <a:ext uri="{9D8B030D-6E8A-4147-A177-3AD203B41FA5}">
                      <a16:colId xmlns:a16="http://schemas.microsoft.com/office/drawing/2014/main" val="20001"/>
                    </a:ext>
                  </a:extLst>
                </a:gridCol>
                <a:gridCol w="1546270">
                  <a:extLst>
                    <a:ext uri="{9D8B030D-6E8A-4147-A177-3AD203B41FA5}">
                      <a16:colId xmlns:a16="http://schemas.microsoft.com/office/drawing/2014/main" val="20002"/>
                    </a:ext>
                  </a:extLst>
                </a:gridCol>
                <a:gridCol w="1462154">
                  <a:extLst>
                    <a:ext uri="{9D8B030D-6E8A-4147-A177-3AD203B41FA5}">
                      <a16:colId xmlns:a16="http://schemas.microsoft.com/office/drawing/2014/main" val="20003"/>
                    </a:ext>
                  </a:extLst>
                </a:gridCol>
                <a:gridCol w="2824615">
                  <a:extLst>
                    <a:ext uri="{9D8B030D-6E8A-4147-A177-3AD203B41FA5}">
                      <a16:colId xmlns:a16="http://schemas.microsoft.com/office/drawing/2014/main" val="20004"/>
                    </a:ext>
                  </a:extLst>
                </a:gridCol>
              </a:tblGrid>
              <a:tr h="46528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solidFill>
                            <a:schemeClr val="tx1"/>
                          </a:solidFill>
                          <a:latin typeface="ＭＳ Ｐゴシック" panose="020B0600070205080204" pitchFamily="50" charset="-128"/>
                          <a:ea typeface="ＭＳ Ｐゴシック" panose="020B0600070205080204" pitchFamily="50" charset="-128"/>
                        </a:rPr>
                        <a:t> </a:t>
                      </a:r>
                      <a:endParaRPr kumimoji="1" lang="ja-JP" altLang="en-US" sz="18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dirty="0" smtClean="0">
                          <a:solidFill>
                            <a:schemeClr val="tx1"/>
                          </a:solidFill>
                          <a:latin typeface="ＭＳ Ｐゴシック" panose="020B0600070205080204" pitchFamily="50" charset="-128"/>
                          <a:ea typeface="ＭＳ Ｐゴシック" panose="020B0600070205080204" pitchFamily="50" charset="-128"/>
                        </a:rPr>
                        <a:t>法定雇用率</a:t>
                      </a:r>
                      <a:r>
                        <a:rPr kumimoji="1" lang="ja-JP" altLang="en-US" sz="1500" b="0" dirty="0" smtClean="0">
                          <a:solidFill>
                            <a:schemeClr val="tx1"/>
                          </a:solidFill>
                          <a:latin typeface="ＭＳ Ｐゴシック" panose="020B0600070205080204" pitchFamily="50" charset="-128"/>
                          <a:ea typeface="+mn-ea"/>
                        </a:rPr>
                        <a:t>（％）</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dirty="0" smtClean="0">
                          <a:solidFill>
                            <a:schemeClr val="tx1"/>
                          </a:solidFill>
                          <a:latin typeface="ＭＳ Ｐゴシック" panose="020B0600070205080204" pitchFamily="50" charset="-128"/>
                          <a:ea typeface="ＭＳ Ｐゴシック" panose="020B0600070205080204" pitchFamily="50" charset="-128"/>
                        </a:rPr>
                        <a:t>実</a:t>
                      </a:r>
                      <a:r>
                        <a:rPr kumimoji="1" lang="ja-JP" altLang="en-US" sz="1500" b="0" dirty="0" smtClean="0">
                          <a:solidFill>
                            <a:schemeClr val="tx1"/>
                          </a:solidFill>
                          <a:latin typeface="ＭＳ Ｐゴシック" panose="020B0600070205080204" pitchFamily="50" charset="-128"/>
                          <a:ea typeface="+mn-ea"/>
                        </a:rPr>
                        <a:t>雇用率（％）</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kumimoji="1" lang="ja-JP" altLang="en-US" sz="1500" b="0" dirty="0" smtClean="0">
                          <a:solidFill>
                            <a:schemeClr val="tx1"/>
                          </a:solidFill>
                          <a:latin typeface="ＭＳ Ｐゴシック" panose="020B0600070205080204" pitchFamily="50" charset="-128"/>
                          <a:ea typeface="ＭＳ Ｐゴシック" panose="020B0600070205080204" pitchFamily="50" charset="-128"/>
                        </a:rPr>
                        <a:t>雇用率達成割合（％）</a:t>
                      </a:r>
                      <a:endParaRPr kumimoji="1" lang="ja-JP" altLang="en-US" sz="15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707679">
                <a:tc rowSpan="2">
                  <a:txBody>
                    <a:bodyPr/>
                    <a:lstStyle/>
                    <a:p>
                      <a:pPr algn="ct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国</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b="0" dirty="0">
                        <a:solidFill>
                          <a:schemeClr val="accent2"/>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５</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ash"/>
                      <a:round/>
                      <a:headEnd type="none" w="med" len="med"/>
                      <a:tailEnd type="none" w="med" len="med"/>
                    </a:lnB>
                    <a:noFill/>
                  </a:tcPr>
                </a:tc>
                <a:tc>
                  <a:txBody>
                    <a:bodyPr/>
                    <a:lstStyle/>
                    <a:p>
                      <a:pPr algn="ctr"/>
                      <a:r>
                        <a:rPr kumimoji="1" lang="ja-JP" altLang="en-US" sz="1700" b="0" dirty="0" smtClean="0">
                          <a:solidFill>
                            <a:srgbClr val="C00000"/>
                          </a:solidFill>
                          <a:effectLst/>
                          <a:latin typeface="ＭＳ Ｐゴシック" panose="020B0600070205080204" pitchFamily="50" charset="-128"/>
                          <a:ea typeface="ＭＳ Ｐゴシック" panose="020B0600070205080204" pitchFamily="50" charset="-128"/>
                        </a:rPr>
                        <a:t>２</a:t>
                      </a:r>
                      <a:r>
                        <a:rPr kumimoji="1" lang="en-US" altLang="ja-JP" sz="1700" b="0" dirty="0" smtClean="0">
                          <a:solidFill>
                            <a:srgbClr val="C00000"/>
                          </a:solidFill>
                          <a:effectLst/>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effectLst/>
                          <a:latin typeface="ＭＳ Ｐゴシック" panose="020B0600070205080204" pitchFamily="50" charset="-128"/>
                          <a:ea typeface="ＭＳ Ｐゴシック" panose="020B0600070205080204" pitchFamily="50" charset="-128"/>
                        </a:rPr>
                        <a:t>３１（</a:t>
                      </a:r>
                      <a:r>
                        <a:rPr kumimoji="1" lang="ja-JP" altLang="en-US" sz="1700" b="0" dirty="0" smtClean="0">
                          <a:solidFill>
                            <a:srgbClr val="C00000"/>
                          </a:solidFill>
                          <a:latin typeface="ＭＳ Ｐゴシック" panose="020B0600070205080204" pitchFamily="50" charset="-128"/>
                          <a:ea typeface="+mn-ea"/>
                        </a:rPr>
                        <a:t>１</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２２）</a:t>
                      </a:r>
                      <a:endParaRPr kumimoji="1" lang="ja-JP" altLang="en-US" sz="1700" b="0" dirty="0">
                        <a:solidFill>
                          <a:srgbClr val="C00000"/>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ash"/>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６１</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４ </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27</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smtClean="0">
                          <a:solidFill>
                            <a:schemeClr val="tx1"/>
                          </a:solidFill>
                          <a:latin typeface="ＭＳ Ｐゴシック" panose="020B0600070205080204" pitchFamily="50" charset="-128"/>
                          <a:ea typeface="ＭＳ Ｐゴシック" panose="020B0600070205080204" pitchFamily="50" charset="-128"/>
                        </a:rPr>
                        <a:t>44</a:t>
                      </a:r>
                      <a:r>
                        <a:rPr kumimoji="1" lang="ja-JP" altLang="en-US" sz="1700" b="0" smtClean="0">
                          <a:solidFill>
                            <a:schemeClr val="tx1"/>
                          </a:solidFill>
                          <a:latin typeface="ＭＳ Ｐゴシック" panose="020B0600070205080204" pitchFamily="50" charset="-128"/>
                          <a:ea typeface="ＭＳ Ｐゴシック" panose="020B0600070205080204" pitchFamily="50" charset="-128"/>
                        </a:rPr>
                        <a:t>機関</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　　　</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１８</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a:t>
                      </a:r>
                      <a:r>
                        <a:rPr kumimoji="1" lang="ja-JP" altLang="en-US" sz="1700" b="0" baseline="0" dirty="0" smtClean="0">
                          <a:solidFill>
                            <a:srgbClr val="C00000"/>
                          </a:solidFill>
                          <a:latin typeface="ＭＳ Ｐゴシック" panose="020B0600070205080204" pitchFamily="50" charset="-128"/>
                          <a:ea typeface="ＭＳ Ｐゴシック" panose="020B0600070205080204" pitchFamily="50" charset="-128"/>
                        </a:rPr>
                        <a:t> </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8</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43</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ctr"/>
                      <a:endParaRPr kumimoji="1" lang="ja-JP" altLang="en-US" sz="3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641210">
                <a:tc vMerge="1">
                  <a:txBody>
                    <a:bodyPr/>
                    <a:lstStyle/>
                    <a:p>
                      <a:pPr algn="ctr"/>
                      <a:endParaRPr kumimoji="1" lang="en-US" altLang="ja-JP" sz="20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500" b="0" dirty="0" smtClean="0">
                          <a:solidFill>
                            <a:schemeClr val="tx1"/>
                          </a:solidFill>
                          <a:latin typeface="ＭＳ Ｐゴシック" panose="020B0600070205080204" pitchFamily="50" charset="-128"/>
                          <a:ea typeface="ＭＳ Ｐゴシック" panose="020B0600070205080204" pitchFamily="50" charset="-128"/>
                        </a:rPr>
                        <a:t>厚生労働省</a:t>
                      </a:r>
                      <a:endParaRPr kumimoji="1" lang="ja-JP" altLang="en-US" sz="15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905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３</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１２（２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８９）</a:t>
                      </a:r>
                      <a:endParaRPr kumimoji="1" lang="ja-JP" altLang="en-US" sz="1700" b="0" dirty="0">
                        <a:solidFill>
                          <a:srgbClr val="C00000"/>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a:t>
                      </a:r>
                      <a:endParaRPr kumimoji="1" lang="ja-JP" altLang="en-US" sz="1700" b="0" dirty="0">
                        <a:solidFill>
                          <a:srgbClr val="C00000"/>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97280">
                <a:tc gridSpan="2">
                  <a:txBody>
                    <a:bodyPr/>
                    <a:lstStyle/>
                    <a:p>
                      <a:pPr algn="l"/>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　           　　　 知事部局</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　　　　　　　　その他の機関</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2400" b="1"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５</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６３</a:t>
                      </a:r>
                      <a:r>
                        <a:rPr kumimoji="1" lang="ja-JP" altLang="en-US" sz="1700" b="0" dirty="0" smtClean="0">
                          <a:solidFill>
                            <a:srgbClr val="C00000"/>
                          </a:solidFill>
                          <a:latin typeface="ＭＳ Ｐゴシック" panose="020B0600070205080204" pitchFamily="50" charset="-128"/>
                          <a:ea typeface="+mn-ea"/>
                        </a:rPr>
                        <a:t>（２</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４７）</a:t>
                      </a:r>
                      <a:endPar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endParaRPr>
                    </a:p>
                    <a:p>
                      <a:pPr algn="ctr"/>
                      <a:endPar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５６</a:t>
                      </a:r>
                      <a:r>
                        <a:rPr kumimoji="1" lang="ja-JP" altLang="en-US" sz="1700" b="0" dirty="0" smtClean="0">
                          <a:solidFill>
                            <a:srgbClr val="C00000"/>
                          </a:solidFill>
                          <a:latin typeface="ＭＳ Ｐゴシック" panose="020B0600070205080204" pitchFamily="50" charset="-128"/>
                          <a:ea typeface="+mn-ea"/>
                        </a:rPr>
                        <a:t>（２</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３２）</a:t>
                      </a:r>
                      <a:endParaRPr kumimoji="1" lang="ja-JP" altLang="en-US" sz="1700" b="0" dirty="0">
                        <a:solidFill>
                          <a:srgbClr val="C00000"/>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mn-ea"/>
                        </a:rPr>
                        <a:t>７０</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２ </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33</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47</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mn-ea"/>
                        </a:rPr>
                        <a:t>５１</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１</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24</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47</a:t>
                      </a:r>
                      <a:r>
                        <a:rPr kumimoji="1" lang="ja-JP" altLang="en-US" sz="1700" b="0" dirty="0" smtClean="0">
                          <a:solidFill>
                            <a:schemeClr val="tx1"/>
                          </a:solidFill>
                          <a:latin typeface="ＭＳ Ｐゴシック" panose="020B0600070205080204" pitchFamily="50" charset="-128"/>
                          <a:ea typeface="+mn-ea"/>
                        </a:rPr>
                        <a:t>機関）</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８０</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２</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89</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111</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６５</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８</a:t>
                      </a:r>
                      <a:r>
                        <a:rPr kumimoji="1" lang="ja-JP" altLang="en-US" sz="1700" b="0" dirty="0" smtClean="0">
                          <a:solidFill>
                            <a:srgbClr val="C00000"/>
                          </a:solidFill>
                          <a:latin typeface="ＭＳ Ｐゴシック" panose="020B0600070205080204" pitchFamily="50" charset="-128"/>
                          <a:ea typeface="+mn-ea"/>
                        </a:rPr>
                        <a:t> </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75</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114</a:t>
                      </a:r>
                      <a:r>
                        <a:rPr kumimoji="1" lang="ja-JP" altLang="en-US" sz="1700" b="0" dirty="0" smtClean="0">
                          <a:solidFill>
                            <a:schemeClr val="tx1"/>
                          </a:solidFill>
                          <a:latin typeface="ＭＳ Ｐゴシック" panose="020B0600070205080204" pitchFamily="50" charset="-128"/>
                          <a:ea typeface="+mn-ea"/>
                        </a:rPr>
                        <a:t>機関）</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7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976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　市町村</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2400" b="1"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５</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４１</a:t>
                      </a:r>
                      <a:r>
                        <a:rPr kumimoji="1" lang="ja-JP" altLang="en-US" sz="1700" b="0" dirty="0" smtClean="0">
                          <a:solidFill>
                            <a:srgbClr val="C00000"/>
                          </a:solidFill>
                          <a:latin typeface="ＭＳ Ｐゴシック" panose="020B0600070205080204" pitchFamily="50" charset="-128"/>
                          <a:ea typeface="+mn-ea"/>
                        </a:rPr>
                        <a:t>（２</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３８）</a:t>
                      </a:r>
                      <a:endParaRPr kumimoji="1" lang="ja-JP" altLang="en-US" sz="1700" b="0" dirty="0">
                        <a:solidFill>
                          <a:srgbClr val="C00000"/>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mn-ea"/>
                        </a:rPr>
                        <a:t> ７２</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３</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1,766</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2,441</a:t>
                      </a:r>
                      <a:r>
                        <a:rPr kumimoji="1" lang="ja-JP" altLang="en-US" sz="1700" b="0" dirty="0" smtClean="0">
                          <a:solidFill>
                            <a:schemeClr val="tx1"/>
                          </a:solidFill>
                          <a:latin typeface="ＭＳ Ｐゴシック" panose="020B0600070205080204" pitchFamily="50" charset="-128"/>
                          <a:ea typeface="+mn-ea"/>
                        </a:rPr>
                        <a:t>機関）</a:t>
                      </a:r>
                      <a:endParaRPr kumimoji="1" lang="en-US" altLang="ja-JP" sz="1700" b="0" dirty="0" smtClean="0">
                        <a:solidFill>
                          <a:schemeClr val="tx1"/>
                        </a:solidFill>
                        <a:latin typeface="ＭＳ Ｐゴシック" panose="020B0600070205080204" pitchFamily="50" charset="-128"/>
                        <a:ea typeface="+mn-ea"/>
                      </a:endParaRPr>
                    </a:p>
                    <a:p>
                      <a:pPr algn="ct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６９</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1,718</a:t>
                      </a:r>
                      <a:r>
                        <a:rPr kumimoji="1" lang="ja-JP" altLang="en-US" sz="1700" b="0" dirty="0" smtClean="0">
                          <a:solidFill>
                            <a:schemeClr val="tx1"/>
                          </a:solidFill>
                          <a:latin typeface="ＭＳ Ｐゴシック" panose="020B0600070205080204" pitchFamily="50" charset="-128"/>
                          <a:ea typeface="+mn-ea"/>
                        </a:rPr>
                        <a:t>／</a:t>
                      </a:r>
                      <a:r>
                        <a:rPr kumimoji="1" lang="en-US" altLang="ja-JP" sz="1700" b="0" dirty="0" smtClean="0">
                          <a:solidFill>
                            <a:schemeClr val="tx1"/>
                          </a:solidFill>
                          <a:latin typeface="ＭＳ Ｐゴシック" panose="020B0600070205080204" pitchFamily="50" charset="-128"/>
                          <a:ea typeface="+mn-ea"/>
                        </a:rPr>
                        <a:t>2,470</a:t>
                      </a:r>
                      <a:r>
                        <a:rPr kumimoji="1" lang="ja-JP" altLang="en-US" sz="1700" b="0" dirty="0" smtClean="0">
                          <a:solidFill>
                            <a:schemeClr val="tx1"/>
                          </a:solidFill>
                          <a:latin typeface="ＭＳ Ｐゴシック" panose="020B0600070205080204" pitchFamily="50" charset="-128"/>
                          <a:ea typeface="+mn-ea"/>
                        </a:rPr>
                        <a:t>機関））</a:t>
                      </a:r>
                      <a:endParaRPr kumimoji="1" lang="ja-JP" altLang="en-US" sz="17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97280">
                <a:tc gridSpan="2">
                  <a:txBody>
                    <a:bodyPr/>
                    <a:lstStyle/>
                    <a:p>
                      <a:pPr algn="l"/>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　                  都道府県</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　　　　　　　　　 　市町村</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2400" b="1"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４</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１</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８７（１</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８７）</a:t>
                      </a:r>
                      <a:endPar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endParaRPr>
                    </a:p>
                    <a:p>
                      <a:pPr algn="ctr"/>
                      <a:endPar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０３（２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１０）</a:t>
                      </a:r>
                      <a:endParaRPr kumimoji="1" lang="ja-JP" altLang="en-US" sz="1700" b="0" dirty="0">
                        <a:solidFill>
                          <a:srgbClr val="C00000"/>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１２</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８ </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6</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47</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chemeClr val="tx1"/>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１０</a:t>
                      </a:r>
                      <a:r>
                        <a:rPr kumimoji="1" lang="en-US" altLang="ja-JP" sz="1700" b="0" dirty="0" smtClean="0">
                          <a:solidFill>
                            <a:srgbClr val="C00000"/>
                          </a:solidFill>
                          <a:latin typeface="ＭＳ Ｐゴシック" panose="020B0600070205080204" pitchFamily="50" charset="-128"/>
                          <a:ea typeface="+mn-ea"/>
                        </a:rPr>
                        <a:t>.</a:t>
                      </a:r>
                      <a:r>
                        <a:rPr kumimoji="1" lang="ja-JP" altLang="en-US" sz="1700" b="0" dirty="0" smtClean="0">
                          <a:solidFill>
                            <a:srgbClr val="C00000"/>
                          </a:solidFill>
                          <a:latin typeface="ＭＳ Ｐゴシック" panose="020B0600070205080204" pitchFamily="50" charset="-128"/>
                          <a:ea typeface="+mn-ea"/>
                        </a:rPr>
                        <a:t>６</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5</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47</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６０</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４</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32</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53</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６４</a:t>
                      </a:r>
                      <a:r>
                        <a:rPr kumimoji="1" lang="en-US" altLang="ja-JP" sz="1700" b="0" dirty="0" smtClean="0">
                          <a:solidFill>
                            <a:srgbClr val="C00000"/>
                          </a:solidFill>
                          <a:latin typeface="ＭＳ Ｐゴシック" panose="020B0600070205080204" pitchFamily="50" charset="-128"/>
                          <a:ea typeface="ＭＳ Ｐゴシック" panose="020B0600070205080204" pitchFamily="50" charset="-128"/>
                        </a:rPr>
                        <a:t>.</a:t>
                      </a:r>
                      <a:r>
                        <a:rPr kumimoji="1" lang="ja-JP" altLang="en-US" sz="1700" b="0" dirty="0" smtClean="0">
                          <a:solidFill>
                            <a:srgbClr val="C00000"/>
                          </a:solidFill>
                          <a:latin typeface="ＭＳ Ｐゴシック" panose="020B0600070205080204" pitchFamily="50" charset="-128"/>
                          <a:ea typeface="ＭＳ Ｐゴシック" panose="020B0600070205080204" pitchFamily="50" charset="-128"/>
                        </a:rPr>
                        <a:t>２</a:t>
                      </a:r>
                      <a:r>
                        <a:rPr kumimoji="1" lang="ja-JP" altLang="en-US" sz="1700" b="0" u="none" baseline="0" dirty="0" smtClean="0">
                          <a:solidFill>
                            <a:srgbClr val="C00000"/>
                          </a:solidFill>
                          <a:latin typeface="ＭＳ Ｐゴシック" panose="020B0600070205080204" pitchFamily="50" charset="-128"/>
                          <a:ea typeface="ＭＳ Ｐゴシック" panose="020B0600070205080204" pitchFamily="50" charset="-128"/>
                        </a:rPr>
                        <a:t> </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34</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700" b="0" dirty="0" smtClean="0">
                          <a:solidFill>
                            <a:schemeClr val="tx1"/>
                          </a:solidFill>
                          <a:latin typeface="ＭＳ Ｐゴシック" panose="020B0600070205080204" pitchFamily="50" charset="-128"/>
                          <a:ea typeface="ＭＳ Ｐゴシック" panose="020B0600070205080204" pitchFamily="50" charset="-128"/>
                        </a:rPr>
                        <a:t>53</a:t>
                      </a:r>
                      <a:r>
                        <a:rPr kumimoji="1" lang="ja-JP" altLang="en-US" sz="1700" b="0" dirty="0" smtClean="0">
                          <a:solidFill>
                            <a:schemeClr val="tx1"/>
                          </a:solidFill>
                          <a:latin typeface="ＭＳ Ｐゴシック" panose="020B0600070205080204" pitchFamily="50" charset="-128"/>
                          <a:ea typeface="ＭＳ Ｐゴシック" panose="020B0600070205080204" pitchFamily="50" charset="-128"/>
                        </a:rPr>
                        <a:t>機関））</a:t>
                      </a:r>
                      <a:endParaRPr kumimoji="1" lang="ja-JP" altLang="en-US" sz="1700" b="0" dirty="0">
                        <a:solidFill>
                          <a:schemeClr val="tx1"/>
                        </a:solidFill>
                        <a:latin typeface="ＭＳ Ｐゴシック" panose="020B0600070205080204" pitchFamily="50" charset="-128"/>
                        <a:ea typeface="ＭＳ Ｐゴシック" panose="020B0600070205080204" pitchFamily="50" charset="-128"/>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正方形/長方形 6"/>
          <p:cNvSpPr/>
          <p:nvPr/>
        </p:nvSpPr>
        <p:spPr>
          <a:xfrm>
            <a:off x="291993" y="3241903"/>
            <a:ext cx="1296144"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662" dirty="0">
                <a:solidFill>
                  <a:srgbClr val="000000"/>
                </a:solidFill>
                <a:latin typeface="Calibri"/>
                <a:ea typeface="ＭＳ Ｐゴシック" panose="020B0600070205080204" pitchFamily="50" charset="-128"/>
              </a:rPr>
              <a:t>都道府県</a:t>
            </a:r>
            <a:endParaRPr lang="ja-JP" altLang="en-US" sz="1662" dirty="0">
              <a:solidFill>
                <a:srgbClr val="FFFFFF"/>
              </a:solidFill>
              <a:latin typeface="Calibri"/>
              <a:ea typeface="ＭＳ Ｐゴシック" panose="020B0600070205080204" pitchFamily="50" charset="-128"/>
            </a:endParaRPr>
          </a:p>
        </p:txBody>
      </p:sp>
      <p:sp>
        <p:nvSpPr>
          <p:cNvPr id="8" name="正方形/長方形 7"/>
          <p:cNvSpPr/>
          <p:nvPr/>
        </p:nvSpPr>
        <p:spPr>
          <a:xfrm>
            <a:off x="291994" y="5157192"/>
            <a:ext cx="1368152"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662" dirty="0">
                <a:solidFill>
                  <a:srgbClr val="000000"/>
                </a:solidFill>
                <a:latin typeface="Calibri"/>
                <a:ea typeface="ＭＳ Ｐゴシック" panose="020B0600070205080204" pitchFamily="50" charset="-128"/>
              </a:rPr>
              <a:t>教育委員会</a:t>
            </a:r>
            <a:endParaRPr lang="ja-JP" altLang="en-US" sz="1662" dirty="0">
              <a:solidFill>
                <a:srgbClr val="FFFFFF"/>
              </a:solidFill>
              <a:latin typeface="Calibri"/>
              <a:ea typeface="ＭＳ Ｐゴシック" panose="020B0600070205080204" pitchFamily="50" charset="-128"/>
            </a:endParaRPr>
          </a:p>
        </p:txBody>
      </p:sp>
      <p:sp>
        <p:nvSpPr>
          <p:cNvPr id="14" name="テキスト ボックス 13"/>
          <p:cNvSpPr txBox="1"/>
          <p:nvPr/>
        </p:nvSpPr>
        <p:spPr>
          <a:xfrm>
            <a:off x="0" y="263770"/>
            <a:ext cx="9144000" cy="461665"/>
          </a:xfrm>
          <a:prstGeom prst="rect">
            <a:avLst/>
          </a:prstGeom>
        </p:spPr>
        <p:txBody>
          <a:bodyPr wrap="square" rtlCol="0">
            <a:spAutoFit/>
          </a:bodyPr>
          <a:lstStyle/>
          <a:p>
            <a:pPr algn="ctr" defTabSz="844083" fontAlgn="base">
              <a:spcBef>
                <a:spcPct val="0"/>
              </a:spcBef>
              <a:spcAft>
                <a:spcPct val="0"/>
              </a:spcAft>
              <a:defRPr/>
            </a:pPr>
            <a:r>
              <a:rPr lang="en-US" altLang="ja-JP" sz="24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全国</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公的</a:t>
            </a:r>
            <a:r>
              <a:rPr lang="ja-JP" altLang="en-US" sz="2400" dirty="0">
                <a:solidFill>
                  <a:prstClr val="black"/>
                </a:solidFill>
                <a:latin typeface="ＭＳ Ｐゴシック" panose="020B0600070205080204" pitchFamily="50" charset="-128"/>
                <a:ea typeface="ＭＳ Ｐゴシック" panose="020B0600070205080204" pitchFamily="50" charset="-128"/>
              </a:rPr>
              <a:t>機関の障害者雇用状況（令和元年</a:t>
            </a:r>
            <a:r>
              <a:rPr lang="en-US" altLang="ja-JP" sz="2400" dirty="0">
                <a:solidFill>
                  <a:prstClr val="black"/>
                </a:solidFill>
                <a:latin typeface="ＭＳ Ｐゴシック" panose="020B0600070205080204" pitchFamily="50" charset="-128"/>
                <a:ea typeface="ＭＳ Ｐゴシック" panose="020B0600070205080204" pitchFamily="50" charset="-128"/>
              </a:rPr>
              <a:t>6</a:t>
            </a:r>
            <a:r>
              <a:rPr lang="ja-JP" altLang="en-US" sz="2400" dirty="0">
                <a:solidFill>
                  <a:prstClr val="black"/>
                </a:solidFill>
                <a:latin typeface="ＭＳ Ｐゴシック" panose="020B0600070205080204" pitchFamily="50" charset="-128"/>
                <a:ea typeface="ＭＳ Ｐゴシック" panose="020B0600070205080204" pitchFamily="50" charset="-128"/>
              </a:rPr>
              <a:t>月</a:t>
            </a:r>
            <a:r>
              <a:rPr lang="en-US" altLang="ja-JP" sz="2400" dirty="0">
                <a:solidFill>
                  <a:prstClr val="black"/>
                </a:solidFill>
                <a:latin typeface="ＭＳ Ｐゴシック" panose="020B0600070205080204" pitchFamily="50" charset="-128"/>
                <a:ea typeface="ＭＳ Ｐゴシック" panose="020B0600070205080204" pitchFamily="50" charset="-128"/>
              </a:rPr>
              <a:t>1</a:t>
            </a:r>
            <a:r>
              <a:rPr lang="ja-JP" altLang="en-US" sz="2400" dirty="0">
                <a:solidFill>
                  <a:prstClr val="black"/>
                </a:solidFill>
                <a:latin typeface="ＭＳ Ｐゴシック" panose="020B0600070205080204" pitchFamily="50" charset="-128"/>
                <a:ea typeface="ＭＳ Ｐゴシック" panose="020B0600070205080204" pitchFamily="50" charset="-128"/>
              </a:rPr>
              <a:t>日現在</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endParaRPr lang="ja-JP" altLang="en-US"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10" name="正方形/長方形 9"/>
          <p:cNvSpPr/>
          <p:nvPr/>
        </p:nvSpPr>
        <p:spPr>
          <a:xfrm>
            <a:off x="201277" y="5888351"/>
            <a:ext cx="8741446" cy="319639"/>
          </a:xfrm>
          <a:prstGeom prst="rect">
            <a:avLst/>
          </a:prstGeom>
        </p:spPr>
        <p:txBody>
          <a:bodyPr wrap="square">
            <a:spAutoFit/>
          </a:bodyPr>
          <a:lstStyle/>
          <a:p>
            <a:pPr defTabSz="844083">
              <a:defRPr/>
            </a:pPr>
            <a:r>
              <a:rPr kumimoji="0" lang="ja-JP" altLang="en-US" sz="1477" b="1" kern="0" dirty="0">
                <a:solidFill>
                  <a:prstClr val="black"/>
                </a:solidFill>
                <a:latin typeface="ＭＳ Ｐゴシック" panose="020B0600070205080204" pitchFamily="50" charset="-128"/>
                <a:ea typeface="ＭＳ Ｐゴシック" panose="020B0600070205080204" pitchFamily="50" charset="-128"/>
              </a:rPr>
              <a:t>注：</a:t>
            </a:r>
            <a:r>
              <a:rPr kumimoji="0" lang="ja-JP" altLang="en-US" sz="1477" b="1" kern="0" dirty="0" smtClean="0">
                <a:solidFill>
                  <a:prstClr val="black"/>
                </a:solidFill>
                <a:latin typeface="ＭＳ Ｐゴシック" panose="020B0600070205080204" pitchFamily="50" charset="-128"/>
                <a:ea typeface="ＭＳ Ｐゴシック" panose="020B0600070205080204" pitchFamily="50" charset="-128"/>
              </a:rPr>
              <a:t>（　）</a:t>
            </a:r>
            <a:r>
              <a:rPr kumimoji="0" lang="ja-JP" altLang="en-US" sz="1477" b="1" kern="0" dirty="0">
                <a:solidFill>
                  <a:prstClr val="black"/>
                </a:solidFill>
                <a:latin typeface="ＭＳ Ｐゴシック" panose="020B0600070205080204" pitchFamily="50" charset="-128"/>
                <a:ea typeface="ＭＳ Ｐゴシック" panose="020B0600070205080204" pitchFamily="50" charset="-128"/>
              </a:rPr>
              <a:t>は平成</a:t>
            </a:r>
            <a:r>
              <a:rPr kumimoji="0" lang="en-US" altLang="ja-JP" sz="1477" b="1" kern="0" dirty="0">
                <a:solidFill>
                  <a:prstClr val="black"/>
                </a:solidFill>
                <a:latin typeface="ＭＳ Ｐゴシック" panose="020B0600070205080204" pitchFamily="50" charset="-128"/>
                <a:ea typeface="ＭＳ Ｐゴシック" panose="020B0600070205080204" pitchFamily="50" charset="-128"/>
              </a:rPr>
              <a:t>30</a:t>
            </a:r>
            <a:r>
              <a:rPr kumimoji="0" lang="ja-JP" altLang="en-US" sz="1477" b="1" kern="0" dirty="0">
                <a:solidFill>
                  <a:prstClr val="black"/>
                </a:solidFill>
                <a:latin typeface="ＭＳ Ｐゴシック" panose="020B0600070205080204" pitchFamily="50" charset="-128"/>
                <a:ea typeface="ＭＳ Ｐゴシック" panose="020B0600070205080204" pitchFamily="50" charset="-128"/>
              </a:rPr>
              <a:t>年６月１日現在の障害者の任免状況にかかる数字</a:t>
            </a:r>
            <a:endParaRPr kumimoji="0" lang="en-US" altLang="ja-JP" sz="1477"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22</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591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92004" y="6207964"/>
            <a:ext cx="7753081" cy="255696"/>
          </a:xfrm>
          <a:prstGeom prst="rect">
            <a:avLst/>
          </a:prstGeom>
          <a:noFill/>
          <a:ln>
            <a:solidFill>
              <a:srgbClr val="4F81BD"/>
            </a:solidFill>
          </a:ln>
        </p:spPr>
        <p:txBody>
          <a:bodyPr wrap="square" lIns="84373" tIns="42188" rIns="84373" bIns="42188" rtlCol="0">
            <a:spAutoFit/>
          </a:bodyPr>
          <a:lstStyle/>
          <a:p>
            <a:r>
              <a:rPr lang="ja-JP" altLang="en-US" sz="1108" dirty="0">
                <a:solidFill>
                  <a:prstClr val="black"/>
                </a:solidFill>
                <a:latin typeface="Arial" charset="0"/>
              </a:rPr>
              <a:t>制度改正の影響により、２３年の実雇用率は低下しているが、雇用者数は着実に増加している。</a:t>
            </a:r>
          </a:p>
        </p:txBody>
      </p:sp>
      <p:graphicFrame>
        <p:nvGraphicFramePr>
          <p:cNvPr id="18" name="グラフ 17"/>
          <p:cNvGraphicFramePr/>
          <p:nvPr>
            <p:extLst/>
          </p:nvPr>
        </p:nvGraphicFramePr>
        <p:xfrm>
          <a:off x="309854" y="1104028"/>
          <a:ext cx="8590085" cy="5103934"/>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pPr>
              <a:defRPr/>
            </a:pPr>
            <a:fld id="{8A490D42-5B33-4DA4-9552-40E9D9FEFCE6}" type="slidenum">
              <a:rPr lang="ja-JP" altLang="en-US" smtClean="0"/>
              <a:pPr>
                <a:defRPr/>
              </a:pPr>
              <a:t>23</a:t>
            </a:fld>
            <a:endParaRPr lang="ja-JP" altLang="en-US"/>
          </a:p>
        </p:txBody>
      </p:sp>
      <p:sp>
        <p:nvSpPr>
          <p:cNvPr id="6" name="Rectangle 8"/>
          <p:cNvSpPr>
            <a:spLocks noChangeArrowheads="1"/>
          </p:cNvSpPr>
          <p:nvPr/>
        </p:nvSpPr>
        <p:spPr bwMode="auto">
          <a:xfrm>
            <a:off x="40118" y="263768"/>
            <a:ext cx="9144000" cy="440005"/>
          </a:xfrm>
          <a:prstGeom prst="rect">
            <a:avLst/>
          </a:prstGeom>
          <a:noFill/>
          <a:ln w="9525">
            <a:noFill/>
            <a:miter lim="800000"/>
            <a:headEnd/>
            <a:tailEnd/>
          </a:ln>
        </p:spPr>
        <p:txBody>
          <a:bodyPr lIns="4002" tIns="4002" rIns="4002" bIns="0" anchor="ctr"/>
          <a:lstStyle/>
          <a:p>
            <a:pPr algn="ctr"/>
            <a:r>
              <a:rPr lang="en-US" altLang="ja-JP" sz="2400" dirty="0" smtClean="0">
                <a:solidFill>
                  <a:srgbClr val="000000"/>
                </a:solidFill>
              </a:rPr>
              <a:t>【</a:t>
            </a:r>
            <a:r>
              <a:rPr lang="ja-JP" altLang="en-US" sz="2400" dirty="0" smtClean="0">
                <a:solidFill>
                  <a:srgbClr val="000000"/>
                </a:solidFill>
              </a:rPr>
              <a:t>東京都</a:t>
            </a:r>
            <a:r>
              <a:rPr lang="en-US" altLang="ja-JP" sz="2400" dirty="0" smtClean="0">
                <a:solidFill>
                  <a:srgbClr val="000000"/>
                </a:solidFill>
              </a:rPr>
              <a:t>】</a:t>
            </a:r>
            <a:r>
              <a:rPr lang="ja-JP" altLang="en-US" sz="2400" dirty="0" smtClean="0">
                <a:solidFill>
                  <a:srgbClr val="000000"/>
                </a:solidFill>
              </a:rPr>
              <a:t>民間企業の障害者雇用状況（令和元年６月１日現在）</a:t>
            </a:r>
            <a:endParaRPr lang="ja-JP" altLang="en-US" sz="2400" b="1" dirty="0">
              <a:solidFill>
                <a:srgbClr val="FF0000"/>
              </a:solidFill>
            </a:endParaRPr>
          </a:p>
        </p:txBody>
      </p:sp>
      <p:sp>
        <p:nvSpPr>
          <p:cNvPr id="7" name="正方形/長方形 6"/>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Tree>
    <p:extLst>
      <p:ext uri="{BB962C8B-B14F-4D97-AF65-F5344CB8AC3E}">
        <p14:creationId xmlns:p14="http://schemas.microsoft.com/office/powerpoint/2010/main" val="16901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extLst>
              <p:ext uri="{D42A27DB-BD31-4B8C-83A1-F6EECF244321}">
                <p14:modId xmlns:p14="http://schemas.microsoft.com/office/powerpoint/2010/main" val="1701080970"/>
              </p:ext>
            </p:extLst>
          </p:nvPr>
        </p:nvGraphicFramePr>
        <p:xfrm>
          <a:off x="606414" y="1111782"/>
          <a:ext cx="7907955"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表 6"/>
          <p:cNvGraphicFramePr>
            <a:graphicFrameLocks noGrp="1"/>
          </p:cNvGraphicFramePr>
          <p:nvPr>
            <p:extLst/>
          </p:nvPr>
        </p:nvGraphicFramePr>
        <p:xfrm>
          <a:off x="606414" y="4827364"/>
          <a:ext cx="7817811" cy="1469308"/>
        </p:xfrm>
        <a:graphic>
          <a:graphicData uri="http://schemas.openxmlformats.org/drawingml/2006/table">
            <a:tbl>
              <a:tblPr firstRow="1" bandRow="1">
                <a:tableStyleId>{5C22544A-7EE6-4342-B048-85BDC9FD1C3A}</a:tableStyleId>
              </a:tblPr>
              <a:tblGrid>
                <a:gridCol w="1772611">
                  <a:extLst>
                    <a:ext uri="{9D8B030D-6E8A-4147-A177-3AD203B41FA5}">
                      <a16:colId xmlns:a16="http://schemas.microsoft.com/office/drawing/2014/main" val="20000"/>
                    </a:ext>
                  </a:extLst>
                </a:gridCol>
                <a:gridCol w="1688204">
                  <a:extLst>
                    <a:ext uri="{9D8B030D-6E8A-4147-A177-3AD203B41FA5}">
                      <a16:colId xmlns:a16="http://schemas.microsoft.com/office/drawing/2014/main" val="20001"/>
                    </a:ext>
                  </a:extLst>
                </a:gridCol>
                <a:gridCol w="1378698">
                  <a:extLst>
                    <a:ext uri="{9D8B030D-6E8A-4147-A177-3AD203B41FA5}">
                      <a16:colId xmlns:a16="http://schemas.microsoft.com/office/drawing/2014/main" val="20002"/>
                    </a:ext>
                  </a:extLst>
                </a:gridCol>
                <a:gridCol w="1378698">
                  <a:extLst>
                    <a:ext uri="{9D8B030D-6E8A-4147-A177-3AD203B41FA5}">
                      <a16:colId xmlns:a16="http://schemas.microsoft.com/office/drawing/2014/main" val="20003"/>
                    </a:ext>
                  </a:extLst>
                </a:gridCol>
                <a:gridCol w="1599600">
                  <a:extLst>
                    <a:ext uri="{9D8B030D-6E8A-4147-A177-3AD203B41FA5}">
                      <a16:colId xmlns:a16="http://schemas.microsoft.com/office/drawing/2014/main" val="20004"/>
                    </a:ext>
                  </a:extLst>
                </a:gridCol>
              </a:tblGrid>
              <a:tr h="367327">
                <a:tc>
                  <a:txBody>
                    <a:bodyPr/>
                    <a:lstStyle/>
                    <a:p>
                      <a:endParaRPr kumimoji="1" lang="ja-JP" altLang="en-US" sz="1100" b="1" dirty="0"/>
                    </a:p>
                  </a:txBody>
                  <a:tcPr marL="84405" marR="84405" marT="42185" marB="42185" anchor="ctr"/>
                </a:tc>
                <a:tc>
                  <a:txBody>
                    <a:bodyPr/>
                    <a:lstStyle/>
                    <a:p>
                      <a:pPr algn="ctr"/>
                      <a:r>
                        <a:rPr kumimoji="1" lang="ja-JP" altLang="en-US" sz="1100" b="1" dirty="0" smtClean="0"/>
                        <a:t>算定基礎職員数</a:t>
                      </a:r>
                      <a:endParaRPr kumimoji="1" lang="ja-JP" altLang="en-US" sz="1100" b="1" dirty="0"/>
                    </a:p>
                  </a:txBody>
                  <a:tcPr marL="84405" marR="84405" marT="42185" marB="42185" anchor="ctr"/>
                </a:tc>
                <a:tc>
                  <a:txBody>
                    <a:bodyPr/>
                    <a:lstStyle/>
                    <a:p>
                      <a:pPr algn="ctr"/>
                      <a:r>
                        <a:rPr kumimoji="1" lang="ja-JP" altLang="en-US" sz="1100" b="1" dirty="0" smtClean="0"/>
                        <a:t>障害者数</a:t>
                      </a:r>
                      <a:endParaRPr kumimoji="1" lang="ja-JP" altLang="en-US" sz="1100" b="1" dirty="0"/>
                    </a:p>
                  </a:txBody>
                  <a:tcPr marL="84405" marR="84405" marT="42185" marB="42185" anchor="ctr"/>
                </a:tc>
                <a:tc>
                  <a:txBody>
                    <a:bodyPr/>
                    <a:lstStyle/>
                    <a:p>
                      <a:pPr algn="ctr"/>
                      <a:r>
                        <a:rPr kumimoji="1" lang="ja-JP" altLang="en-US" sz="1100" b="1" dirty="0" smtClean="0"/>
                        <a:t>実雇用率</a:t>
                      </a:r>
                      <a:endParaRPr kumimoji="1" lang="ja-JP" altLang="en-US" sz="1100" b="1" dirty="0"/>
                    </a:p>
                  </a:txBody>
                  <a:tcPr marL="84405" marR="84405" marT="42185" marB="42185" anchor="ctr"/>
                </a:tc>
                <a:tc>
                  <a:txBody>
                    <a:bodyPr/>
                    <a:lstStyle/>
                    <a:p>
                      <a:pPr algn="ctr"/>
                      <a:r>
                        <a:rPr kumimoji="1" lang="ja-JP" altLang="en-US" sz="1100" b="1" dirty="0" smtClean="0"/>
                        <a:t>実雇用率対前年比</a:t>
                      </a:r>
                      <a:endParaRPr kumimoji="1" lang="ja-JP" altLang="en-US" sz="1100" b="1" dirty="0"/>
                    </a:p>
                  </a:txBody>
                  <a:tcPr marL="84405" marR="84405" marT="42185" marB="42185" anchor="ctr"/>
                </a:tc>
                <a:extLst>
                  <a:ext uri="{0D108BD9-81ED-4DB2-BD59-A6C34878D82A}">
                    <a16:rowId xmlns:a16="http://schemas.microsoft.com/office/drawing/2014/main" val="10000"/>
                  </a:ext>
                </a:extLst>
              </a:tr>
              <a:tr h="367327">
                <a:tc>
                  <a:txBody>
                    <a:bodyPr/>
                    <a:lstStyle/>
                    <a:p>
                      <a:pPr algn="ctr"/>
                      <a:r>
                        <a:rPr kumimoji="1" lang="ja-JP" altLang="en-US" sz="1300" b="1" dirty="0" smtClean="0"/>
                        <a:t>都の機関</a:t>
                      </a:r>
                      <a:endParaRPr kumimoji="1" lang="ja-JP" altLang="en-US" sz="1300" b="1" dirty="0"/>
                    </a:p>
                  </a:txBody>
                  <a:tcPr marL="84405" marR="84405" marT="42185" marB="42185" anchor="ctr"/>
                </a:tc>
                <a:tc>
                  <a:txBody>
                    <a:bodyPr/>
                    <a:lstStyle/>
                    <a:p>
                      <a:pPr algn="r"/>
                      <a:r>
                        <a:rPr kumimoji="1" lang="ja-JP" altLang="en-US" sz="1300" b="1" dirty="0" smtClean="0"/>
                        <a:t>３９，２１１．０</a:t>
                      </a:r>
                      <a:endParaRPr kumimoji="1" lang="ja-JP" altLang="en-US" sz="1300" b="1" dirty="0"/>
                    </a:p>
                  </a:txBody>
                  <a:tcPr marL="84405" marR="84405" marT="42185" marB="42185" anchor="ctr"/>
                </a:tc>
                <a:tc>
                  <a:txBody>
                    <a:bodyPr/>
                    <a:lstStyle/>
                    <a:p>
                      <a:pPr algn="r"/>
                      <a:r>
                        <a:rPr kumimoji="1" lang="ja-JP" altLang="en-US" sz="1300" b="1" dirty="0" smtClean="0"/>
                        <a:t>１，１２６．５</a:t>
                      </a:r>
                      <a:endParaRPr kumimoji="1" lang="ja-JP" altLang="en-US" sz="1300" b="1" dirty="0"/>
                    </a:p>
                  </a:txBody>
                  <a:tcPr marL="84405" marR="84405" marT="42185" marB="42185" anchor="ctr"/>
                </a:tc>
                <a:tc>
                  <a:txBody>
                    <a:bodyPr/>
                    <a:lstStyle/>
                    <a:p>
                      <a:pPr algn="r"/>
                      <a:r>
                        <a:rPr kumimoji="1" lang="ja-JP" altLang="en-US" sz="1300" b="1" dirty="0" smtClean="0"/>
                        <a:t>２．８７％</a:t>
                      </a:r>
                      <a:endParaRPr kumimoji="1" lang="ja-JP" altLang="en-US" sz="1300" b="1" dirty="0"/>
                    </a:p>
                  </a:txBody>
                  <a:tcPr marL="84405" marR="84405" marT="42185" marB="42185" anchor="ctr"/>
                </a:tc>
                <a:tc>
                  <a:txBody>
                    <a:bodyPr/>
                    <a:lstStyle/>
                    <a:p>
                      <a:pPr algn="r"/>
                      <a:r>
                        <a:rPr kumimoji="1" lang="ja-JP" altLang="en-US" sz="1300" b="1" dirty="0" smtClean="0">
                          <a:solidFill>
                            <a:schemeClr val="tx1"/>
                          </a:solidFill>
                        </a:rPr>
                        <a:t>＋０．０４Ｐ</a:t>
                      </a:r>
                      <a:endParaRPr kumimoji="1" lang="ja-JP" altLang="en-US" sz="1300" b="1" dirty="0">
                        <a:solidFill>
                          <a:schemeClr val="tx1"/>
                        </a:solidFill>
                      </a:endParaRPr>
                    </a:p>
                  </a:txBody>
                  <a:tcPr marL="84405" marR="84405" marT="42185" marB="42185" anchor="ctr"/>
                </a:tc>
                <a:extLst>
                  <a:ext uri="{0D108BD9-81ED-4DB2-BD59-A6C34878D82A}">
                    <a16:rowId xmlns:a16="http://schemas.microsoft.com/office/drawing/2014/main" val="10001"/>
                  </a:ext>
                </a:extLst>
              </a:tr>
              <a:tr h="367327">
                <a:tc>
                  <a:txBody>
                    <a:bodyPr/>
                    <a:lstStyle/>
                    <a:p>
                      <a:pPr algn="ctr"/>
                      <a:r>
                        <a:rPr kumimoji="1" lang="ja-JP" altLang="en-US" sz="1300" b="1" dirty="0" smtClean="0"/>
                        <a:t>区市町村の機関</a:t>
                      </a:r>
                      <a:endParaRPr kumimoji="1" lang="ja-JP" altLang="en-US" sz="1000" b="1" dirty="0"/>
                    </a:p>
                  </a:txBody>
                  <a:tcPr marL="84405" marR="84405" marT="42185" marB="42185" anchor="ctr"/>
                </a:tc>
                <a:tc>
                  <a:txBody>
                    <a:bodyPr/>
                    <a:lstStyle/>
                    <a:p>
                      <a:pPr algn="r"/>
                      <a:r>
                        <a:rPr kumimoji="1" lang="ja-JP" altLang="en-US" sz="1300" b="1" dirty="0" smtClean="0">
                          <a:solidFill>
                            <a:schemeClr val="tx1"/>
                          </a:solidFill>
                        </a:rPr>
                        <a:t>１０３，１５９．５</a:t>
                      </a:r>
                      <a:endParaRPr kumimoji="1" lang="ja-JP" altLang="en-US" sz="1300" b="1" dirty="0">
                        <a:solidFill>
                          <a:schemeClr val="tx1"/>
                        </a:solidFill>
                      </a:endParaRPr>
                    </a:p>
                  </a:txBody>
                  <a:tcPr marL="84405" marR="84405" marT="42185" marB="42185" anchor="ctr"/>
                </a:tc>
                <a:tc>
                  <a:txBody>
                    <a:bodyPr/>
                    <a:lstStyle/>
                    <a:p>
                      <a:pPr algn="r"/>
                      <a:r>
                        <a:rPr kumimoji="1" lang="ja-JP" altLang="en-US" sz="1300" b="1" dirty="0" smtClean="0">
                          <a:solidFill>
                            <a:schemeClr val="tx1"/>
                          </a:solidFill>
                        </a:rPr>
                        <a:t>２，４３２．５</a:t>
                      </a:r>
                      <a:endParaRPr kumimoji="1" lang="ja-JP" altLang="en-US" sz="1300" b="1" dirty="0">
                        <a:solidFill>
                          <a:schemeClr val="tx1"/>
                        </a:solidFill>
                      </a:endParaRPr>
                    </a:p>
                  </a:txBody>
                  <a:tcPr marL="84405" marR="84405" marT="42185" marB="42185" anchor="ctr"/>
                </a:tc>
                <a:tc>
                  <a:txBody>
                    <a:bodyPr/>
                    <a:lstStyle/>
                    <a:p>
                      <a:pPr algn="r"/>
                      <a:r>
                        <a:rPr kumimoji="1" lang="ja-JP" altLang="en-US" sz="1300" b="1" dirty="0" smtClean="0">
                          <a:solidFill>
                            <a:schemeClr val="tx1"/>
                          </a:solidFill>
                        </a:rPr>
                        <a:t>２．３６％</a:t>
                      </a:r>
                      <a:endParaRPr kumimoji="1" lang="ja-JP" altLang="en-US" sz="1300" b="1" dirty="0">
                        <a:solidFill>
                          <a:schemeClr val="tx1"/>
                        </a:solidFill>
                      </a:endParaRPr>
                    </a:p>
                  </a:txBody>
                  <a:tcPr marL="84405" marR="84405" marT="42185" marB="42185" anchor="ctr"/>
                </a:tc>
                <a:tc>
                  <a:txBody>
                    <a:bodyPr/>
                    <a:lstStyle/>
                    <a:p>
                      <a:pPr algn="r"/>
                      <a:r>
                        <a:rPr kumimoji="1" lang="ja-JP" altLang="en-US" sz="1300" b="1" dirty="0" smtClean="0">
                          <a:solidFill>
                            <a:schemeClr val="tx1"/>
                          </a:solidFill>
                        </a:rPr>
                        <a:t>▲０．０２Ｐ</a:t>
                      </a:r>
                      <a:endParaRPr kumimoji="1" lang="ja-JP" altLang="en-US" sz="1300" b="1" dirty="0">
                        <a:solidFill>
                          <a:schemeClr val="tx1"/>
                        </a:solidFill>
                      </a:endParaRPr>
                    </a:p>
                  </a:txBody>
                  <a:tcPr marL="84405" marR="84405" marT="42185" marB="42185" anchor="ctr"/>
                </a:tc>
                <a:extLst>
                  <a:ext uri="{0D108BD9-81ED-4DB2-BD59-A6C34878D82A}">
                    <a16:rowId xmlns:a16="http://schemas.microsoft.com/office/drawing/2014/main" val="10002"/>
                  </a:ext>
                </a:extLst>
              </a:tr>
              <a:tr h="367327">
                <a:tc>
                  <a:txBody>
                    <a:bodyPr/>
                    <a:lstStyle/>
                    <a:p>
                      <a:pPr algn="ctr"/>
                      <a:r>
                        <a:rPr kumimoji="1" lang="ja-JP" altLang="en-US" sz="1300" b="1" dirty="0" smtClean="0"/>
                        <a:t>東京都教育委員会</a:t>
                      </a:r>
                      <a:endParaRPr kumimoji="1" lang="ja-JP" altLang="en-US" sz="1300" b="1" dirty="0"/>
                    </a:p>
                  </a:txBody>
                  <a:tcPr marL="84405" marR="84405" marT="42185" marB="42185" anchor="ctr"/>
                </a:tc>
                <a:tc>
                  <a:txBody>
                    <a:bodyPr/>
                    <a:lstStyle/>
                    <a:p>
                      <a:pPr algn="r"/>
                      <a:r>
                        <a:rPr kumimoji="1" lang="ja-JP" altLang="en-US" sz="1300" b="1" dirty="0" smtClean="0"/>
                        <a:t>４７，８８３．５</a:t>
                      </a:r>
                      <a:endParaRPr kumimoji="1" lang="ja-JP" altLang="en-US" sz="1300" b="1" dirty="0"/>
                    </a:p>
                  </a:txBody>
                  <a:tcPr marL="84405" marR="84405" marT="42185" marB="42185" anchor="ctr"/>
                </a:tc>
                <a:tc>
                  <a:txBody>
                    <a:bodyPr/>
                    <a:lstStyle/>
                    <a:p>
                      <a:pPr algn="r"/>
                      <a:r>
                        <a:rPr kumimoji="1" lang="ja-JP" altLang="en-US" sz="1300" b="1" dirty="0" smtClean="0"/>
                        <a:t>９１０．５</a:t>
                      </a:r>
                      <a:endParaRPr kumimoji="1" lang="ja-JP" altLang="en-US" sz="1300" b="1" dirty="0"/>
                    </a:p>
                  </a:txBody>
                  <a:tcPr marL="84405" marR="84405" marT="42185" marB="42185" anchor="ctr"/>
                </a:tc>
                <a:tc>
                  <a:txBody>
                    <a:bodyPr/>
                    <a:lstStyle/>
                    <a:p>
                      <a:pPr algn="r"/>
                      <a:r>
                        <a:rPr kumimoji="1" lang="ja-JP" altLang="en-US" sz="1300" b="1" dirty="0" smtClean="0"/>
                        <a:t>１．９０％</a:t>
                      </a:r>
                      <a:endParaRPr kumimoji="1" lang="ja-JP" altLang="en-US" sz="1300" b="1" dirty="0"/>
                    </a:p>
                  </a:txBody>
                  <a:tcPr marL="84405" marR="84405" marT="42185" marB="42185" anchor="ctr"/>
                </a:tc>
                <a:tc>
                  <a:txBody>
                    <a:bodyPr/>
                    <a:lstStyle/>
                    <a:p>
                      <a:pPr algn="r"/>
                      <a:r>
                        <a:rPr kumimoji="1" lang="ja-JP" altLang="en-US" sz="1300" b="1" dirty="0" smtClean="0">
                          <a:solidFill>
                            <a:schemeClr val="tx1"/>
                          </a:solidFill>
                        </a:rPr>
                        <a:t>▲０．２３Ｐ</a:t>
                      </a:r>
                      <a:endParaRPr kumimoji="1" lang="ja-JP" altLang="en-US" sz="1300" b="1" dirty="0">
                        <a:solidFill>
                          <a:schemeClr val="tx1"/>
                        </a:solidFill>
                      </a:endParaRPr>
                    </a:p>
                  </a:txBody>
                  <a:tcPr marL="84405" marR="84405" marT="42185" marB="42185" anchor="ct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p:txBody>
          <a:bodyPr/>
          <a:lstStyle/>
          <a:p>
            <a:pPr>
              <a:defRPr/>
            </a:pPr>
            <a:fld id="{8A490D42-5B33-4DA4-9552-40E9D9FEFCE6}" type="slidenum">
              <a:rPr lang="ja-JP" altLang="en-US" smtClean="0"/>
              <a:pPr>
                <a:defRPr/>
              </a:pPr>
              <a:t>24</a:t>
            </a:fld>
            <a:endParaRPr lang="ja-JP" altLang="en-US"/>
          </a:p>
        </p:txBody>
      </p:sp>
      <p:sp>
        <p:nvSpPr>
          <p:cNvPr id="8" name="テキスト ボックス 7"/>
          <p:cNvSpPr txBox="1"/>
          <p:nvPr/>
        </p:nvSpPr>
        <p:spPr>
          <a:xfrm>
            <a:off x="0" y="263770"/>
            <a:ext cx="9144000" cy="461665"/>
          </a:xfrm>
          <a:prstGeom prst="rect">
            <a:avLst/>
          </a:prstGeom>
        </p:spPr>
        <p:txBody>
          <a:bodyPr wrap="square" rtlCol="0">
            <a:spAutoFit/>
          </a:bodyPr>
          <a:lstStyle/>
          <a:p>
            <a:pPr algn="ctr" defTabSz="844083" fontAlgn="base">
              <a:spcBef>
                <a:spcPct val="0"/>
              </a:spcBef>
              <a:spcAft>
                <a:spcPct val="0"/>
              </a:spcAft>
              <a:defRPr/>
            </a:pPr>
            <a:r>
              <a:rPr lang="en-US" altLang="ja-JP" sz="24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東京都</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公的</a:t>
            </a:r>
            <a:r>
              <a:rPr lang="ja-JP" altLang="en-US" sz="2400" dirty="0">
                <a:solidFill>
                  <a:prstClr val="black"/>
                </a:solidFill>
                <a:latin typeface="ＭＳ Ｐゴシック" panose="020B0600070205080204" pitchFamily="50" charset="-128"/>
                <a:ea typeface="ＭＳ Ｐゴシック" panose="020B0600070205080204" pitchFamily="50" charset="-128"/>
              </a:rPr>
              <a:t>機関の障害者雇用状況（令和元年</a:t>
            </a:r>
            <a:r>
              <a:rPr lang="en-US" altLang="ja-JP" sz="2400" dirty="0">
                <a:solidFill>
                  <a:prstClr val="black"/>
                </a:solidFill>
                <a:latin typeface="ＭＳ Ｐゴシック" panose="020B0600070205080204" pitchFamily="50" charset="-128"/>
                <a:ea typeface="ＭＳ Ｐゴシック" panose="020B0600070205080204" pitchFamily="50" charset="-128"/>
              </a:rPr>
              <a:t>6</a:t>
            </a:r>
            <a:r>
              <a:rPr lang="ja-JP" altLang="en-US" sz="2400" dirty="0">
                <a:solidFill>
                  <a:prstClr val="black"/>
                </a:solidFill>
                <a:latin typeface="ＭＳ Ｐゴシック" panose="020B0600070205080204" pitchFamily="50" charset="-128"/>
                <a:ea typeface="ＭＳ Ｐゴシック" panose="020B0600070205080204" pitchFamily="50" charset="-128"/>
              </a:rPr>
              <a:t>月</a:t>
            </a:r>
            <a:r>
              <a:rPr lang="en-US" altLang="ja-JP" sz="2400" dirty="0">
                <a:solidFill>
                  <a:prstClr val="black"/>
                </a:solidFill>
                <a:latin typeface="ＭＳ Ｐゴシック" panose="020B0600070205080204" pitchFamily="50" charset="-128"/>
                <a:ea typeface="ＭＳ Ｐゴシック" panose="020B0600070205080204" pitchFamily="50" charset="-128"/>
              </a:rPr>
              <a:t>1</a:t>
            </a:r>
            <a:r>
              <a:rPr lang="ja-JP" altLang="en-US" sz="2400" dirty="0">
                <a:solidFill>
                  <a:prstClr val="black"/>
                </a:solidFill>
                <a:latin typeface="ＭＳ Ｐゴシック" panose="020B0600070205080204" pitchFamily="50" charset="-128"/>
                <a:ea typeface="ＭＳ Ｐゴシック" panose="020B0600070205080204" pitchFamily="50" charset="-128"/>
              </a:rPr>
              <a:t>日現在</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endParaRPr lang="ja-JP" altLang="en-US"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88021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63770"/>
            <a:ext cx="914400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全国</a:t>
            </a: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ハローワーク</a:t>
            </a:r>
            <a:r>
              <a:rPr lang="ja-JP" altLang="en-US" sz="2400" dirty="0">
                <a:solidFill>
                  <a:prstClr val="black"/>
                </a:solidFill>
                <a:latin typeface="ＭＳ Ｐゴシック"/>
              </a:rPr>
              <a:t>における障害者の職業紹介</a:t>
            </a:r>
            <a:r>
              <a:rPr lang="ja-JP" altLang="en-US" sz="2400" dirty="0" smtClean="0">
                <a:solidFill>
                  <a:prstClr val="black"/>
                </a:solidFill>
                <a:latin typeface="ＭＳ Ｐゴシック"/>
              </a:rPr>
              <a:t>状況</a:t>
            </a:r>
            <a:endParaRPr lang="ja-JP" altLang="en-US" sz="2400" dirty="0">
              <a:solidFill>
                <a:prstClr val="black"/>
              </a:solidFill>
              <a:latin typeface="ＭＳ Ｐゴシック"/>
            </a:endParaRPr>
          </a:p>
        </p:txBody>
      </p:sp>
      <p:sp>
        <p:nvSpPr>
          <p:cNvPr id="20" name="正方形/長方形 19"/>
          <p:cNvSpPr/>
          <p:nvPr/>
        </p:nvSpPr>
        <p:spPr>
          <a:xfrm flipV="1">
            <a:off x="0" y="717840"/>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62">
              <a:solidFill>
                <a:prstClr val="white"/>
              </a:solidFill>
            </a:endParaRPr>
          </a:p>
        </p:txBody>
      </p:sp>
      <p:sp>
        <p:nvSpPr>
          <p:cNvPr id="24" name="角丸四角形 23"/>
          <p:cNvSpPr/>
          <p:nvPr/>
        </p:nvSpPr>
        <p:spPr>
          <a:xfrm>
            <a:off x="252000" y="969650"/>
            <a:ext cx="8640000" cy="724793"/>
          </a:xfrm>
          <a:prstGeom prst="roundRect">
            <a:avLst>
              <a:gd name="adj" fmla="val 22213"/>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477" dirty="0">
                <a:solidFill>
                  <a:sysClr val="windowText" lastClr="000000"/>
                </a:solidFill>
                <a:latin typeface="ＭＳ Ｐゴシック"/>
              </a:rPr>
              <a:t>　○　令和元（</a:t>
            </a:r>
            <a:r>
              <a:rPr lang="en-US" altLang="ja-JP" sz="1477" dirty="0">
                <a:solidFill>
                  <a:sysClr val="windowText" lastClr="000000"/>
                </a:solidFill>
                <a:latin typeface="ＭＳ Ｐゴシック"/>
              </a:rPr>
              <a:t>2019</a:t>
            </a:r>
            <a:r>
              <a:rPr lang="ja-JP" altLang="en-US" sz="1477" dirty="0">
                <a:solidFill>
                  <a:sysClr val="windowText" lastClr="000000"/>
                </a:solidFill>
                <a:latin typeface="ＭＳ Ｐゴシック"/>
              </a:rPr>
              <a:t>）年度の就職件数・新規求職申込件数は、</a:t>
            </a:r>
            <a:r>
              <a:rPr lang="ja-JP" altLang="en-US" sz="1477" b="1" dirty="0">
                <a:solidFill>
                  <a:srgbClr val="FF5555"/>
                </a:solidFill>
                <a:latin typeface="ＭＳ Ｐゴシック"/>
              </a:rPr>
              <a:t>前年度から更に増加</a:t>
            </a:r>
            <a:r>
              <a:rPr lang="ja-JP" altLang="en-US" sz="1477" dirty="0">
                <a:solidFill>
                  <a:sysClr val="windowText" lastClr="000000"/>
                </a:solidFill>
                <a:latin typeface="ＭＳ Ｐゴシック"/>
              </a:rPr>
              <a:t>。</a:t>
            </a:r>
            <a:endParaRPr lang="en-US" altLang="ja-JP" sz="1477" dirty="0">
              <a:solidFill>
                <a:sysClr val="windowText" lastClr="000000"/>
              </a:solidFill>
              <a:latin typeface="ＭＳ Ｐゴシック"/>
            </a:endParaRPr>
          </a:p>
          <a:p>
            <a:pPr>
              <a:lnSpc>
                <a:spcPts val="185"/>
              </a:lnSpc>
              <a:defRPr/>
            </a:pPr>
            <a:r>
              <a:rPr lang="ja-JP" altLang="en-US" sz="1477" dirty="0">
                <a:solidFill>
                  <a:sysClr val="windowText" lastClr="000000"/>
                </a:solidFill>
                <a:latin typeface="ＭＳ Ｐゴシック"/>
              </a:rPr>
              <a:t>　</a:t>
            </a:r>
            <a:endParaRPr lang="en-US" altLang="ja-JP" sz="1477" dirty="0">
              <a:solidFill>
                <a:sysClr val="windowText" lastClr="000000"/>
              </a:solidFill>
              <a:latin typeface="ＭＳ Ｐゴシック"/>
            </a:endParaRPr>
          </a:p>
          <a:p>
            <a:pPr>
              <a:defRPr/>
            </a:pPr>
            <a:r>
              <a:rPr lang="ja-JP" altLang="en-US" sz="1477" dirty="0">
                <a:solidFill>
                  <a:sysClr val="windowText" lastClr="000000"/>
                </a:solidFill>
                <a:latin typeface="ＭＳ Ｐゴシック"/>
              </a:rPr>
              <a:t>　○　就職件数は</a:t>
            </a:r>
            <a:r>
              <a:rPr lang="en-US" altLang="ja-JP" sz="1477" dirty="0">
                <a:solidFill>
                  <a:sysClr val="windowText" lastClr="000000"/>
                </a:solidFill>
                <a:latin typeface="ＭＳ Ｐゴシック"/>
              </a:rPr>
              <a:t>103,163</a:t>
            </a:r>
            <a:r>
              <a:rPr lang="ja-JP" altLang="en-US" sz="1477" dirty="0">
                <a:solidFill>
                  <a:sysClr val="windowText" lastClr="000000"/>
                </a:solidFill>
                <a:latin typeface="ＭＳ Ｐゴシック"/>
              </a:rPr>
              <a:t>件と</a:t>
            </a:r>
            <a:r>
              <a:rPr lang="en-US" altLang="ja-JP" sz="1477" b="1" dirty="0">
                <a:solidFill>
                  <a:srgbClr val="FF5555"/>
                </a:solidFill>
                <a:latin typeface="ＭＳ Ｐゴシック"/>
              </a:rPr>
              <a:t>11</a:t>
            </a:r>
            <a:r>
              <a:rPr lang="ja-JP" altLang="en-US" sz="1477" b="1" dirty="0">
                <a:solidFill>
                  <a:srgbClr val="FF5555"/>
                </a:solidFill>
                <a:latin typeface="ＭＳ Ｐゴシック"/>
              </a:rPr>
              <a:t>年連続で増加</a:t>
            </a:r>
            <a:r>
              <a:rPr lang="ja-JP" altLang="en-US" sz="1477" dirty="0">
                <a:solidFill>
                  <a:srgbClr val="000000"/>
                </a:solidFill>
                <a:latin typeface="ＭＳ Ｐゴシック"/>
              </a:rPr>
              <a:t>。新規求職申込件数は</a:t>
            </a:r>
            <a:r>
              <a:rPr lang="en-US" altLang="ja-JP" sz="1477" dirty="0">
                <a:solidFill>
                  <a:srgbClr val="000000"/>
                </a:solidFill>
                <a:latin typeface="ＭＳ Ｐゴシック"/>
              </a:rPr>
              <a:t>223,229</a:t>
            </a:r>
            <a:r>
              <a:rPr lang="ja-JP" altLang="en-US" sz="1477" dirty="0">
                <a:solidFill>
                  <a:srgbClr val="000000"/>
                </a:solidFill>
                <a:latin typeface="ＭＳ Ｐゴシック"/>
              </a:rPr>
              <a:t>件と</a:t>
            </a:r>
            <a:r>
              <a:rPr lang="en-US" altLang="ja-JP" sz="1477" b="1" dirty="0">
                <a:solidFill>
                  <a:srgbClr val="FF5555"/>
                </a:solidFill>
                <a:latin typeface="ＭＳ Ｐゴシック"/>
              </a:rPr>
              <a:t>20</a:t>
            </a:r>
            <a:r>
              <a:rPr lang="ja-JP" altLang="en-US" sz="1477" b="1" dirty="0">
                <a:solidFill>
                  <a:srgbClr val="FF5555"/>
                </a:solidFill>
                <a:latin typeface="ＭＳ Ｐゴシック"/>
              </a:rPr>
              <a:t>年連続で増加</a:t>
            </a:r>
            <a:r>
              <a:rPr lang="ja-JP" altLang="en-US" sz="1477" dirty="0">
                <a:solidFill>
                  <a:srgbClr val="000000"/>
                </a:solidFill>
                <a:latin typeface="ＭＳ Ｐゴシック"/>
              </a:rPr>
              <a:t>。</a:t>
            </a:r>
          </a:p>
        </p:txBody>
      </p:sp>
      <p:graphicFrame>
        <p:nvGraphicFramePr>
          <p:cNvPr id="28" name="コンテンツ プレースホルダ 3"/>
          <p:cNvGraphicFramePr>
            <a:graphicFrameLocks/>
          </p:cNvGraphicFramePr>
          <p:nvPr>
            <p:extLst>
              <p:ext uri="{D42A27DB-BD31-4B8C-83A1-F6EECF244321}">
                <p14:modId xmlns:p14="http://schemas.microsoft.com/office/powerpoint/2010/main" val="737904665"/>
              </p:ext>
            </p:extLst>
          </p:nvPr>
        </p:nvGraphicFramePr>
        <p:xfrm>
          <a:off x="-28647" y="1865682"/>
          <a:ext cx="9569199" cy="4514328"/>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グループ化 28"/>
          <p:cNvGrpSpPr/>
          <p:nvPr/>
        </p:nvGrpSpPr>
        <p:grpSpPr>
          <a:xfrm>
            <a:off x="1913243" y="4076902"/>
            <a:ext cx="2362200" cy="1183733"/>
            <a:chOff x="2864013" y="4241034"/>
            <a:chExt cx="2362200" cy="1282377"/>
          </a:xfrm>
        </p:grpSpPr>
        <p:cxnSp>
          <p:nvCxnSpPr>
            <p:cNvPr id="30" name="直線矢印コネクタ 29"/>
            <p:cNvCxnSpPr/>
            <p:nvPr/>
          </p:nvCxnSpPr>
          <p:spPr bwMode="auto">
            <a:xfrm>
              <a:off x="4078758" y="4299411"/>
              <a:ext cx="0" cy="1224000"/>
            </a:xfrm>
            <a:prstGeom prst="straightConnector1">
              <a:avLst/>
            </a:prstGeom>
            <a:solidFill>
              <a:schemeClr val="accent1"/>
            </a:solidFill>
            <a:ln w="38100" cap="flat" cmpd="sng" algn="ctr">
              <a:solidFill>
                <a:schemeClr val="accent6"/>
              </a:solidFill>
              <a:prstDash val="solid"/>
              <a:round/>
              <a:headEnd type="none" w="med" len="med"/>
              <a:tailEnd type="arrow"/>
            </a:ln>
            <a:effectLst/>
          </p:spPr>
        </p:cxnSp>
        <p:sp>
          <p:nvSpPr>
            <p:cNvPr id="31" name="テキスト ボックス 30"/>
            <p:cNvSpPr txBox="1"/>
            <p:nvPr/>
          </p:nvSpPr>
          <p:spPr>
            <a:xfrm>
              <a:off x="2864013" y="4241034"/>
              <a:ext cx="2362200" cy="376446"/>
            </a:xfrm>
            <a:prstGeom prst="roundRect">
              <a:avLst>
                <a:gd name="adj" fmla="val 27926"/>
              </a:avLst>
            </a:prstGeom>
            <a:solidFill>
              <a:schemeClr val="accent6"/>
            </a:solidFill>
          </p:spPr>
          <p:txBody>
            <a:bodyPr wrap="square" rtlCol="0">
              <a:spAutoFit/>
            </a:bodyPr>
            <a:lstStyle/>
            <a:p>
              <a:pPr algn="ctr" fontAlgn="base">
                <a:spcBef>
                  <a:spcPct val="0"/>
                </a:spcBef>
                <a:spcAft>
                  <a:spcPct val="0"/>
                </a:spcAft>
              </a:pPr>
              <a:r>
                <a:rPr lang="ja-JP" altLang="en-US" sz="1292" dirty="0">
                  <a:solidFill>
                    <a:prstClr val="white"/>
                  </a:solidFill>
                  <a:latin typeface="Arial" charset="0"/>
                </a:rPr>
                <a:t>就職件数の前年度比（％）</a:t>
              </a:r>
            </a:p>
          </p:txBody>
        </p:sp>
      </p:grpSp>
      <p:sp>
        <p:nvSpPr>
          <p:cNvPr id="34" name="テキスト ボックス 33"/>
          <p:cNvSpPr txBox="1"/>
          <p:nvPr/>
        </p:nvSpPr>
        <p:spPr>
          <a:xfrm>
            <a:off x="609600" y="1740879"/>
            <a:ext cx="609600" cy="291170"/>
          </a:xfrm>
          <a:prstGeom prst="rect">
            <a:avLst/>
          </a:prstGeom>
          <a:noFill/>
        </p:spPr>
        <p:txBody>
          <a:bodyPr wrap="square" rtlCol="0">
            <a:spAutoFit/>
          </a:bodyPr>
          <a:lstStyle/>
          <a:p>
            <a:pPr algn="ctr" fontAlgn="base">
              <a:spcBef>
                <a:spcPct val="0"/>
              </a:spcBef>
              <a:spcAft>
                <a:spcPct val="0"/>
              </a:spcAft>
            </a:pPr>
            <a:r>
              <a:rPr lang="ja-JP" altLang="en-US" sz="1292" dirty="0">
                <a:solidFill>
                  <a:srgbClr val="000000"/>
                </a:solidFill>
                <a:latin typeface="Arial" charset="0"/>
              </a:rPr>
              <a:t>（件）</a:t>
            </a:r>
          </a:p>
        </p:txBody>
      </p:sp>
      <p:sp>
        <p:nvSpPr>
          <p:cNvPr id="35" name="角丸四角形 34"/>
          <p:cNvSpPr/>
          <p:nvPr/>
        </p:nvSpPr>
        <p:spPr>
          <a:xfrm>
            <a:off x="1713836" y="2436451"/>
            <a:ext cx="2326154" cy="311043"/>
          </a:xfrm>
          <a:prstGeom prst="roundRect">
            <a:avLst>
              <a:gd name="adj" fmla="val 35301"/>
            </a:avLst>
          </a:prstGeom>
          <a:solidFill>
            <a:schemeClr val="accent2"/>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1292"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新規求職申込件数（件）</a:t>
            </a:r>
          </a:p>
        </p:txBody>
      </p:sp>
      <p:sp>
        <p:nvSpPr>
          <p:cNvPr id="36" name="角丸四角形 35"/>
          <p:cNvSpPr/>
          <p:nvPr/>
        </p:nvSpPr>
        <p:spPr>
          <a:xfrm>
            <a:off x="5614532" y="3518057"/>
            <a:ext cx="1761231" cy="311043"/>
          </a:xfrm>
          <a:prstGeom prst="roundRect">
            <a:avLst>
              <a:gd name="adj" fmla="val 353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1292"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就職件数（件）</a:t>
            </a:r>
          </a:p>
        </p:txBody>
      </p:sp>
      <p:sp>
        <p:nvSpPr>
          <p:cNvPr id="13"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25</a:t>
            </a:fld>
            <a:endParaRPr kumimoji="1" lang="ja-JP" altLang="en-US"/>
          </a:p>
        </p:txBody>
      </p:sp>
    </p:spTree>
    <p:extLst>
      <p:ext uri="{BB962C8B-B14F-4D97-AF65-F5344CB8AC3E}">
        <p14:creationId xmlns:p14="http://schemas.microsoft.com/office/powerpoint/2010/main" val="2594519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263770"/>
            <a:ext cx="914400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全国</a:t>
            </a: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ハローワーク</a:t>
            </a:r>
            <a:r>
              <a:rPr lang="ja-JP" altLang="en-US" sz="2400" dirty="0">
                <a:solidFill>
                  <a:prstClr val="black"/>
                </a:solidFill>
                <a:latin typeface="ＭＳ Ｐゴシック"/>
              </a:rPr>
              <a:t>における職業紹介状況</a:t>
            </a:r>
            <a:r>
              <a:rPr lang="en-US" altLang="ja-JP" sz="2400" dirty="0">
                <a:solidFill>
                  <a:prstClr val="black"/>
                </a:solidFill>
                <a:latin typeface="ＭＳ Ｐゴシック"/>
              </a:rPr>
              <a:t>(</a:t>
            </a:r>
            <a:r>
              <a:rPr lang="ja-JP" altLang="en-US" sz="2400" dirty="0">
                <a:solidFill>
                  <a:prstClr val="black"/>
                </a:solidFill>
                <a:latin typeface="ＭＳ Ｐゴシック"/>
              </a:rPr>
              <a:t>障害種別）①</a:t>
            </a:r>
            <a:endParaRPr lang="en-US" altLang="ja-JP" sz="2400" dirty="0">
              <a:solidFill>
                <a:prstClr val="black"/>
              </a:solidFill>
              <a:latin typeface="ＭＳ Ｐゴシック"/>
            </a:endParaRPr>
          </a:p>
        </p:txBody>
      </p:sp>
      <p:sp>
        <p:nvSpPr>
          <p:cNvPr id="18" name="正方形/長方形 17"/>
          <p:cNvSpPr/>
          <p:nvPr/>
        </p:nvSpPr>
        <p:spPr>
          <a:xfrm flipV="1">
            <a:off x="0" y="717840"/>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62">
              <a:solidFill>
                <a:prstClr val="white"/>
              </a:solidFill>
            </a:endParaRPr>
          </a:p>
        </p:txBody>
      </p:sp>
      <p:sp>
        <p:nvSpPr>
          <p:cNvPr id="19" name="角丸四角形 6"/>
          <p:cNvSpPr>
            <a:spLocks noChangeArrowheads="1"/>
          </p:cNvSpPr>
          <p:nvPr/>
        </p:nvSpPr>
        <p:spPr bwMode="auto">
          <a:xfrm>
            <a:off x="5967854" y="889783"/>
            <a:ext cx="2051768" cy="432000"/>
          </a:xfrm>
          <a:prstGeom prst="roundRect">
            <a:avLst>
              <a:gd name="adj" fmla="val 12190"/>
            </a:avLst>
          </a:prstGeom>
          <a:noFill/>
          <a:ln w="28575" cmpd="thickThin" algn="ctr">
            <a:noFill/>
            <a:round/>
            <a:headEnd/>
            <a:tailEnd/>
          </a:ln>
        </p:spPr>
        <p:txBody>
          <a:bodyPr lIns="84396" tIns="42198" rIns="84396" bIns="42198" anchor="ctr"/>
          <a:lstStyle/>
          <a:p>
            <a:pPr algn="ctr" fontAlgn="base">
              <a:lnSpc>
                <a:spcPts val="1754"/>
              </a:lnSpc>
              <a:spcBef>
                <a:spcPct val="0"/>
              </a:spcBef>
              <a:spcAft>
                <a:spcPct val="0"/>
              </a:spcAft>
              <a:defRPr/>
            </a:pPr>
            <a:r>
              <a:rPr lang="ja-JP" altLang="en-US" sz="1477" dirty="0">
                <a:solidFill>
                  <a:srgbClr val="000000"/>
                </a:solidFill>
                <a:latin typeface="ＭＳ Ｐゴシック"/>
              </a:rPr>
              <a:t>知的障害者</a:t>
            </a:r>
            <a:endParaRPr lang="en-US" altLang="ja-JP" sz="1477" dirty="0">
              <a:solidFill>
                <a:srgbClr val="000000"/>
              </a:solidFill>
              <a:latin typeface="ＭＳ Ｐゴシック"/>
            </a:endParaRPr>
          </a:p>
        </p:txBody>
      </p:sp>
      <p:sp>
        <p:nvSpPr>
          <p:cNvPr id="20" name="角丸四角形 6"/>
          <p:cNvSpPr>
            <a:spLocks noChangeArrowheads="1"/>
          </p:cNvSpPr>
          <p:nvPr/>
        </p:nvSpPr>
        <p:spPr bwMode="auto">
          <a:xfrm>
            <a:off x="1447961" y="889783"/>
            <a:ext cx="2051768" cy="432000"/>
          </a:xfrm>
          <a:prstGeom prst="roundRect">
            <a:avLst>
              <a:gd name="adj" fmla="val 12190"/>
            </a:avLst>
          </a:prstGeom>
          <a:noFill/>
          <a:ln w="28575" cmpd="thickThin" algn="ctr">
            <a:noFill/>
            <a:round/>
            <a:headEnd/>
            <a:tailEnd/>
          </a:ln>
        </p:spPr>
        <p:txBody>
          <a:bodyPr lIns="84396" tIns="42198" rIns="84396" bIns="42198" anchor="ctr"/>
          <a:lstStyle/>
          <a:p>
            <a:pPr algn="ctr" fontAlgn="base">
              <a:lnSpc>
                <a:spcPts val="1754"/>
              </a:lnSpc>
              <a:spcBef>
                <a:spcPct val="0"/>
              </a:spcBef>
              <a:spcAft>
                <a:spcPct val="0"/>
              </a:spcAft>
              <a:defRPr/>
            </a:pPr>
            <a:r>
              <a:rPr lang="ja-JP" altLang="en-US" sz="1477" dirty="0">
                <a:solidFill>
                  <a:srgbClr val="000000"/>
                </a:solidFill>
                <a:latin typeface="ＭＳ Ｐゴシック"/>
              </a:rPr>
              <a:t>身体障害者</a:t>
            </a:r>
            <a:endParaRPr lang="en-US" altLang="ja-JP" sz="1477" dirty="0">
              <a:solidFill>
                <a:srgbClr val="000000"/>
              </a:solidFill>
              <a:latin typeface="ＭＳ Ｐゴシック"/>
            </a:endParaRPr>
          </a:p>
        </p:txBody>
      </p:sp>
      <p:graphicFrame>
        <p:nvGraphicFramePr>
          <p:cNvPr id="21" name="グラフ 20"/>
          <p:cNvGraphicFramePr/>
          <p:nvPr>
            <p:extLst/>
          </p:nvPr>
        </p:nvGraphicFramePr>
        <p:xfrm>
          <a:off x="-12788" y="1317006"/>
          <a:ext cx="4572000" cy="523054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6"/>
          <p:cNvSpPr txBox="1">
            <a:spLocks noChangeArrowheads="1"/>
          </p:cNvSpPr>
          <p:nvPr/>
        </p:nvSpPr>
        <p:spPr bwMode="auto">
          <a:xfrm>
            <a:off x="1615108" y="3712268"/>
            <a:ext cx="864096" cy="281753"/>
          </a:xfrm>
          <a:prstGeom prst="roundRect">
            <a:avLst>
              <a:gd name="adj" fmla="val 47747"/>
            </a:avLst>
          </a:prstGeom>
          <a:solidFill>
            <a:schemeClr val="accent1">
              <a:lumMod val="60000"/>
              <a:lumOff val="40000"/>
            </a:schemeClr>
          </a:solidFill>
          <a:ln w="9525">
            <a:noFill/>
            <a:miter lim="800000"/>
            <a:headEnd/>
            <a:tailEnd/>
          </a:ln>
        </p:spPr>
        <p:txBody>
          <a:bodyPr wrap="squar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就職件数</a:t>
            </a:r>
          </a:p>
        </p:txBody>
      </p:sp>
      <p:sp>
        <p:nvSpPr>
          <p:cNvPr id="23" name="Text Box 5"/>
          <p:cNvSpPr txBox="1">
            <a:spLocks noChangeArrowheads="1"/>
          </p:cNvSpPr>
          <p:nvPr/>
        </p:nvSpPr>
        <p:spPr bwMode="auto">
          <a:xfrm>
            <a:off x="909589" y="1557952"/>
            <a:ext cx="1561846" cy="275817"/>
          </a:xfrm>
          <a:prstGeom prst="roundRect">
            <a:avLst>
              <a:gd name="adj" fmla="val 44639"/>
            </a:avLst>
          </a:prstGeom>
          <a:solidFill>
            <a:schemeClr val="accent2"/>
          </a:solidFill>
          <a:ln w="9525">
            <a:noFill/>
            <a:miter lim="800000"/>
            <a:headEnd/>
            <a:tailEnd/>
          </a:ln>
        </p:spPr>
        <p:txBody>
          <a:bodyPr wrap="squar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新規求職申込件数</a:t>
            </a:r>
          </a:p>
        </p:txBody>
      </p:sp>
      <p:graphicFrame>
        <p:nvGraphicFramePr>
          <p:cNvPr id="24" name="グラフ 23"/>
          <p:cNvGraphicFramePr/>
          <p:nvPr>
            <p:extLst/>
          </p:nvPr>
        </p:nvGraphicFramePr>
        <p:xfrm>
          <a:off x="4543943" y="1334249"/>
          <a:ext cx="4587268" cy="5213302"/>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Box 5"/>
          <p:cNvSpPr txBox="1">
            <a:spLocks noChangeArrowheads="1"/>
          </p:cNvSpPr>
          <p:nvPr/>
        </p:nvSpPr>
        <p:spPr bwMode="auto">
          <a:xfrm>
            <a:off x="5595201" y="1634316"/>
            <a:ext cx="1243638" cy="275817"/>
          </a:xfrm>
          <a:prstGeom prst="roundRect">
            <a:avLst>
              <a:gd name="adj" fmla="val 44639"/>
            </a:avLst>
          </a:prstGeom>
          <a:solidFill>
            <a:schemeClr val="accent2"/>
          </a:solidFill>
          <a:ln w="9525">
            <a:noFill/>
            <a:miter lim="800000"/>
            <a:headEnd/>
            <a:tailEnd/>
          </a:ln>
        </p:spPr>
        <p:txBody>
          <a:bodyPr wrap="non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新規求職申込件数</a:t>
            </a:r>
          </a:p>
        </p:txBody>
      </p:sp>
      <p:sp>
        <p:nvSpPr>
          <p:cNvPr id="26" name="Text Box 6"/>
          <p:cNvSpPr txBox="1">
            <a:spLocks noChangeArrowheads="1"/>
          </p:cNvSpPr>
          <p:nvPr/>
        </p:nvSpPr>
        <p:spPr bwMode="auto">
          <a:xfrm>
            <a:off x="5834910" y="3332256"/>
            <a:ext cx="864096" cy="261967"/>
          </a:xfrm>
          <a:prstGeom prst="roundRect">
            <a:avLst>
              <a:gd name="adj" fmla="val 38423"/>
            </a:avLst>
          </a:prstGeom>
          <a:solidFill>
            <a:schemeClr val="accent1">
              <a:lumMod val="60000"/>
              <a:lumOff val="40000"/>
            </a:schemeClr>
          </a:solidFill>
          <a:ln w="9525">
            <a:noFill/>
            <a:miter lim="800000"/>
            <a:headEnd/>
            <a:tailEnd/>
          </a:ln>
        </p:spPr>
        <p:txBody>
          <a:bodyPr wrap="squar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就職件数</a:t>
            </a:r>
          </a:p>
        </p:txBody>
      </p:sp>
      <p:sp>
        <p:nvSpPr>
          <p:cNvPr id="13"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26</a:t>
            </a:fld>
            <a:endParaRPr kumimoji="1" lang="ja-JP" altLang="en-US"/>
          </a:p>
        </p:txBody>
      </p:sp>
    </p:spTree>
    <p:extLst>
      <p:ext uri="{BB962C8B-B14F-4D97-AF65-F5344CB8AC3E}">
        <p14:creationId xmlns:p14="http://schemas.microsoft.com/office/powerpoint/2010/main" val="105651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6"/>
          <p:cNvSpPr>
            <a:spLocks noChangeArrowheads="1"/>
          </p:cNvSpPr>
          <p:nvPr/>
        </p:nvSpPr>
        <p:spPr bwMode="auto">
          <a:xfrm>
            <a:off x="1279385" y="903174"/>
            <a:ext cx="2326412" cy="432000"/>
          </a:xfrm>
          <a:prstGeom prst="roundRect">
            <a:avLst>
              <a:gd name="adj" fmla="val 12190"/>
            </a:avLst>
          </a:prstGeom>
          <a:noFill/>
          <a:ln w="28575" cmpd="thickThin" algn="ctr">
            <a:noFill/>
            <a:round/>
            <a:headEnd/>
            <a:tailEnd/>
          </a:ln>
        </p:spPr>
        <p:txBody>
          <a:bodyPr lIns="84396" tIns="42198" rIns="84396" bIns="42198" anchor="ctr"/>
          <a:lstStyle/>
          <a:p>
            <a:pPr algn="ctr" fontAlgn="base">
              <a:lnSpc>
                <a:spcPts val="1754"/>
              </a:lnSpc>
              <a:spcBef>
                <a:spcPct val="0"/>
              </a:spcBef>
              <a:spcAft>
                <a:spcPct val="0"/>
              </a:spcAft>
              <a:defRPr/>
            </a:pPr>
            <a:r>
              <a:rPr lang="ja-JP" altLang="en-US" sz="1477" dirty="0">
                <a:solidFill>
                  <a:srgbClr val="000000"/>
                </a:solidFill>
                <a:latin typeface="ＭＳ Ｐゴシック"/>
              </a:rPr>
              <a:t>精神障害者</a:t>
            </a:r>
            <a:endParaRPr lang="en-US" altLang="ja-JP" sz="1477" dirty="0">
              <a:solidFill>
                <a:srgbClr val="000000"/>
              </a:solidFill>
              <a:latin typeface="ＭＳ Ｐゴシック"/>
            </a:endParaRPr>
          </a:p>
        </p:txBody>
      </p:sp>
      <p:sp>
        <p:nvSpPr>
          <p:cNvPr id="21" name="角丸四角形 6"/>
          <p:cNvSpPr>
            <a:spLocks noChangeArrowheads="1"/>
          </p:cNvSpPr>
          <p:nvPr/>
        </p:nvSpPr>
        <p:spPr bwMode="auto">
          <a:xfrm>
            <a:off x="5558838" y="836712"/>
            <a:ext cx="2858164" cy="564923"/>
          </a:xfrm>
          <a:prstGeom prst="roundRect">
            <a:avLst>
              <a:gd name="adj" fmla="val 12190"/>
            </a:avLst>
          </a:prstGeom>
          <a:noFill/>
          <a:ln w="28575" cmpd="thickThin" algn="ctr">
            <a:noFill/>
            <a:round/>
            <a:headEnd/>
            <a:tailEnd/>
          </a:ln>
        </p:spPr>
        <p:txBody>
          <a:bodyPr lIns="84396" tIns="42198" rIns="84396" bIns="42198" anchor="ctr"/>
          <a:lstStyle/>
          <a:p>
            <a:pPr algn="ctr" fontAlgn="base">
              <a:lnSpc>
                <a:spcPts val="1754"/>
              </a:lnSpc>
              <a:spcBef>
                <a:spcPct val="0"/>
              </a:spcBef>
              <a:spcAft>
                <a:spcPct val="0"/>
              </a:spcAft>
              <a:defRPr/>
            </a:pPr>
            <a:r>
              <a:rPr lang="ja-JP" altLang="en-US" sz="1477" dirty="0">
                <a:solidFill>
                  <a:srgbClr val="000000"/>
                </a:solidFill>
                <a:latin typeface="ＭＳ Ｐゴシック"/>
              </a:rPr>
              <a:t>その他</a:t>
            </a:r>
            <a:endParaRPr lang="en-US" altLang="ja-JP" sz="1477" dirty="0">
              <a:solidFill>
                <a:srgbClr val="000000"/>
              </a:solidFill>
              <a:latin typeface="ＭＳ Ｐゴシック"/>
            </a:endParaRPr>
          </a:p>
          <a:p>
            <a:pPr algn="ctr" fontAlgn="base">
              <a:lnSpc>
                <a:spcPts val="1754"/>
              </a:lnSpc>
              <a:spcBef>
                <a:spcPct val="0"/>
              </a:spcBef>
              <a:spcAft>
                <a:spcPct val="0"/>
              </a:spcAft>
              <a:defRPr/>
            </a:pPr>
            <a:r>
              <a:rPr lang="ja-JP" altLang="en-US" sz="1292" dirty="0">
                <a:solidFill>
                  <a:srgbClr val="000000"/>
                </a:solidFill>
                <a:latin typeface="ＭＳ Ｐゴシック"/>
              </a:rPr>
              <a:t>（発達障害、高次脳機能障害など）</a:t>
            </a:r>
            <a:endParaRPr lang="en-US" altLang="ja-JP" sz="1292" dirty="0">
              <a:solidFill>
                <a:srgbClr val="000000"/>
              </a:solidFill>
              <a:latin typeface="ＭＳ Ｐゴシック"/>
            </a:endParaRPr>
          </a:p>
        </p:txBody>
      </p:sp>
      <p:graphicFrame>
        <p:nvGraphicFramePr>
          <p:cNvPr id="22" name="グラフ 21"/>
          <p:cNvGraphicFramePr/>
          <p:nvPr>
            <p:extLst>
              <p:ext uri="{D42A27DB-BD31-4B8C-83A1-F6EECF244321}">
                <p14:modId xmlns:p14="http://schemas.microsoft.com/office/powerpoint/2010/main" val="1811201597"/>
              </p:ext>
            </p:extLst>
          </p:nvPr>
        </p:nvGraphicFramePr>
        <p:xfrm>
          <a:off x="-80825" y="1274292"/>
          <a:ext cx="4719294" cy="5339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p:cNvGraphicFramePr/>
          <p:nvPr>
            <p:extLst>
              <p:ext uri="{D42A27DB-BD31-4B8C-83A1-F6EECF244321}">
                <p14:modId xmlns:p14="http://schemas.microsoft.com/office/powerpoint/2010/main" val="2984307252"/>
              </p:ext>
            </p:extLst>
          </p:nvPr>
        </p:nvGraphicFramePr>
        <p:xfrm>
          <a:off x="4441590" y="1274292"/>
          <a:ext cx="4638469" cy="5267710"/>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p:cNvSpPr txBox="1"/>
          <p:nvPr/>
        </p:nvSpPr>
        <p:spPr>
          <a:xfrm>
            <a:off x="0" y="263770"/>
            <a:ext cx="914400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全国</a:t>
            </a: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ハローワーク</a:t>
            </a:r>
            <a:r>
              <a:rPr lang="ja-JP" altLang="en-US" sz="2400" dirty="0">
                <a:solidFill>
                  <a:prstClr val="black"/>
                </a:solidFill>
                <a:latin typeface="ＭＳ Ｐゴシック"/>
              </a:rPr>
              <a:t>における職業紹介状況</a:t>
            </a:r>
            <a:r>
              <a:rPr lang="en-US" altLang="ja-JP" sz="2400" dirty="0">
                <a:solidFill>
                  <a:prstClr val="black"/>
                </a:solidFill>
                <a:latin typeface="ＭＳ Ｐゴシック"/>
              </a:rPr>
              <a:t>(</a:t>
            </a:r>
            <a:r>
              <a:rPr lang="ja-JP" altLang="en-US" sz="2400" dirty="0">
                <a:solidFill>
                  <a:prstClr val="black"/>
                </a:solidFill>
                <a:latin typeface="ＭＳ Ｐゴシック"/>
              </a:rPr>
              <a:t>障害種別）②</a:t>
            </a:r>
            <a:endParaRPr lang="en-US" altLang="ja-JP" sz="2400" dirty="0">
              <a:solidFill>
                <a:prstClr val="black"/>
              </a:solidFill>
              <a:latin typeface="ＭＳ Ｐゴシック"/>
            </a:endParaRPr>
          </a:p>
        </p:txBody>
      </p:sp>
      <p:sp>
        <p:nvSpPr>
          <p:cNvPr id="29" name="正方形/長方形 28"/>
          <p:cNvSpPr/>
          <p:nvPr/>
        </p:nvSpPr>
        <p:spPr>
          <a:xfrm flipV="1">
            <a:off x="0" y="717840"/>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62">
              <a:solidFill>
                <a:prstClr val="white"/>
              </a:solidFill>
            </a:endParaRPr>
          </a:p>
        </p:txBody>
      </p:sp>
      <p:sp>
        <p:nvSpPr>
          <p:cNvPr id="30" name="Text Box 6"/>
          <p:cNvSpPr txBox="1">
            <a:spLocks noChangeArrowheads="1"/>
          </p:cNvSpPr>
          <p:nvPr/>
        </p:nvSpPr>
        <p:spPr bwMode="auto">
          <a:xfrm>
            <a:off x="2123704" y="3733619"/>
            <a:ext cx="864096" cy="281753"/>
          </a:xfrm>
          <a:prstGeom prst="roundRect">
            <a:avLst>
              <a:gd name="adj" fmla="val 47747"/>
            </a:avLst>
          </a:prstGeom>
          <a:solidFill>
            <a:schemeClr val="accent1">
              <a:lumMod val="60000"/>
              <a:lumOff val="40000"/>
            </a:schemeClr>
          </a:solidFill>
          <a:ln w="9525">
            <a:noFill/>
            <a:miter lim="800000"/>
            <a:headEnd/>
            <a:tailEnd/>
          </a:ln>
        </p:spPr>
        <p:txBody>
          <a:bodyPr wrap="squar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就職件数</a:t>
            </a:r>
          </a:p>
        </p:txBody>
      </p:sp>
      <p:sp>
        <p:nvSpPr>
          <p:cNvPr id="31" name="Text Box 5"/>
          <p:cNvSpPr txBox="1">
            <a:spLocks noChangeArrowheads="1"/>
          </p:cNvSpPr>
          <p:nvPr/>
        </p:nvSpPr>
        <p:spPr bwMode="auto">
          <a:xfrm>
            <a:off x="783096" y="2483383"/>
            <a:ext cx="1561846" cy="275817"/>
          </a:xfrm>
          <a:prstGeom prst="roundRect">
            <a:avLst>
              <a:gd name="adj" fmla="val 44639"/>
            </a:avLst>
          </a:prstGeom>
          <a:solidFill>
            <a:schemeClr val="accent2"/>
          </a:solidFill>
          <a:ln w="9525">
            <a:noFill/>
            <a:miter lim="800000"/>
            <a:headEnd/>
            <a:tailEnd/>
          </a:ln>
        </p:spPr>
        <p:txBody>
          <a:bodyPr wrap="squar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新規求職申込件数</a:t>
            </a:r>
          </a:p>
        </p:txBody>
      </p:sp>
      <p:sp>
        <p:nvSpPr>
          <p:cNvPr id="32" name="Text Box 5"/>
          <p:cNvSpPr txBox="1">
            <a:spLocks noChangeArrowheads="1"/>
          </p:cNvSpPr>
          <p:nvPr/>
        </p:nvSpPr>
        <p:spPr bwMode="auto">
          <a:xfrm>
            <a:off x="5742383" y="2739560"/>
            <a:ext cx="1243638" cy="275817"/>
          </a:xfrm>
          <a:prstGeom prst="roundRect">
            <a:avLst>
              <a:gd name="adj" fmla="val 44639"/>
            </a:avLst>
          </a:prstGeom>
          <a:solidFill>
            <a:schemeClr val="accent2"/>
          </a:solidFill>
          <a:ln w="9525">
            <a:noFill/>
            <a:miter lim="800000"/>
            <a:headEnd/>
            <a:tailEnd/>
          </a:ln>
        </p:spPr>
        <p:txBody>
          <a:bodyPr wrap="non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新規求職申込件数</a:t>
            </a:r>
          </a:p>
        </p:txBody>
      </p:sp>
      <p:sp>
        <p:nvSpPr>
          <p:cNvPr id="33" name="Text Box 6"/>
          <p:cNvSpPr txBox="1">
            <a:spLocks noChangeArrowheads="1"/>
          </p:cNvSpPr>
          <p:nvPr/>
        </p:nvSpPr>
        <p:spPr bwMode="auto">
          <a:xfrm>
            <a:off x="7895446" y="3669931"/>
            <a:ext cx="864096" cy="261967"/>
          </a:xfrm>
          <a:prstGeom prst="roundRect">
            <a:avLst>
              <a:gd name="adj" fmla="val 38423"/>
            </a:avLst>
          </a:prstGeom>
          <a:solidFill>
            <a:schemeClr val="accent1">
              <a:lumMod val="60000"/>
              <a:lumOff val="40000"/>
            </a:schemeClr>
          </a:solidFill>
          <a:ln w="9525">
            <a:noFill/>
            <a:miter lim="800000"/>
            <a:headEnd/>
            <a:tailEnd/>
          </a:ln>
        </p:spPr>
        <p:txBody>
          <a:bodyPr wrap="square" lIns="16881" tIns="16881" rIns="16881" bIns="16881"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defRPr sz="1000"/>
            </a:pPr>
            <a:r>
              <a:rPr lang="ja-JP" altLang="en-US" sz="1108" dirty="0">
                <a:solidFill>
                  <a:prstClr val="white"/>
                </a:solidFill>
                <a:latin typeface="ＭＳ ゴシック"/>
                <a:ea typeface="ＭＳ ゴシック"/>
              </a:rPr>
              <a:t>就職件数</a:t>
            </a:r>
          </a:p>
        </p:txBody>
      </p:sp>
      <p:sp>
        <p:nvSpPr>
          <p:cNvPr id="13"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27</a:t>
            </a:fld>
            <a:endParaRPr kumimoji="1" lang="ja-JP" altLang="en-US"/>
          </a:p>
        </p:txBody>
      </p:sp>
    </p:spTree>
    <p:extLst>
      <p:ext uri="{BB962C8B-B14F-4D97-AF65-F5344CB8AC3E}">
        <p14:creationId xmlns:p14="http://schemas.microsoft.com/office/powerpoint/2010/main" val="1576560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 7"/>
          <p:cNvGraphicFramePr>
            <a:graphicFrameLocks noGrp="1"/>
          </p:cNvGraphicFramePr>
          <p:nvPr>
            <p:ph sz="half" idx="1"/>
            <p:extLst/>
          </p:nvPr>
        </p:nvGraphicFramePr>
        <p:xfrm>
          <a:off x="131461" y="1102588"/>
          <a:ext cx="4104456" cy="5624581"/>
        </p:xfrm>
        <a:graphic>
          <a:graphicData uri="http://schemas.openxmlformats.org/drawingml/2006/chart">
            <c:chart xmlns:c="http://schemas.openxmlformats.org/drawingml/2006/chart" xmlns:r="http://schemas.openxmlformats.org/officeDocument/2006/relationships" r:id="rId3"/>
          </a:graphicData>
        </a:graphic>
      </p:graphicFrame>
      <p:sp>
        <p:nvSpPr>
          <p:cNvPr id="9" name="二等辺三角形 8"/>
          <p:cNvSpPr/>
          <p:nvPr/>
        </p:nvSpPr>
        <p:spPr>
          <a:xfrm rot="5400000">
            <a:off x="4032123" y="3495187"/>
            <a:ext cx="1079851" cy="56582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62">
              <a:solidFill>
                <a:prstClr val="white"/>
              </a:solidFill>
            </a:endParaRPr>
          </a:p>
        </p:txBody>
      </p:sp>
      <p:graphicFrame>
        <p:nvGraphicFramePr>
          <p:cNvPr id="13" name="コンテンツ プレースホルダ 7"/>
          <p:cNvGraphicFramePr>
            <a:graphicFrameLocks noGrp="1"/>
          </p:cNvGraphicFramePr>
          <p:nvPr>
            <p:ph sz="half" idx="1"/>
            <p:extLst/>
          </p:nvPr>
        </p:nvGraphicFramePr>
        <p:xfrm>
          <a:off x="4945148" y="1102588"/>
          <a:ext cx="4173015" cy="5624581"/>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
          <p:cNvSpPr txBox="1"/>
          <p:nvPr/>
        </p:nvSpPr>
        <p:spPr>
          <a:xfrm>
            <a:off x="1381498" y="3694878"/>
            <a:ext cx="1656184" cy="36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2031" dirty="0">
                <a:solidFill>
                  <a:prstClr val="black"/>
                </a:solidFill>
              </a:rPr>
              <a:t>全　数</a:t>
            </a:r>
          </a:p>
        </p:txBody>
      </p:sp>
      <p:sp>
        <p:nvSpPr>
          <p:cNvPr id="16" name="テキスト ボックス 1"/>
          <p:cNvSpPr txBox="1"/>
          <p:nvPr/>
        </p:nvSpPr>
        <p:spPr>
          <a:xfrm>
            <a:off x="6165829" y="3694878"/>
            <a:ext cx="1656184" cy="36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ja-JP" altLang="en-US" sz="2031" dirty="0">
                <a:solidFill>
                  <a:prstClr val="black"/>
                </a:solidFill>
              </a:rPr>
              <a:t>全　数</a:t>
            </a:r>
          </a:p>
        </p:txBody>
      </p:sp>
      <p:sp>
        <p:nvSpPr>
          <p:cNvPr id="18" name="テキスト ボックス 17"/>
          <p:cNvSpPr txBox="1"/>
          <p:nvPr/>
        </p:nvSpPr>
        <p:spPr>
          <a:xfrm>
            <a:off x="2555776" y="2764311"/>
            <a:ext cx="1512168"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身体障害者</a:t>
            </a:r>
          </a:p>
        </p:txBody>
      </p:sp>
      <p:sp>
        <p:nvSpPr>
          <p:cNvPr id="27" name="テキスト ボックス 26"/>
          <p:cNvSpPr txBox="1"/>
          <p:nvPr/>
        </p:nvSpPr>
        <p:spPr>
          <a:xfrm>
            <a:off x="131450" y="4313021"/>
            <a:ext cx="1512168"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知的障害者</a:t>
            </a:r>
          </a:p>
        </p:txBody>
      </p:sp>
      <p:sp>
        <p:nvSpPr>
          <p:cNvPr id="30" name="テキスト ボックス 29"/>
          <p:cNvSpPr txBox="1"/>
          <p:nvPr/>
        </p:nvSpPr>
        <p:spPr>
          <a:xfrm>
            <a:off x="179512" y="1767278"/>
            <a:ext cx="1512168"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精神障害者</a:t>
            </a:r>
          </a:p>
        </p:txBody>
      </p:sp>
      <p:sp>
        <p:nvSpPr>
          <p:cNvPr id="33" name="テキスト ボックス 32"/>
          <p:cNvSpPr txBox="1"/>
          <p:nvPr/>
        </p:nvSpPr>
        <p:spPr>
          <a:xfrm>
            <a:off x="2430421" y="1640339"/>
            <a:ext cx="1008112"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その他</a:t>
            </a:r>
          </a:p>
        </p:txBody>
      </p:sp>
      <p:cxnSp>
        <p:nvCxnSpPr>
          <p:cNvPr id="37" name="直線コネクタ 36"/>
          <p:cNvCxnSpPr/>
          <p:nvPr/>
        </p:nvCxnSpPr>
        <p:spPr>
          <a:xfrm flipH="1">
            <a:off x="2169106" y="1914131"/>
            <a:ext cx="360040" cy="33234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531807" y="2166091"/>
            <a:ext cx="1512168"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精神障害者</a:t>
            </a:r>
          </a:p>
        </p:txBody>
      </p:sp>
      <p:sp>
        <p:nvSpPr>
          <p:cNvPr id="43" name="テキスト ボックス 42"/>
          <p:cNvSpPr txBox="1"/>
          <p:nvPr/>
        </p:nvSpPr>
        <p:spPr>
          <a:xfrm>
            <a:off x="7618723" y="4720858"/>
            <a:ext cx="1512168"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知的障害者</a:t>
            </a:r>
          </a:p>
        </p:txBody>
      </p:sp>
      <p:sp>
        <p:nvSpPr>
          <p:cNvPr id="49" name="テキスト ボックス 48"/>
          <p:cNvSpPr txBox="1"/>
          <p:nvPr/>
        </p:nvSpPr>
        <p:spPr>
          <a:xfrm>
            <a:off x="6871570" y="1700809"/>
            <a:ext cx="1008112"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その他</a:t>
            </a:r>
          </a:p>
        </p:txBody>
      </p:sp>
      <p:cxnSp>
        <p:nvCxnSpPr>
          <p:cNvPr id="52" name="直線コネクタ 51"/>
          <p:cNvCxnSpPr/>
          <p:nvPr/>
        </p:nvCxnSpPr>
        <p:spPr>
          <a:xfrm flipH="1">
            <a:off x="6763554" y="1974135"/>
            <a:ext cx="216024" cy="39881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7231600" y="2631374"/>
            <a:ext cx="1512168" cy="348109"/>
          </a:xfrm>
          <a:prstGeom prst="rect">
            <a:avLst/>
          </a:prstGeom>
          <a:noFill/>
        </p:spPr>
        <p:txBody>
          <a:bodyPr wrap="square" rtlCol="0">
            <a:spAutoFit/>
          </a:bodyPr>
          <a:lstStyle/>
          <a:p>
            <a:pPr fontAlgn="base">
              <a:spcBef>
                <a:spcPct val="0"/>
              </a:spcBef>
              <a:spcAft>
                <a:spcPct val="0"/>
              </a:spcAft>
            </a:pPr>
            <a:r>
              <a:rPr lang="ja-JP" altLang="en-US" sz="1662" dirty="0">
                <a:solidFill>
                  <a:prstClr val="black"/>
                </a:solidFill>
                <a:latin typeface="Arial" charset="0"/>
              </a:rPr>
              <a:t>身体障害者</a:t>
            </a:r>
          </a:p>
        </p:txBody>
      </p:sp>
      <p:sp>
        <p:nvSpPr>
          <p:cNvPr id="46" name="テキスト ボックス 1"/>
          <p:cNvSpPr txBox="1"/>
          <p:nvPr/>
        </p:nvSpPr>
        <p:spPr>
          <a:xfrm>
            <a:off x="1486738" y="4093765"/>
            <a:ext cx="1656184" cy="36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2031" dirty="0">
                <a:solidFill>
                  <a:prstClr val="black"/>
                </a:solidFill>
              </a:rPr>
              <a:t>４５，２５７件</a:t>
            </a:r>
          </a:p>
        </p:txBody>
      </p:sp>
      <p:sp>
        <p:nvSpPr>
          <p:cNvPr id="47" name="テキスト ボックス 1"/>
          <p:cNvSpPr txBox="1"/>
          <p:nvPr/>
        </p:nvSpPr>
        <p:spPr>
          <a:xfrm>
            <a:off x="6310803" y="4036954"/>
            <a:ext cx="1944216" cy="36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2031" dirty="0">
                <a:solidFill>
                  <a:prstClr val="black"/>
                </a:solidFill>
              </a:rPr>
              <a:t>１０３，１６３件</a:t>
            </a:r>
          </a:p>
        </p:txBody>
      </p:sp>
      <p:sp>
        <p:nvSpPr>
          <p:cNvPr id="48" name="テキスト ボックス 47"/>
          <p:cNvSpPr txBox="1"/>
          <p:nvPr/>
        </p:nvSpPr>
        <p:spPr>
          <a:xfrm>
            <a:off x="3286934" y="3296063"/>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49.0</a:t>
            </a:r>
            <a:r>
              <a:rPr lang="ja-JP" altLang="en-US" sz="1662" dirty="0">
                <a:solidFill>
                  <a:prstClr val="black"/>
                </a:solidFill>
                <a:latin typeface="ＭＳ Ｐゴシック"/>
              </a:rPr>
              <a:t>％</a:t>
            </a:r>
          </a:p>
        </p:txBody>
      </p:sp>
      <p:sp>
        <p:nvSpPr>
          <p:cNvPr id="53" name="テキスト ボックス 52"/>
          <p:cNvSpPr txBox="1"/>
          <p:nvPr/>
        </p:nvSpPr>
        <p:spPr>
          <a:xfrm>
            <a:off x="2880326" y="3030187"/>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22,172</a:t>
            </a:r>
            <a:r>
              <a:rPr lang="ja-JP" altLang="en-US" sz="1662" dirty="0">
                <a:solidFill>
                  <a:prstClr val="black"/>
                </a:solidFill>
                <a:latin typeface="ＭＳ Ｐゴシック"/>
              </a:rPr>
              <a:t>件</a:t>
            </a:r>
          </a:p>
        </p:txBody>
      </p:sp>
      <p:sp>
        <p:nvSpPr>
          <p:cNvPr id="54" name="テキスト ボックス 53"/>
          <p:cNvSpPr txBox="1"/>
          <p:nvPr/>
        </p:nvSpPr>
        <p:spPr>
          <a:xfrm>
            <a:off x="664182" y="4874163"/>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25.3</a:t>
            </a:r>
            <a:r>
              <a:rPr lang="ja-JP" altLang="en-US" sz="1662" dirty="0">
                <a:solidFill>
                  <a:prstClr val="black"/>
                </a:solidFill>
                <a:latin typeface="ＭＳ Ｐゴシック"/>
              </a:rPr>
              <a:t>％</a:t>
            </a:r>
          </a:p>
        </p:txBody>
      </p:sp>
      <p:sp>
        <p:nvSpPr>
          <p:cNvPr id="55" name="テキスト ボックス 54"/>
          <p:cNvSpPr txBox="1"/>
          <p:nvPr/>
        </p:nvSpPr>
        <p:spPr>
          <a:xfrm>
            <a:off x="359532" y="4584552"/>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11,440</a:t>
            </a:r>
            <a:r>
              <a:rPr lang="ja-JP" altLang="en-US" sz="1662" dirty="0">
                <a:solidFill>
                  <a:prstClr val="black"/>
                </a:solidFill>
                <a:latin typeface="ＭＳ Ｐゴシック"/>
              </a:rPr>
              <a:t>件</a:t>
            </a:r>
          </a:p>
        </p:txBody>
      </p:sp>
      <p:sp>
        <p:nvSpPr>
          <p:cNvPr id="56" name="テキスト ボックス 55"/>
          <p:cNvSpPr txBox="1"/>
          <p:nvPr/>
        </p:nvSpPr>
        <p:spPr>
          <a:xfrm>
            <a:off x="52114" y="2223983"/>
            <a:ext cx="1224136"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24.1</a:t>
            </a:r>
            <a:r>
              <a:rPr lang="ja-JP" altLang="en-US" sz="1662" dirty="0">
                <a:solidFill>
                  <a:prstClr val="black"/>
                </a:solidFill>
                <a:latin typeface="ＭＳ Ｐゴシック"/>
              </a:rPr>
              <a:t>％</a:t>
            </a:r>
          </a:p>
        </p:txBody>
      </p:sp>
      <p:sp>
        <p:nvSpPr>
          <p:cNvPr id="60" name="テキスト ボックス 59"/>
          <p:cNvSpPr txBox="1"/>
          <p:nvPr/>
        </p:nvSpPr>
        <p:spPr>
          <a:xfrm>
            <a:off x="229370" y="1966684"/>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10,929</a:t>
            </a:r>
            <a:r>
              <a:rPr lang="ja-JP" altLang="en-US" sz="1662" dirty="0">
                <a:solidFill>
                  <a:prstClr val="black"/>
                </a:solidFill>
                <a:latin typeface="ＭＳ Ｐゴシック"/>
              </a:rPr>
              <a:t>件</a:t>
            </a:r>
          </a:p>
        </p:txBody>
      </p:sp>
      <p:sp>
        <p:nvSpPr>
          <p:cNvPr id="61" name="テキスト ボックス 60"/>
          <p:cNvSpPr txBox="1"/>
          <p:nvPr/>
        </p:nvSpPr>
        <p:spPr>
          <a:xfrm>
            <a:off x="3246994" y="1874031"/>
            <a:ext cx="1224136"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1.6</a:t>
            </a:r>
            <a:r>
              <a:rPr lang="ja-JP" altLang="en-US" sz="1662" dirty="0">
                <a:solidFill>
                  <a:prstClr val="black"/>
                </a:solidFill>
                <a:latin typeface="ＭＳ Ｐゴシック"/>
              </a:rPr>
              <a:t>％</a:t>
            </a:r>
          </a:p>
        </p:txBody>
      </p:sp>
      <p:sp>
        <p:nvSpPr>
          <p:cNvPr id="62" name="テキスト ボックス 61"/>
          <p:cNvSpPr txBox="1"/>
          <p:nvPr/>
        </p:nvSpPr>
        <p:spPr>
          <a:xfrm>
            <a:off x="3109748" y="1620942"/>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716</a:t>
            </a:r>
            <a:r>
              <a:rPr lang="ja-JP" altLang="en-US" sz="1662" dirty="0">
                <a:solidFill>
                  <a:prstClr val="black"/>
                </a:solidFill>
                <a:latin typeface="ＭＳ Ｐゴシック"/>
              </a:rPr>
              <a:t>件</a:t>
            </a:r>
          </a:p>
        </p:txBody>
      </p:sp>
      <p:sp>
        <p:nvSpPr>
          <p:cNvPr id="63" name="テキスト ボックス 62"/>
          <p:cNvSpPr txBox="1"/>
          <p:nvPr/>
        </p:nvSpPr>
        <p:spPr>
          <a:xfrm>
            <a:off x="4601554" y="2669231"/>
            <a:ext cx="1224136"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48.1</a:t>
            </a:r>
            <a:r>
              <a:rPr lang="ja-JP" altLang="en-US" sz="1662" dirty="0">
                <a:solidFill>
                  <a:prstClr val="black"/>
                </a:solidFill>
                <a:latin typeface="ＭＳ Ｐゴシック"/>
              </a:rPr>
              <a:t>％</a:t>
            </a:r>
          </a:p>
        </p:txBody>
      </p:sp>
      <p:sp>
        <p:nvSpPr>
          <p:cNvPr id="64" name="テキスト ボックス 63"/>
          <p:cNvSpPr txBox="1"/>
          <p:nvPr/>
        </p:nvSpPr>
        <p:spPr>
          <a:xfrm>
            <a:off x="4572518" y="2431967"/>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49,612</a:t>
            </a:r>
            <a:r>
              <a:rPr lang="ja-JP" altLang="en-US" sz="1662" dirty="0">
                <a:solidFill>
                  <a:prstClr val="black"/>
                </a:solidFill>
                <a:latin typeface="ＭＳ Ｐゴシック"/>
              </a:rPr>
              <a:t>件</a:t>
            </a:r>
          </a:p>
        </p:txBody>
      </p:sp>
      <p:sp>
        <p:nvSpPr>
          <p:cNvPr id="65" name="テキスト ボックス 64"/>
          <p:cNvSpPr txBox="1"/>
          <p:nvPr/>
        </p:nvSpPr>
        <p:spPr>
          <a:xfrm>
            <a:off x="7722776" y="5242995"/>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21.2</a:t>
            </a:r>
            <a:r>
              <a:rPr lang="ja-JP" altLang="en-US" sz="1662" dirty="0">
                <a:solidFill>
                  <a:prstClr val="black"/>
                </a:solidFill>
                <a:latin typeface="ＭＳ Ｐゴシック"/>
              </a:rPr>
              <a:t>％</a:t>
            </a:r>
          </a:p>
        </p:txBody>
      </p:sp>
      <p:sp>
        <p:nvSpPr>
          <p:cNvPr id="66" name="テキスト ボックス 65"/>
          <p:cNvSpPr txBox="1"/>
          <p:nvPr/>
        </p:nvSpPr>
        <p:spPr>
          <a:xfrm>
            <a:off x="7632588" y="4974115"/>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21,899</a:t>
            </a:r>
            <a:r>
              <a:rPr lang="ja-JP" altLang="en-US" sz="1662" dirty="0">
                <a:solidFill>
                  <a:prstClr val="black"/>
                </a:solidFill>
                <a:latin typeface="ＭＳ Ｐゴシック"/>
              </a:rPr>
              <a:t>件</a:t>
            </a:r>
          </a:p>
        </p:txBody>
      </p:sp>
      <p:sp>
        <p:nvSpPr>
          <p:cNvPr id="67" name="テキスト ボックス 66"/>
          <p:cNvSpPr txBox="1"/>
          <p:nvPr/>
        </p:nvSpPr>
        <p:spPr>
          <a:xfrm>
            <a:off x="7894030" y="1900215"/>
            <a:ext cx="1224136"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6.0</a:t>
            </a:r>
            <a:r>
              <a:rPr lang="ja-JP" altLang="en-US" sz="1662" dirty="0">
                <a:solidFill>
                  <a:prstClr val="black"/>
                </a:solidFill>
                <a:latin typeface="ＭＳ Ｐゴシック"/>
              </a:rPr>
              <a:t>％</a:t>
            </a:r>
          </a:p>
        </p:txBody>
      </p:sp>
      <p:sp>
        <p:nvSpPr>
          <p:cNvPr id="68" name="テキスト ボックス 67"/>
          <p:cNvSpPr txBox="1"/>
          <p:nvPr/>
        </p:nvSpPr>
        <p:spPr>
          <a:xfrm>
            <a:off x="7592666" y="1692231"/>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6,168</a:t>
            </a:r>
            <a:r>
              <a:rPr lang="ja-JP" altLang="en-US" sz="1662" dirty="0">
                <a:solidFill>
                  <a:prstClr val="black"/>
                </a:solidFill>
                <a:latin typeface="ＭＳ Ｐゴシック"/>
              </a:rPr>
              <a:t>件</a:t>
            </a:r>
          </a:p>
        </p:txBody>
      </p:sp>
      <p:sp>
        <p:nvSpPr>
          <p:cNvPr id="69" name="テキスト ボックス 68"/>
          <p:cNvSpPr txBox="1"/>
          <p:nvPr/>
        </p:nvSpPr>
        <p:spPr>
          <a:xfrm>
            <a:off x="7966046" y="3163125"/>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24.7</a:t>
            </a:r>
            <a:r>
              <a:rPr lang="ja-JP" altLang="en-US" sz="1662" dirty="0">
                <a:solidFill>
                  <a:prstClr val="black"/>
                </a:solidFill>
                <a:latin typeface="ＭＳ Ｐゴシック"/>
              </a:rPr>
              <a:t>％</a:t>
            </a:r>
          </a:p>
        </p:txBody>
      </p:sp>
      <p:sp>
        <p:nvSpPr>
          <p:cNvPr id="70" name="テキスト ボックス 69"/>
          <p:cNvSpPr txBox="1"/>
          <p:nvPr/>
        </p:nvSpPr>
        <p:spPr>
          <a:xfrm>
            <a:off x="7556150" y="2897249"/>
            <a:ext cx="1152128" cy="348109"/>
          </a:xfrm>
          <a:prstGeom prst="rect">
            <a:avLst/>
          </a:prstGeom>
          <a:noFill/>
        </p:spPr>
        <p:txBody>
          <a:bodyPr wrap="square" rtlCol="0">
            <a:spAutoFit/>
          </a:bodyPr>
          <a:lstStyle/>
          <a:p>
            <a:pPr fontAlgn="base">
              <a:spcBef>
                <a:spcPct val="0"/>
              </a:spcBef>
              <a:spcAft>
                <a:spcPct val="0"/>
              </a:spcAft>
            </a:pPr>
            <a:r>
              <a:rPr lang="en-US" altLang="ja-JP" sz="1662" dirty="0">
                <a:solidFill>
                  <a:prstClr val="black"/>
                </a:solidFill>
                <a:latin typeface="ＭＳ Ｐゴシック"/>
              </a:rPr>
              <a:t>25,484</a:t>
            </a:r>
            <a:r>
              <a:rPr lang="ja-JP" altLang="en-US" sz="1662" dirty="0">
                <a:solidFill>
                  <a:prstClr val="black"/>
                </a:solidFill>
                <a:latin typeface="ＭＳ Ｐゴシック"/>
              </a:rPr>
              <a:t>件</a:t>
            </a:r>
          </a:p>
        </p:txBody>
      </p:sp>
      <p:sp>
        <p:nvSpPr>
          <p:cNvPr id="45" name="角丸四角形 44"/>
          <p:cNvSpPr/>
          <p:nvPr/>
        </p:nvSpPr>
        <p:spPr>
          <a:xfrm>
            <a:off x="916209" y="1102587"/>
            <a:ext cx="2376264" cy="398814"/>
          </a:xfrm>
          <a:prstGeom prst="roundRect">
            <a:avLst>
              <a:gd name="adj" fmla="val 48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62" dirty="0">
                <a:solidFill>
                  <a:prstClr val="black"/>
                </a:solidFill>
                <a:latin typeface="ＭＳ Ｐゴシック" panose="020B0600070205080204" pitchFamily="50" charset="-128"/>
              </a:rPr>
              <a:t>平成</a:t>
            </a:r>
            <a:r>
              <a:rPr lang="en-US" altLang="ja-JP" sz="1662" dirty="0">
                <a:solidFill>
                  <a:prstClr val="black"/>
                </a:solidFill>
                <a:latin typeface="ＭＳ Ｐゴシック" panose="020B0600070205080204" pitchFamily="50" charset="-128"/>
              </a:rPr>
              <a:t>21</a:t>
            </a:r>
            <a:r>
              <a:rPr lang="ja-JP" altLang="en-US" sz="1662" dirty="0">
                <a:solidFill>
                  <a:prstClr val="black"/>
                </a:solidFill>
                <a:latin typeface="ＭＳ Ｐゴシック" panose="020B0600070205080204" pitchFamily="50" charset="-128"/>
              </a:rPr>
              <a:t>年度</a:t>
            </a:r>
          </a:p>
        </p:txBody>
      </p:sp>
      <p:sp>
        <p:nvSpPr>
          <p:cNvPr id="50" name="角丸四角形 49"/>
          <p:cNvSpPr/>
          <p:nvPr/>
        </p:nvSpPr>
        <p:spPr>
          <a:xfrm>
            <a:off x="5640066" y="1119687"/>
            <a:ext cx="2376264" cy="398814"/>
          </a:xfrm>
          <a:prstGeom prst="roundRect">
            <a:avLst>
              <a:gd name="adj" fmla="val 48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62" dirty="0">
                <a:solidFill>
                  <a:prstClr val="black"/>
                </a:solidFill>
                <a:latin typeface="ＭＳ Ｐゴシック" panose="020B0600070205080204" pitchFamily="50" charset="-128"/>
              </a:rPr>
              <a:t>令和元年度</a:t>
            </a:r>
          </a:p>
        </p:txBody>
      </p:sp>
      <p:sp>
        <p:nvSpPr>
          <p:cNvPr id="59" name="テキスト ボックス 58"/>
          <p:cNvSpPr txBox="1"/>
          <p:nvPr/>
        </p:nvSpPr>
        <p:spPr>
          <a:xfrm>
            <a:off x="0" y="263770"/>
            <a:ext cx="914400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全国</a:t>
            </a:r>
            <a:r>
              <a:rPr lang="en-US" altLang="ja-JP" sz="2400" dirty="0" smtClean="0">
                <a:solidFill>
                  <a:prstClr val="black"/>
                </a:solidFill>
                <a:latin typeface="ＭＳ Ｐゴシック"/>
              </a:rPr>
              <a:t>】</a:t>
            </a:r>
            <a:r>
              <a:rPr lang="ja-JP" altLang="en-US" sz="2400" dirty="0" smtClean="0">
                <a:solidFill>
                  <a:prstClr val="black"/>
                </a:solidFill>
                <a:latin typeface="ＭＳ Ｐゴシック"/>
              </a:rPr>
              <a:t>ハローワーク</a:t>
            </a:r>
            <a:r>
              <a:rPr lang="ja-JP" altLang="en-US" sz="2400" dirty="0">
                <a:solidFill>
                  <a:prstClr val="black"/>
                </a:solidFill>
                <a:latin typeface="ＭＳ Ｐゴシック"/>
              </a:rPr>
              <a:t>における職業紹介状況（就職件数）</a:t>
            </a:r>
          </a:p>
        </p:txBody>
      </p:sp>
      <p:sp>
        <p:nvSpPr>
          <p:cNvPr id="71" name="正方形/長方形 70"/>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62">
              <a:solidFill>
                <a:prstClr val="white"/>
              </a:solidFill>
            </a:endParaRPr>
          </a:p>
        </p:txBody>
      </p:sp>
      <p:sp>
        <p:nvSpPr>
          <p:cNvPr id="41"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28</a:t>
            </a:fld>
            <a:endParaRPr kumimoji="1" lang="ja-JP" altLang="en-US"/>
          </a:p>
        </p:txBody>
      </p:sp>
    </p:spTree>
    <p:extLst>
      <p:ext uri="{BB962C8B-B14F-4D97-AF65-F5344CB8AC3E}">
        <p14:creationId xmlns:p14="http://schemas.microsoft.com/office/powerpoint/2010/main" val="924029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2996952"/>
            <a:ext cx="7139136" cy="720080"/>
          </a:xfrm>
        </p:spPr>
        <p:txBody>
          <a:bodyPr>
            <a:noAutofit/>
          </a:bodyPr>
          <a:lstStyle/>
          <a:p>
            <a:pPr marL="0" indent="0">
              <a:buNone/>
            </a:pPr>
            <a:r>
              <a:rPr lang="ja-JP" altLang="en-US" sz="3600" dirty="0" smtClean="0"/>
              <a:t>１</a:t>
            </a:r>
            <a:r>
              <a:rPr lang="ja-JP" altLang="en-US" sz="3600" dirty="0"/>
              <a:t>　障害者と</a:t>
            </a:r>
            <a:r>
              <a:rPr lang="ja-JP" altLang="en-US" sz="3600" dirty="0" smtClean="0"/>
              <a:t>は</a:t>
            </a:r>
            <a:endParaRPr kumimoji="1" lang="ja-JP" altLang="en-US" sz="3600" dirty="0"/>
          </a:p>
        </p:txBody>
      </p:sp>
      <p:sp>
        <p:nvSpPr>
          <p:cNvPr id="2" name="スライド番号プレースホルダー 1"/>
          <p:cNvSpPr>
            <a:spLocks noGrp="1"/>
          </p:cNvSpPr>
          <p:nvPr>
            <p:ph type="sldNum" sz="quarter" idx="12"/>
          </p:nvPr>
        </p:nvSpPr>
        <p:spPr>
          <a:xfrm>
            <a:off x="8316416" y="6304235"/>
            <a:ext cx="512638" cy="365125"/>
          </a:xfrm>
        </p:spPr>
        <p:txBody>
          <a:bodyPr/>
          <a:lstStyle/>
          <a:p>
            <a:fld id="{9E2A29CB-BA86-48A6-80E1-CB8750A963B5}" type="slidenum">
              <a:rPr kumimoji="1" lang="ja-JP" altLang="en-US" smtClean="0">
                <a:solidFill>
                  <a:schemeClr val="tx1"/>
                </a:solidFill>
              </a:rPr>
              <a:t>2</a:t>
            </a:fld>
            <a:endParaRPr kumimoji="1" lang="ja-JP" altLang="en-US" dirty="0">
              <a:solidFill>
                <a:schemeClr val="tx1"/>
              </a:solidFill>
            </a:endParaRPr>
          </a:p>
        </p:txBody>
      </p:sp>
    </p:spTree>
    <p:extLst>
      <p:ext uri="{BB962C8B-B14F-4D97-AF65-F5344CB8AC3E}">
        <p14:creationId xmlns:p14="http://schemas.microsoft.com/office/powerpoint/2010/main" val="29517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2996952"/>
            <a:ext cx="7139136" cy="720080"/>
          </a:xfrm>
        </p:spPr>
        <p:txBody>
          <a:bodyPr>
            <a:noAutofit/>
          </a:bodyPr>
          <a:lstStyle/>
          <a:p>
            <a:pPr marL="0" indent="0">
              <a:buNone/>
            </a:pPr>
            <a:r>
              <a:rPr lang="ja-JP" altLang="en-US" sz="3600" dirty="0" smtClean="0"/>
              <a:t>４</a:t>
            </a:r>
            <a:r>
              <a:rPr lang="ja-JP" altLang="en-US" sz="3600" dirty="0"/>
              <a:t>　障害者雇用の課題</a:t>
            </a:r>
            <a:endParaRPr kumimoji="1" lang="ja-JP" altLang="en-US" sz="3600" dirty="0"/>
          </a:p>
        </p:txBody>
      </p:sp>
      <p:sp>
        <p:nvSpPr>
          <p:cNvPr id="2" name="スライド番号プレースホルダー 1"/>
          <p:cNvSpPr>
            <a:spLocks noGrp="1"/>
          </p:cNvSpPr>
          <p:nvPr>
            <p:ph type="sldNum" sz="quarter" idx="12"/>
          </p:nvPr>
        </p:nvSpPr>
        <p:spPr>
          <a:xfrm>
            <a:off x="8460432" y="6381328"/>
            <a:ext cx="512638" cy="365125"/>
          </a:xfrm>
        </p:spPr>
        <p:txBody>
          <a:bodyPr/>
          <a:lstStyle/>
          <a:p>
            <a:fld id="{9E2A29CB-BA86-48A6-80E1-CB8750A963B5}" type="slidenum">
              <a:rPr kumimoji="1" lang="ja-JP" altLang="en-US" smtClean="0">
                <a:solidFill>
                  <a:schemeClr val="tx1"/>
                </a:solidFill>
              </a:rPr>
              <a:t>29</a:t>
            </a:fld>
            <a:endParaRPr kumimoji="1" lang="ja-JP" altLang="en-US" dirty="0">
              <a:solidFill>
                <a:schemeClr val="tx1"/>
              </a:solidFill>
            </a:endParaRPr>
          </a:p>
        </p:txBody>
      </p:sp>
    </p:spTree>
    <p:extLst>
      <p:ext uri="{BB962C8B-B14F-4D97-AF65-F5344CB8AC3E}">
        <p14:creationId xmlns:p14="http://schemas.microsoft.com/office/powerpoint/2010/main" val="3064468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コンテンツ プレースホルダ 13"/>
          <p:cNvGraphicFramePr>
            <a:graphicFrameLocks noGrp="1"/>
          </p:cNvGraphicFramePr>
          <p:nvPr>
            <p:extLst/>
          </p:nvPr>
        </p:nvGraphicFramePr>
        <p:xfrm>
          <a:off x="4778888" y="1507932"/>
          <a:ext cx="4060592" cy="4854096"/>
        </p:xfrm>
        <a:graphic>
          <a:graphicData uri="http://schemas.openxmlformats.org/presentationml/2006/ole">
            <mc:AlternateContent xmlns:mc="http://schemas.openxmlformats.org/markup-compatibility/2006">
              <mc:Choice xmlns:v="urn:schemas-microsoft-com:vml" Requires="v">
                <p:oleObj spid="_x0000_s3190" name="ワークシート" r:id="rId4" imgW="4819620" imgH="3781575" progId="Excel.Sheet.8">
                  <p:embed/>
                </p:oleObj>
              </mc:Choice>
              <mc:Fallback>
                <p:oleObj name="ワークシート" r:id="rId4" imgW="4819620" imgH="3781575" progId="Excel.Sheet.8">
                  <p:embed/>
                  <p:pic>
                    <p:nvPicPr>
                      <p:cNvPr id="33" name="コンテンツ プレースホルダ 13"/>
                      <p:cNvPicPr>
                        <a:picLocks noGrp="1" noChangeArrowheads="1"/>
                      </p:cNvPicPr>
                      <p:nvPr/>
                    </p:nvPicPr>
                    <p:blipFill>
                      <a:blip r:embed="rId5"/>
                      <a:srcRect/>
                      <a:stretch>
                        <a:fillRect/>
                      </a:stretch>
                    </p:blipFill>
                    <p:spPr bwMode="auto">
                      <a:xfrm>
                        <a:off x="4778888" y="1507932"/>
                        <a:ext cx="4060592" cy="4854096"/>
                      </a:xfrm>
                      <a:prstGeom prst="rect">
                        <a:avLst/>
                      </a:prstGeom>
                      <a:noFill/>
                      <a:extLst/>
                    </p:spPr>
                  </p:pic>
                </p:oleObj>
              </mc:Fallback>
            </mc:AlternateContent>
          </a:graphicData>
        </a:graphic>
      </p:graphicFrame>
      <p:graphicFrame>
        <p:nvGraphicFramePr>
          <p:cNvPr id="34" name="コンテンツ プレースホルダ 12"/>
          <p:cNvGraphicFramePr>
            <a:graphicFrameLocks noGrp="1"/>
          </p:cNvGraphicFramePr>
          <p:nvPr>
            <p:extLst/>
          </p:nvPr>
        </p:nvGraphicFramePr>
        <p:xfrm>
          <a:off x="246652" y="1565717"/>
          <a:ext cx="4243175" cy="5002086"/>
        </p:xfrm>
        <a:graphic>
          <a:graphicData uri="http://schemas.openxmlformats.org/presentationml/2006/ole">
            <mc:AlternateContent xmlns:mc="http://schemas.openxmlformats.org/markup-compatibility/2006">
              <mc:Choice xmlns:v="urn:schemas-microsoft-com:vml" Requires="v">
                <p:oleObj spid="_x0000_s3191" name="ワークシート" r:id="rId6" imgW="4133820" imgH="2629063" progId="Excel.Sheet.8">
                  <p:embed/>
                </p:oleObj>
              </mc:Choice>
              <mc:Fallback>
                <p:oleObj name="ワークシート" r:id="rId6" imgW="4133820" imgH="2629063" progId="Excel.Sheet.8">
                  <p:embed/>
                  <p:pic>
                    <p:nvPicPr>
                      <p:cNvPr id="34" name="コンテンツ プレースホルダ 12"/>
                      <p:cNvPicPr>
                        <a:picLocks noGrp="1" noChangeArrowheads="1"/>
                      </p:cNvPicPr>
                      <p:nvPr/>
                    </p:nvPicPr>
                    <p:blipFill>
                      <a:blip r:embed="rId7"/>
                      <a:srcRect/>
                      <a:stretch>
                        <a:fillRect/>
                      </a:stretch>
                    </p:blipFill>
                    <p:spPr bwMode="auto">
                      <a:xfrm>
                        <a:off x="246652" y="1565717"/>
                        <a:ext cx="4243175" cy="5002086"/>
                      </a:xfrm>
                      <a:prstGeom prst="rect">
                        <a:avLst/>
                      </a:prstGeom>
                      <a:noFill/>
                      <a:extLst/>
                    </p:spPr>
                  </p:pic>
                </p:oleObj>
              </mc:Fallback>
            </mc:AlternateContent>
          </a:graphicData>
        </a:graphic>
      </p:graphicFrame>
      <p:sp>
        <p:nvSpPr>
          <p:cNvPr id="35" name="テキスト ボックス 30"/>
          <p:cNvSpPr txBox="1">
            <a:spLocks noChangeArrowheads="1"/>
          </p:cNvSpPr>
          <p:nvPr/>
        </p:nvSpPr>
        <p:spPr bwMode="auto">
          <a:xfrm>
            <a:off x="1350431" y="1368469"/>
            <a:ext cx="2357803" cy="319639"/>
          </a:xfrm>
          <a:prstGeom prst="rect">
            <a:avLst/>
          </a:prstGeom>
          <a:noFill/>
          <a:ln w="9525">
            <a:noFill/>
            <a:miter lim="800000"/>
            <a:headEnd/>
            <a:tailEnd/>
          </a:ln>
        </p:spPr>
        <p:txBody>
          <a:bodyPr>
            <a:spAutoFit/>
          </a:bodyPr>
          <a:lstStyle/>
          <a:p>
            <a:r>
              <a:rPr lang="ja-JP" altLang="en-US" sz="1477" b="1" dirty="0">
                <a:solidFill>
                  <a:srgbClr val="000000"/>
                </a:solidFill>
                <a:latin typeface="ＭＳ Ｐゴシック" panose="020B0600070205080204" pitchFamily="50" charset="-128"/>
              </a:rPr>
              <a:t>企業規模別実雇用率</a:t>
            </a:r>
          </a:p>
        </p:txBody>
      </p:sp>
      <p:sp>
        <p:nvSpPr>
          <p:cNvPr id="36" name="テキスト ボックス 31"/>
          <p:cNvSpPr txBox="1">
            <a:spLocks noChangeArrowheads="1"/>
          </p:cNvSpPr>
          <p:nvPr/>
        </p:nvSpPr>
        <p:spPr bwMode="auto">
          <a:xfrm>
            <a:off x="5741352" y="1369133"/>
            <a:ext cx="2715358" cy="319639"/>
          </a:xfrm>
          <a:prstGeom prst="rect">
            <a:avLst/>
          </a:prstGeom>
          <a:noFill/>
          <a:ln w="9525">
            <a:noFill/>
            <a:miter lim="800000"/>
            <a:headEnd/>
            <a:tailEnd/>
          </a:ln>
        </p:spPr>
        <p:txBody>
          <a:bodyPr>
            <a:spAutoFit/>
          </a:bodyPr>
          <a:lstStyle/>
          <a:p>
            <a:r>
              <a:rPr lang="ja-JP" altLang="en-US" sz="1477" b="1" dirty="0">
                <a:solidFill>
                  <a:srgbClr val="000000"/>
                </a:solidFill>
                <a:latin typeface="ＭＳ Ｐゴシック" panose="020B0600070205080204" pitchFamily="50" charset="-128"/>
              </a:rPr>
              <a:t>企業規模別達成企業割合</a:t>
            </a:r>
          </a:p>
        </p:txBody>
      </p:sp>
      <p:sp>
        <p:nvSpPr>
          <p:cNvPr id="37" name="テキスト ボックス 32"/>
          <p:cNvSpPr txBox="1">
            <a:spLocks noChangeArrowheads="1"/>
          </p:cNvSpPr>
          <p:nvPr/>
        </p:nvSpPr>
        <p:spPr bwMode="auto">
          <a:xfrm>
            <a:off x="464264" y="1376048"/>
            <a:ext cx="571500" cy="262829"/>
          </a:xfrm>
          <a:prstGeom prst="rect">
            <a:avLst/>
          </a:prstGeom>
          <a:noFill/>
          <a:ln w="9525">
            <a:noFill/>
            <a:miter lim="800000"/>
            <a:headEnd/>
            <a:tailEnd/>
          </a:ln>
        </p:spPr>
        <p:txBody>
          <a:bodyPr>
            <a:spAutoFit/>
          </a:bodyPr>
          <a:lstStyle/>
          <a:p>
            <a:r>
              <a:rPr lang="en-US" altLang="ja-JP" sz="1108" dirty="0">
                <a:solidFill>
                  <a:srgbClr val="000000"/>
                </a:solidFill>
                <a:latin typeface="Calibri"/>
                <a:ea typeface="ＭＳ Ｐゴシック"/>
              </a:rPr>
              <a:t>(%)</a:t>
            </a:r>
            <a:endParaRPr lang="ja-JP" altLang="en-US" sz="1108" dirty="0">
              <a:solidFill>
                <a:srgbClr val="000000"/>
              </a:solidFill>
              <a:latin typeface="Calibri"/>
              <a:ea typeface="ＭＳ Ｐゴシック"/>
            </a:endParaRPr>
          </a:p>
        </p:txBody>
      </p:sp>
      <p:sp>
        <p:nvSpPr>
          <p:cNvPr id="38" name="テキスト ボックス 33"/>
          <p:cNvSpPr txBox="1">
            <a:spLocks noChangeArrowheads="1"/>
          </p:cNvSpPr>
          <p:nvPr/>
        </p:nvSpPr>
        <p:spPr bwMode="auto">
          <a:xfrm>
            <a:off x="4929226" y="1368469"/>
            <a:ext cx="429357" cy="262829"/>
          </a:xfrm>
          <a:prstGeom prst="rect">
            <a:avLst/>
          </a:prstGeom>
          <a:noFill/>
          <a:ln w="9525">
            <a:noFill/>
            <a:miter lim="800000"/>
            <a:headEnd/>
            <a:tailEnd/>
          </a:ln>
        </p:spPr>
        <p:txBody>
          <a:bodyPr wrap="square">
            <a:spAutoFit/>
          </a:bodyPr>
          <a:lstStyle/>
          <a:p>
            <a:r>
              <a:rPr lang="en-US" altLang="ja-JP" sz="1108" dirty="0">
                <a:solidFill>
                  <a:srgbClr val="000000"/>
                </a:solidFill>
                <a:latin typeface="Calibri"/>
                <a:ea typeface="ＭＳ Ｐゴシック"/>
              </a:rPr>
              <a:t>(%)</a:t>
            </a:r>
            <a:endParaRPr lang="ja-JP" altLang="en-US" sz="1108" dirty="0">
              <a:solidFill>
                <a:srgbClr val="000000"/>
              </a:solidFill>
              <a:latin typeface="Calibri"/>
              <a:ea typeface="ＭＳ Ｐゴシック"/>
            </a:endParaRPr>
          </a:p>
        </p:txBody>
      </p:sp>
      <p:sp>
        <p:nvSpPr>
          <p:cNvPr id="39" name="テキスト ボックス 36"/>
          <p:cNvSpPr txBox="1">
            <a:spLocks noChangeArrowheads="1"/>
          </p:cNvSpPr>
          <p:nvPr/>
        </p:nvSpPr>
        <p:spPr bwMode="auto">
          <a:xfrm>
            <a:off x="8532935" y="2382648"/>
            <a:ext cx="791308"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   </a:t>
            </a:r>
            <a:endParaRPr lang="ja-JP" altLang="en-US" sz="1015" dirty="0">
              <a:solidFill>
                <a:srgbClr val="000000"/>
              </a:solidFill>
              <a:latin typeface="Calibri"/>
              <a:ea typeface="ＭＳ Ｐゴシック"/>
            </a:endParaRPr>
          </a:p>
        </p:txBody>
      </p:sp>
      <p:sp>
        <p:nvSpPr>
          <p:cNvPr id="41" name="テキスト ボックス 14"/>
          <p:cNvSpPr txBox="1">
            <a:spLocks noChangeArrowheads="1"/>
          </p:cNvSpPr>
          <p:nvPr/>
        </p:nvSpPr>
        <p:spPr bwMode="auto">
          <a:xfrm>
            <a:off x="3248825" y="4469693"/>
            <a:ext cx="1479247"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(45.5 </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42" name="テキスト ボックス 15"/>
          <p:cNvSpPr txBox="1">
            <a:spLocks noChangeArrowheads="1"/>
          </p:cNvSpPr>
          <p:nvPr/>
        </p:nvSpPr>
        <p:spPr bwMode="auto">
          <a:xfrm>
            <a:off x="2529333" y="2236296"/>
            <a:ext cx="1214803"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(1,000</a:t>
            </a:r>
            <a:r>
              <a:rPr lang="ja-JP" altLang="en-US" sz="1015" dirty="0">
                <a:solidFill>
                  <a:srgbClr val="000000"/>
                </a:solidFill>
                <a:latin typeface="Calibri"/>
                <a:ea typeface="ＭＳ Ｐゴシック"/>
              </a:rPr>
              <a:t>人以上</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43" name="テキスト ボックス 16"/>
          <p:cNvSpPr txBox="1">
            <a:spLocks noChangeArrowheads="1"/>
          </p:cNvSpPr>
          <p:nvPr/>
        </p:nvSpPr>
        <p:spPr bwMode="auto">
          <a:xfrm>
            <a:off x="1019538" y="4275365"/>
            <a:ext cx="6433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全体</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44" name="テキスト ボックス 17"/>
          <p:cNvSpPr txBox="1">
            <a:spLocks noChangeArrowheads="1"/>
          </p:cNvSpPr>
          <p:nvPr/>
        </p:nvSpPr>
        <p:spPr bwMode="auto">
          <a:xfrm>
            <a:off x="1852030" y="3544052"/>
            <a:ext cx="1584176"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(500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45" name="テキスト ボックス 44"/>
          <p:cNvSpPr txBox="1">
            <a:spLocks noChangeArrowheads="1"/>
          </p:cNvSpPr>
          <p:nvPr/>
        </p:nvSpPr>
        <p:spPr bwMode="auto">
          <a:xfrm>
            <a:off x="1935090" y="4282667"/>
            <a:ext cx="1368152"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(300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500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46" name="テキスト ボックス 45"/>
          <p:cNvSpPr txBox="1">
            <a:spLocks noChangeArrowheads="1"/>
          </p:cNvSpPr>
          <p:nvPr/>
        </p:nvSpPr>
        <p:spPr bwMode="auto">
          <a:xfrm>
            <a:off x="1835747" y="5080871"/>
            <a:ext cx="1359229"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300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47" name="テキスト ボックス 46"/>
          <p:cNvSpPr txBox="1">
            <a:spLocks noChangeArrowheads="1"/>
          </p:cNvSpPr>
          <p:nvPr/>
        </p:nvSpPr>
        <p:spPr bwMode="auto">
          <a:xfrm>
            <a:off x="4164047" y="1680596"/>
            <a:ext cx="482996"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2.31</a:t>
            </a:r>
          </a:p>
        </p:txBody>
      </p:sp>
      <p:sp>
        <p:nvSpPr>
          <p:cNvPr id="48" name="テキスト ボックス 22"/>
          <p:cNvSpPr txBox="1">
            <a:spLocks noChangeArrowheads="1"/>
          </p:cNvSpPr>
          <p:nvPr/>
        </p:nvSpPr>
        <p:spPr bwMode="auto">
          <a:xfrm>
            <a:off x="4230373" y="2429308"/>
            <a:ext cx="489438"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2.11</a:t>
            </a:r>
            <a:endParaRPr lang="ja-JP" altLang="en-US" sz="1015" dirty="0">
              <a:solidFill>
                <a:srgbClr val="000000"/>
              </a:solidFill>
              <a:latin typeface="Calibri"/>
              <a:ea typeface="ＭＳ Ｐゴシック"/>
            </a:endParaRPr>
          </a:p>
        </p:txBody>
      </p:sp>
      <p:sp>
        <p:nvSpPr>
          <p:cNvPr id="49" name="テキスト ボックス 23"/>
          <p:cNvSpPr txBox="1">
            <a:spLocks noChangeArrowheads="1"/>
          </p:cNvSpPr>
          <p:nvPr/>
        </p:nvSpPr>
        <p:spPr bwMode="auto">
          <a:xfrm>
            <a:off x="4198991" y="2203603"/>
            <a:ext cx="641838" cy="291170"/>
          </a:xfrm>
          <a:prstGeom prst="rect">
            <a:avLst/>
          </a:prstGeom>
          <a:noFill/>
          <a:ln w="9525">
            <a:noFill/>
            <a:miter lim="800000"/>
            <a:headEnd/>
            <a:tailEnd/>
          </a:ln>
        </p:spPr>
        <p:txBody>
          <a:bodyPr wrap="square">
            <a:spAutoFit/>
          </a:bodyPr>
          <a:lstStyle/>
          <a:p>
            <a:r>
              <a:rPr lang="en-US" altLang="ja-JP" sz="1292" b="1" u="sng" dirty="0">
                <a:solidFill>
                  <a:srgbClr val="000000"/>
                </a:solidFill>
                <a:latin typeface="Calibri"/>
                <a:ea typeface="ＭＳ Ｐゴシック"/>
              </a:rPr>
              <a:t>2.11</a:t>
            </a:r>
            <a:endParaRPr lang="ja-JP" altLang="en-US" sz="1200" b="1" dirty="0">
              <a:solidFill>
                <a:srgbClr val="000000"/>
              </a:solidFill>
              <a:latin typeface="Calibri"/>
              <a:ea typeface="ＭＳ Ｐゴシック"/>
            </a:endParaRPr>
          </a:p>
        </p:txBody>
      </p:sp>
      <p:sp>
        <p:nvSpPr>
          <p:cNvPr id="50" name="テキスト ボックス 24"/>
          <p:cNvSpPr txBox="1">
            <a:spLocks noChangeArrowheads="1"/>
          </p:cNvSpPr>
          <p:nvPr/>
        </p:nvSpPr>
        <p:spPr bwMode="auto">
          <a:xfrm>
            <a:off x="4218318" y="2696527"/>
            <a:ext cx="490903"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1.98</a:t>
            </a:r>
            <a:endParaRPr lang="ja-JP" altLang="en-US" sz="1015" dirty="0">
              <a:solidFill>
                <a:srgbClr val="000000"/>
              </a:solidFill>
              <a:latin typeface="Calibri"/>
              <a:ea typeface="ＭＳ Ｐゴシック"/>
            </a:endParaRPr>
          </a:p>
        </p:txBody>
      </p:sp>
      <p:sp>
        <p:nvSpPr>
          <p:cNvPr id="51" name="テキスト ボックス 25"/>
          <p:cNvSpPr txBox="1">
            <a:spLocks noChangeArrowheads="1"/>
          </p:cNvSpPr>
          <p:nvPr/>
        </p:nvSpPr>
        <p:spPr bwMode="auto">
          <a:xfrm>
            <a:off x="4208252" y="2927432"/>
            <a:ext cx="490903"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1.97</a:t>
            </a:r>
            <a:endParaRPr lang="ja-JP" altLang="en-US" sz="1015" dirty="0">
              <a:solidFill>
                <a:srgbClr val="000000"/>
              </a:solidFill>
              <a:latin typeface="Calibri"/>
              <a:ea typeface="ＭＳ Ｐゴシック"/>
            </a:endParaRPr>
          </a:p>
        </p:txBody>
      </p:sp>
      <p:sp>
        <p:nvSpPr>
          <p:cNvPr id="52" name="テキスト ボックス 26"/>
          <p:cNvSpPr txBox="1">
            <a:spLocks noChangeArrowheads="1"/>
          </p:cNvSpPr>
          <p:nvPr/>
        </p:nvSpPr>
        <p:spPr bwMode="auto">
          <a:xfrm>
            <a:off x="4274457" y="3493653"/>
            <a:ext cx="490903"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1.71</a:t>
            </a:r>
            <a:endParaRPr lang="ja-JP" altLang="en-US" sz="1015" dirty="0">
              <a:solidFill>
                <a:srgbClr val="000000"/>
              </a:solidFill>
              <a:latin typeface="Calibri"/>
              <a:ea typeface="ＭＳ Ｐゴシック"/>
            </a:endParaRPr>
          </a:p>
        </p:txBody>
      </p:sp>
      <p:sp>
        <p:nvSpPr>
          <p:cNvPr id="53" name="テキスト ボックス 28"/>
          <p:cNvSpPr txBox="1">
            <a:spLocks noChangeArrowheads="1"/>
          </p:cNvSpPr>
          <p:nvPr/>
        </p:nvSpPr>
        <p:spPr bwMode="auto">
          <a:xfrm>
            <a:off x="5072552" y="4699759"/>
            <a:ext cx="1430885"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(500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54" name="テキスト ボックス 29"/>
          <p:cNvSpPr txBox="1">
            <a:spLocks noChangeArrowheads="1"/>
          </p:cNvSpPr>
          <p:nvPr/>
        </p:nvSpPr>
        <p:spPr bwMode="auto">
          <a:xfrm>
            <a:off x="5910148" y="2711902"/>
            <a:ext cx="12148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(1,000</a:t>
            </a:r>
            <a:r>
              <a:rPr lang="ja-JP" altLang="en-US" sz="1015" dirty="0">
                <a:solidFill>
                  <a:srgbClr val="000000"/>
                </a:solidFill>
                <a:latin typeface="Calibri"/>
                <a:ea typeface="ＭＳ Ｐゴシック"/>
              </a:rPr>
              <a:t>人以上</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55" name="テキスト ボックス 27"/>
          <p:cNvSpPr txBox="1">
            <a:spLocks noChangeArrowheads="1"/>
          </p:cNvSpPr>
          <p:nvPr/>
        </p:nvSpPr>
        <p:spPr bwMode="auto">
          <a:xfrm>
            <a:off x="5155089" y="4253857"/>
            <a:ext cx="1359229"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(300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500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56" name="テキスト ボックス 27"/>
          <p:cNvSpPr txBox="1">
            <a:spLocks noChangeArrowheads="1"/>
          </p:cNvSpPr>
          <p:nvPr/>
        </p:nvSpPr>
        <p:spPr bwMode="auto">
          <a:xfrm>
            <a:off x="5075520" y="3704895"/>
            <a:ext cx="648072" cy="248530"/>
          </a:xfrm>
          <a:prstGeom prst="rect">
            <a:avLst/>
          </a:prstGeom>
          <a:noFill/>
          <a:ln w="9525">
            <a:noFill/>
            <a:miter lim="800000"/>
            <a:headEnd/>
            <a:tailEnd/>
          </a:ln>
        </p:spPr>
        <p:txBody>
          <a:bodyPr wrap="square">
            <a:spAutoFit/>
          </a:bodyPr>
          <a:lstStyle/>
          <a:p>
            <a:r>
              <a:rPr lang="ja-JP" altLang="en-US" sz="1015" dirty="0">
                <a:solidFill>
                  <a:srgbClr val="000000"/>
                </a:solidFill>
                <a:latin typeface="Calibri"/>
                <a:ea typeface="ＭＳ Ｐゴシック"/>
              </a:rPr>
              <a:t>（全体）</a:t>
            </a:r>
          </a:p>
        </p:txBody>
      </p:sp>
      <p:sp>
        <p:nvSpPr>
          <p:cNvPr id="57" name="テキスト ボックス 27"/>
          <p:cNvSpPr txBox="1">
            <a:spLocks noChangeArrowheads="1"/>
          </p:cNvSpPr>
          <p:nvPr/>
        </p:nvSpPr>
        <p:spPr bwMode="auto">
          <a:xfrm>
            <a:off x="5905355" y="3657613"/>
            <a:ext cx="1584176"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300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58" name="テキスト ボックス 27"/>
          <p:cNvSpPr txBox="1">
            <a:spLocks noChangeArrowheads="1"/>
          </p:cNvSpPr>
          <p:nvPr/>
        </p:nvSpPr>
        <p:spPr bwMode="auto">
          <a:xfrm>
            <a:off x="5226072" y="3218470"/>
            <a:ext cx="1368152" cy="248530"/>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(45.5</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r>
              <a:rPr lang="en-US" altLang="ja-JP" sz="1015" dirty="0">
                <a:solidFill>
                  <a:srgbClr val="000000"/>
                </a:solidFill>
                <a:latin typeface="Calibri"/>
                <a:ea typeface="ＭＳ Ｐゴシック"/>
              </a:rPr>
              <a:t>)※</a:t>
            </a:r>
            <a:endParaRPr lang="ja-JP" altLang="en-US" sz="1015" dirty="0">
              <a:solidFill>
                <a:srgbClr val="000000"/>
              </a:solidFill>
              <a:latin typeface="Calibri"/>
              <a:ea typeface="ＭＳ Ｐゴシック"/>
            </a:endParaRPr>
          </a:p>
        </p:txBody>
      </p:sp>
      <p:sp>
        <p:nvSpPr>
          <p:cNvPr id="59" name="テキスト ボックス 34"/>
          <p:cNvSpPr txBox="1">
            <a:spLocks noChangeArrowheads="1"/>
          </p:cNvSpPr>
          <p:nvPr/>
        </p:nvSpPr>
        <p:spPr bwMode="auto">
          <a:xfrm>
            <a:off x="8592013" y="3443148"/>
            <a:ext cx="4909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43.9</a:t>
            </a:r>
            <a:endParaRPr lang="ja-JP" altLang="en-US" sz="1015" dirty="0">
              <a:solidFill>
                <a:srgbClr val="000000"/>
              </a:solidFill>
              <a:latin typeface="Calibri"/>
              <a:ea typeface="ＭＳ Ｐゴシック"/>
            </a:endParaRPr>
          </a:p>
        </p:txBody>
      </p:sp>
      <p:sp>
        <p:nvSpPr>
          <p:cNvPr id="60" name="テキスト ボックス 59"/>
          <p:cNvSpPr txBox="1">
            <a:spLocks noChangeArrowheads="1"/>
          </p:cNvSpPr>
          <p:nvPr/>
        </p:nvSpPr>
        <p:spPr bwMode="auto">
          <a:xfrm>
            <a:off x="8533358" y="2586039"/>
            <a:ext cx="4909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52.1</a:t>
            </a:r>
            <a:endParaRPr lang="ja-JP" altLang="en-US" sz="1015" dirty="0">
              <a:solidFill>
                <a:srgbClr val="000000"/>
              </a:solidFill>
              <a:latin typeface="Calibri"/>
              <a:ea typeface="ＭＳ Ｐゴシック"/>
            </a:endParaRPr>
          </a:p>
        </p:txBody>
      </p:sp>
      <p:sp>
        <p:nvSpPr>
          <p:cNvPr id="61" name="テキスト ボックス 60"/>
          <p:cNvSpPr txBox="1">
            <a:spLocks noChangeArrowheads="1"/>
          </p:cNvSpPr>
          <p:nvPr/>
        </p:nvSpPr>
        <p:spPr bwMode="auto">
          <a:xfrm>
            <a:off x="8551837" y="2929513"/>
            <a:ext cx="646631" cy="291170"/>
          </a:xfrm>
          <a:prstGeom prst="rect">
            <a:avLst/>
          </a:prstGeom>
          <a:noFill/>
          <a:ln w="9525">
            <a:noFill/>
            <a:miter lim="800000"/>
            <a:headEnd/>
            <a:tailEnd/>
          </a:ln>
        </p:spPr>
        <p:txBody>
          <a:bodyPr wrap="square">
            <a:spAutoFit/>
          </a:bodyPr>
          <a:lstStyle/>
          <a:p>
            <a:r>
              <a:rPr lang="en-US" altLang="ja-JP" sz="1292" b="1" u="sng" dirty="0">
                <a:solidFill>
                  <a:srgbClr val="000000"/>
                </a:solidFill>
                <a:latin typeface="Calibri"/>
                <a:ea typeface="ＭＳ Ｐゴシック"/>
              </a:rPr>
              <a:t>48.0</a:t>
            </a:r>
            <a:endParaRPr lang="ja-JP" altLang="en-US" sz="1292" b="1" u="sng" dirty="0">
              <a:solidFill>
                <a:srgbClr val="000000"/>
              </a:solidFill>
              <a:latin typeface="Calibri"/>
              <a:ea typeface="ＭＳ Ｐゴシック"/>
            </a:endParaRPr>
          </a:p>
        </p:txBody>
      </p:sp>
      <p:sp>
        <p:nvSpPr>
          <p:cNvPr id="62" name="テキスト ボックス 61"/>
          <p:cNvSpPr txBox="1">
            <a:spLocks noChangeArrowheads="1"/>
          </p:cNvSpPr>
          <p:nvPr/>
        </p:nvSpPr>
        <p:spPr bwMode="auto">
          <a:xfrm>
            <a:off x="8592013" y="3574601"/>
            <a:ext cx="4909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43.9</a:t>
            </a:r>
          </a:p>
        </p:txBody>
      </p:sp>
      <p:sp>
        <p:nvSpPr>
          <p:cNvPr id="63" name="テキスト ボックス 62"/>
          <p:cNvSpPr txBox="1">
            <a:spLocks noChangeArrowheads="1"/>
          </p:cNvSpPr>
          <p:nvPr/>
        </p:nvSpPr>
        <p:spPr bwMode="auto">
          <a:xfrm>
            <a:off x="8570957" y="3242401"/>
            <a:ext cx="4909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45.5</a:t>
            </a:r>
            <a:endParaRPr lang="ja-JP" altLang="en-US" sz="1015" dirty="0">
              <a:solidFill>
                <a:srgbClr val="000000"/>
              </a:solidFill>
              <a:latin typeface="Calibri"/>
              <a:ea typeface="ＭＳ Ｐゴシック"/>
            </a:endParaRPr>
          </a:p>
        </p:txBody>
      </p:sp>
      <p:sp>
        <p:nvSpPr>
          <p:cNvPr id="64" name="テキスト ボックス 63"/>
          <p:cNvSpPr txBox="1">
            <a:spLocks noChangeArrowheads="1"/>
          </p:cNvSpPr>
          <p:nvPr/>
        </p:nvSpPr>
        <p:spPr bwMode="auto">
          <a:xfrm>
            <a:off x="8592013" y="2314507"/>
            <a:ext cx="490904" cy="248530"/>
          </a:xfrm>
          <a:prstGeom prst="rect">
            <a:avLst/>
          </a:prstGeom>
          <a:noFill/>
          <a:ln w="9525">
            <a:noFill/>
            <a:miter lim="800000"/>
            <a:headEnd/>
            <a:tailEnd/>
          </a:ln>
        </p:spPr>
        <p:txBody>
          <a:bodyPr>
            <a:spAutoFit/>
          </a:bodyPr>
          <a:lstStyle/>
          <a:p>
            <a:r>
              <a:rPr lang="en-US" altLang="ja-JP" sz="1015" dirty="0">
                <a:solidFill>
                  <a:srgbClr val="000000"/>
                </a:solidFill>
                <a:latin typeface="Calibri"/>
                <a:ea typeface="ＭＳ Ｐゴシック"/>
              </a:rPr>
              <a:t>54.6</a:t>
            </a:r>
            <a:endParaRPr lang="ja-JP" altLang="en-US" sz="1015" dirty="0">
              <a:solidFill>
                <a:srgbClr val="000000"/>
              </a:solidFill>
              <a:latin typeface="Calibri"/>
              <a:ea typeface="ＭＳ Ｐゴシック"/>
            </a:endParaRPr>
          </a:p>
        </p:txBody>
      </p:sp>
      <p:sp>
        <p:nvSpPr>
          <p:cNvPr id="67" name="AutoShape 11"/>
          <p:cNvSpPr>
            <a:spLocks noChangeArrowheads="1"/>
          </p:cNvSpPr>
          <p:nvPr/>
        </p:nvSpPr>
        <p:spPr bwMode="auto">
          <a:xfrm>
            <a:off x="743079" y="1706358"/>
            <a:ext cx="1591223" cy="1184450"/>
          </a:xfrm>
          <a:prstGeom prst="roundRect">
            <a:avLst>
              <a:gd name="adj" fmla="val 16667"/>
            </a:avLst>
          </a:prstGeom>
          <a:solidFill>
            <a:sysClr val="window" lastClr="FFFFFF"/>
          </a:solidFill>
          <a:ln w="9525">
            <a:solidFill>
              <a:sysClr val="windowText" lastClr="000000"/>
            </a:solidFill>
            <a:round/>
            <a:headEnd/>
            <a:tailEnd/>
          </a:ln>
        </p:spPr>
        <p:txBody>
          <a:bodyPr wrap="none" anchor="ctr"/>
          <a:lstStyle/>
          <a:p>
            <a:r>
              <a:rPr kumimoji="0" lang="en-US" altLang="ja-JP" sz="923" kern="0" dirty="0">
                <a:solidFill>
                  <a:srgbClr val="000000"/>
                </a:solidFill>
                <a:latin typeface="Calibri"/>
                <a:ea typeface="ＭＳ Ｐゴシック"/>
              </a:rPr>
              <a:t>※</a:t>
            </a:r>
            <a:r>
              <a:rPr kumimoji="0" lang="ja-JP" altLang="en-US" sz="923" kern="0" dirty="0">
                <a:solidFill>
                  <a:srgbClr val="000000"/>
                </a:solidFill>
                <a:latin typeface="Calibri"/>
                <a:ea typeface="ＭＳ Ｐゴシック"/>
              </a:rPr>
              <a:t>令和元年</a:t>
            </a:r>
            <a:r>
              <a:rPr kumimoji="0" lang="en-US" altLang="ja-JP" sz="923" kern="0" dirty="0">
                <a:solidFill>
                  <a:srgbClr val="000000"/>
                </a:solidFill>
                <a:latin typeface="Calibri"/>
                <a:ea typeface="ＭＳ Ｐゴシック"/>
              </a:rPr>
              <a:t>6</a:t>
            </a:r>
            <a:r>
              <a:rPr kumimoji="0" lang="ja-JP" altLang="en-US" sz="923" kern="0" dirty="0">
                <a:solidFill>
                  <a:srgbClr val="000000"/>
                </a:solidFill>
                <a:latin typeface="Calibri"/>
                <a:ea typeface="ＭＳ Ｐゴシック"/>
              </a:rPr>
              <a:t>月</a:t>
            </a:r>
            <a:r>
              <a:rPr kumimoji="0" lang="en-US" altLang="ja-JP" sz="923" kern="0" dirty="0">
                <a:solidFill>
                  <a:srgbClr val="000000"/>
                </a:solidFill>
                <a:latin typeface="Calibri"/>
                <a:ea typeface="ＭＳ Ｐゴシック"/>
              </a:rPr>
              <a:t>1</a:t>
            </a:r>
            <a:r>
              <a:rPr kumimoji="0" lang="ja-JP" altLang="en-US" sz="923" kern="0" dirty="0">
                <a:solidFill>
                  <a:srgbClr val="000000"/>
                </a:solidFill>
                <a:latin typeface="Calibri"/>
                <a:ea typeface="ＭＳ Ｐゴシック"/>
              </a:rPr>
              <a:t>日現在　　</a:t>
            </a:r>
            <a:endParaRPr kumimoji="0" lang="en-US" altLang="ja-JP" sz="923" kern="0" dirty="0">
              <a:solidFill>
                <a:srgbClr val="000000"/>
              </a:solidFill>
              <a:latin typeface="Calibri"/>
              <a:ea typeface="ＭＳ Ｐゴシック"/>
            </a:endParaRPr>
          </a:p>
          <a:p>
            <a:r>
              <a:rPr kumimoji="0" lang="ja-JP" altLang="en-US" sz="923" b="1" u="sng" kern="0" dirty="0">
                <a:solidFill>
                  <a:srgbClr val="000000"/>
                </a:solidFill>
                <a:latin typeface="ＭＳ Ｐゴシック"/>
                <a:ea typeface="ＭＳ Ｐゴシック"/>
              </a:rPr>
              <a:t>全体：</a:t>
            </a:r>
            <a:r>
              <a:rPr kumimoji="0" lang="en-US" altLang="ja-JP" sz="923" b="1" u="sng" kern="0" dirty="0">
                <a:solidFill>
                  <a:srgbClr val="000000"/>
                </a:solidFill>
                <a:latin typeface="ＭＳ Ｐゴシック"/>
                <a:ea typeface="ＭＳ Ｐゴシック"/>
              </a:rPr>
              <a:t>2.11</a:t>
            </a:r>
            <a:r>
              <a:rPr kumimoji="0" lang="ja-JP" altLang="en-US" sz="923" b="1" u="sng" kern="0" dirty="0">
                <a:solidFill>
                  <a:srgbClr val="000000"/>
                </a:solidFill>
                <a:latin typeface="ＭＳ Ｐゴシック"/>
                <a:ea typeface="ＭＳ Ｐゴシック"/>
              </a:rPr>
              <a:t>％</a:t>
            </a:r>
            <a:endParaRPr kumimoji="0" lang="ja-JP" altLang="en-US" sz="923" kern="0" dirty="0">
              <a:solidFill>
                <a:srgbClr val="000000"/>
              </a:solidFill>
              <a:latin typeface="Calibri"/>
              <a:ea typeface="ＭＳ Ｐゴシック"/>
            </a:endParaRPr>
          </a:p>
          <a:p>
            <a:r>
              <a:rPr kumimoji="0" lang="en-US" altLang="ja-JP" sz="923" kern="0" dirty="0">
                <a:solidFill>
                  <a:srgbClr val="000000"/>
                </a:solidFill>
                <a:latin typeface="Calibri"/>
                <a:ea typeface="ＭＳ Ｐゴシック"/>
              </a:rPr>
              <a:t>45.5</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100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1.71</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100</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300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1.97</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300</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500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1.98</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500</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1000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2.11</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1,000</a:t>
            </a:r>
            <a:r>
              <a:rPr kumimoji="0" lang="ja-JP" altLang="en-US" sz="923" kern="0" dirty="0">
                <a:solidFill>
                  <a:srgbClr val="000000"/>
                </a:solidFill>
                <a:latin typeface="Calibri"/>
                <a:ea typeface="ＭＳ Ｐゴシック"/>
              </a:rPr>
              <a:t>人以上：</a:t>
            </a:r>
            <a:r>
              <a:rPr kumimoji="0" lang="en-US" altLang="ja-JP" sz="923" kern="0" dirty="0">
                <a:solidFill>
                  <a:srgbClr val="000000"/>
                </a:solidFill>
                <a:latin typeface="Calibri"/>
                <a:ea typeface="ＭＳ Ｐゴシック"/>
              </a:rPr>
              <a:t>2.31</a:t>
            </a:r>
            <a:r>
              <a:rPr kumimoji="0" lang="ja-JP" altLang="en-US" sz="923" kern="0" dirty="0">
                <a:solidFill>
                  <a:srgbClr val="000000"/>
                </a:solidFill>
                <a:latin typeface="Calibri"/>
                <a:ea typeface="ＭＳ Ｐゴシック"/>
              </a:rPr>
              <a:t>％</a:t>
            </a:r>
            <a:endParaRPr kumimoji="0" lang="en-US" altLang="ja-JP" sz="923" kern="0" dirty="0">
              <a:solidFill>
                <a:srgbClr val="000000"/>
              </a:solidFill>
              <a:latin typeface="Calibri"/>
              <a:ea typeface="ＭＳ Ｐゴシック"/>
            </a:endParaRPr>
          </a:p>
        </p:txBody>
      </p:sp>
      <p:sp>
        <p:nvSpPr>
          <p:cNvPr id="69" name="テキスト ボックス 16"/>
          <p:cNvSpPr txBox="1">
            <a:spLocks noChangeArrowheads="1"/>
          </p:cNvSpPr>
          <p:nvPr/>
        </p:nvSpPr>
        <p:spPr bwMode="auto">
          <a:xfrm>
            <a:off x="1262330" y="5796738"/>
            <a:ext cx="2481806" cy="560923"/>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平成</a:t>
            </a:r>
            <a:r>
              <a:rPr lang="en-US" altLang="ja-JP" sz="1015" dirty="0">
                <a:solidFill>
                  <a:srgbClr val="000000"/>
                </a:solidFill>
                <a:latin typeface="Calibri"/>
                <a:ea typeface="ＭＳ Ｐゴシック"/>
              </a:rPr>
              <a:t>24</a:t>
            </a:r>
            <a:r>
              <a:rPr lang="ja-JP" altLang="en-US" sz="1015" dirty="0">
                <a:solidFill>
                  <a:srgbClr val="000000"/>
                </a:solidFill>
                <a:latin typeface="Calibri"/>
                <a:ea typeface="ＭＳ Ｐゴシック"/>
              </a:rPr>
              <a:t>年までは</a:t>
            </a:r>
            <a:r>
              <a:rPr lang="en-US" altLang="ja-JP" sz="1015" dirty="0">
                <a:solidFill>
                  <a:srgbClr val="000000"/>
                </a:solidFill>
                <a:latin typeface="Calibri"/>
                <a:ea typeface="ＭＳ Ｐゴシック"/>
              </a:rPr>
              <a:t>56</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endParaRPr lang="en-US" altLang="ja-JP" sz="1015" dirty="0">
              <a:solidFill>
                <a:srgbClr val="000000"/>
              </a:solidFill>
              <a:latin typeface="Calibri"/>
              <a:ea typeface="ＭＳ Ｐゴシック"/>
            </a:endParaRPr>
          </a:p>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平成</a:t>
            </a:r>
            <a:r>
              <a:rPr lang="en-US" altLang="ja-JP" sz="1015" dirty="0">
                <a:solidFill>
                  <a:srgbClr val="000000"/>
                </a:solidFill>
                <a:latin typeface="Calibri"/>
                <a:ea typeface="ＭＳ Ｐゴシック"/>
              </a:rPr>
              <a:t>29</a:t>
            </a:r>
            <a:r>
              <a:rPr lang="ja-JP" altLang="en-US" sz="1015" dirty="0">
                <a:solidFill>
                  <a:srgbClr val="000000"/>
                </a:solidFill>
                <a:latin typeface="Calibri"/>
                <a:ea typeface="ＭＳ Ｐゴシック"/>
              </a:rPr>
              <a:t>年までは</a:t>
            </a:r>
            <a:r>
              <a:rPr lang="en-US" altLang="ja-JP" sz="1015" dirty="0">
                <a:solidFill>
                  <a:srgbClr val="000000"/>
                </a:solidFill>
                <a:latin typeface="Calibri"/>
                <a:ea typeface="ＭＳ Ｐゴシック"/>
              </a:rPr>
              <a:t>50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endParaRPr lang="en-US" altLang="ja-JP" sz="1015" dirty="0">
              <a:solidFill>
                <a:srgbClr val="000000"/>
              </a:solidFill>
              <a:latin typeface="Calibri"/>
              <a:ea typeface="ＭＳ Ｐゴシック"/>
            </a:endParaRPr>
          </a:p>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平成</a:t>
            </a:r>
            <a:r>
              <a:rPr lang="en-US" altLang="ja-JP" sz="1015" dirty="0">
                <a:solidFill>
                  <a:srgbClr val="000000"/>
                </a:solidFill>
                <a:latin typeface="Calibri"/>
                <a:ea typeface="ＭＳ Ｐゴシック"/>
              </a:rPr>
              <a:t>30</a:t>
            </a:r>
            <a:r>
              <a:rPr lang="ja-JP" altLang="en-US" sz="1015" dirty="0">
                <a:solidFill>
                  <a:srgbClr val="000000"/>
                </a:solidFill>
                <a:latin typeface="Calibri"/>
                <a:ea typeface="ＭＳ Ｐゴシック"/>
              </a:rPr>
              <a:t>年からは</a:t>
            </a:r>
            <a:r>
              <a:rPr lang="en-US" altLang="ja-JP" sz="1015" dirty="0">
                <a:solidFill>
                  <a:srgbClr val="000000"/>
                </a:solidFill>
                <a:latin typeface="Calibri"/>
                <a:ea typeface="ＭＳ Ｐゴシック"/>
              </a:rPr>
              <a:t>45.5</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endParaRPr lang="en-US" altLang="ja-JP" sz="1015" dirty="0">
              <a:solidFill>
                <a:srgbClr val="000000"/>
              </a:solidFill>
              <a:latin typeface="Calibri"/>
              <a:ea typeface="ＭＳ Ｐゴシック"/>
            </a:endParaRPr>
          </a:p>
        </p:txBody>
      </p:sp>
      <p:sp>
        <p:nvSpPr>
          <p:cNvPr id="72" name="AutoShape 11"/>
          <p:cNvSpPr>
            <a:spLocks noChangeArrowheads="1"/>
          </p:cNvSpPr>
          <p:nvPr/>
        </p:nvSpPr>
        <p:spPr bwMode="auto">
          <a:xfrm>
            <a:off x="7064919" y="4156960"/>
            <a:ext cx="1628308" cy="1110747"/>
          </a:xfrm>
          <a:prstGeom prst="roundRect">
            <a:avLst>
              <a:gd name="adj" fmla="val 16667"/>
            </a:avLst>
          </a:prstGeom>
          <a:solidFill>
            <a:sysClr val="window" lastClr="FFFFFF"/>
          </a:solidFill>
          <a:ln w="9525">
            <a:solidFill>
              <a:sysClr val="windowText" lastClr="000000"/>
            </a:solidFill>
            <a:round/>
            <a:headEnd/>
            <a:tailEnd/>
          </a:ln>
        </p:spPr>
        <p:txBody>
          <a:bodyPr wrap="none" anchor="ctr"/>
          <a:lstStyle/>
          <a:p>
            <a:r>
              <a:rPr kumimoji="0" lang="en-US" altLang="ja-JP" sz="923" kern="0" dirty="0">
                <a:solidFill>
                  <a:srgbClr val="000000"/>
                </a:solidFill>
                <a:latin typeface="Calibri"/>
                <a:ea typeface="ＭＳ Ｐゴシック"/>
              </a:rPr>
              <a:t>※</a:t>
            </a:r>
            <a:r>
              <a:rPr kumimoji="0" lang="ja-JP" altLang="en-US" sz="923" kern="0" dirty="0">
                <a:solidFill>
                  <a:srgbClr val="000000"/>
                </a:solidFill>
                <a:latin typeface="Calibri"/>
                <a:ea typeface="ＭＳ Ｐゴシック"/>
              </a:rPr>
              <a:t>令和元年</a:t>
            </a:r>
            <a:r>
              <a:rPr kumimoji="0" lang="en-US" altLang="ja-JP" sz="923" kern="0" dirty="0">
                <a:solidFill>
                  <a:srgbClr val="000000"/>
                </a:solidFill>
                <a:latin typeface="Calibri"/>
                <a:ea typeface="ＭＳ Ｐゴシック"/>
              </a:rPr>
              <a:t>6</a:t>
            </a:r>
            <a:r>
              <a:rPr kumimoji="0" lang="ja-JP" altLang="en-US" sz="923" kern="0" dirty="0">
                <a:solidFill>
                  <a:srgbClr val="000000"/>
                </a:solidFill>
                <a:latin typeface="Calibri"/>
                <a:ea typeface="ＭＳ Ｐゴシック"/>
              </a:rPr>
              <a:t>月</a:t>
            </a:r>
            <a:r>
              <a:rPr kumimoji="0" lang="en-US" altLang="ja-JP" sz="923" kern="0" dirty="0">
                <a:solidFill>
                  <a:srgbClr val="000000"/>
                </a:solidFill>
                <a:latin typeface="Calibri"/>
                <a:ea typeface="ＭＳ Ｐゴシック"/>
              </a:rPr>
              <a:t>1</a:t>
            </a:r>
            <a:r>
              <a:rPr kumimoji="0" lang="ja-JP" altLang="en-US" sz="923" kern="0" dirty="0">
                <a:solidFill>
                  <a:srgbClr val="000000"/>
                </a:solidFill>
                <a:latin typeface="Calibri"/>
                <a:ea typeface="ＭＳ Ｐゴシック"/>
              </a:rPr>
              <a:t>日現在</a:t>
            </a:r>
          </a:p>
          <a:p>
            <a:r>
              <a:rPr kumimoji="0" lang="ja-JP" altLang="en-US" sz="923" b="1" u="sng" kern="0" dirty="0">
                <a:solidFill>
                  <a:srgbClr val="000000"/>
                </a:solidFill>
                <a:latin typeface="Calibri"/>
                <a:ea typeface="ＭＳ Ｐゴシック"/>
              </a:rPr>
              <a:t>全体：</a:t>
            </a:r>
            <a:r>
              <a:rPr kumimoji="0" lang="en-US" altLang="ja-JP" sz="923" b="1" u="sng" kern="0" dirty="0">
                <a:solidFill>
                  <a:srgbClr val="000000"/>
                </a:solidFill>
                <a:latin typeface="Calibri"/>
                <a:ea typeface="ＭＳ Ｐゴシック"/>
              </a:rPr>
              <a:t>48.0</a:t>
            </a:r>
            <a:r>
              <a:rPr kumimoji="0" lang="ja-JP" altLang="en-US" sz="923" b="1" u="sng"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45.5</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100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45.5</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100</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300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52.1</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300</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500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43.9</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500</a:t>
            </a:r>
            <a:r>
              <a:rPr kumimoji="0" lang="ja-JP" altLang="en-US" sz="923" kern="0" dirty="0">
                <a:solidFill>
                  <a:srgbClr val="000000"/>
                </a:solidFill>
                <a:latin typeface="Calibri"/>
                <a:ea typeface="ＭＳ Ｐゴシック"/>
              </a:rPr>
              <a:t>～</a:t>
            </a:r>
            <a:r>
              <a:rPr kumimoji="0" lang="en-US" altLang="ja-JP" sz="923" kern="0" dirty="0">
                <a:solidFill>
                  <a:srgbClr val="000000"/>
                </a:solidFill>
                <a:latin typeface="Calibri"/>
                <a:ea typeface="ＭＳ Ｐゴシック"/>
              </a:rPr>
              <a:t>1000</a:t>
            </a:r>
            <a:r>
              <a:rPr kumimoji="0" lang="ja-JP" altLang="en-US" sz="923" kern="0" dirty="0">
                <a:solidFill>
                  <a:srgbClr val="000000"/>
                </a:solidFill>
                <a:latin typeface="Calibri"/>
                <a:ea typeface="ＭＳ Ｐゴシック"/>
              </a:rPr>
              <a:t>人未満：</a:t>
            </a:r>
            <a:r>
              <a:rPr kumimoji="0" lang="en-US" altLang="ja-JP" sz="923" kern="0" dirty="0">
                <a:solidFill>
                  <a:srgbClr val="000000"/>
                </a:solidFill>
                <a:latin typeface="Calibri"/>
                <a:ea typeface="ＭＳ Ｐゴシック"/>
              </a:rPr>
              <a:t>43.9</a:t>
            </a:r>
            <a:r>
              <a:rPr kumimoji="0" lang="ja-JP" altLang="en-US" sz="923" kern="0" dirty="0">
                <a:solidFill>
                  <a:srgbClr val="000000"/>
                </a:solidFill>
                <a:latin typeface="Calibri"/>
                <a:ea typeface="ＭＳ Ｐゴシック"/>
              </a:rPr>
              <a:t>％</a:t>
            </a:r>
          </a:p>
          <a:p>
            <a:r>
              <a:rPr kumimoji="0" lang="en-US" altLang="ja-JP" sz="923" kern="0" dirty="0">
                <a:solidFill>
                  <a:srgbClr val="000000"/>
                </a:solidFill>
                <a:latin typeface="Calibri"/>
                <a:ea typeface="ＭＳ Ｐゴシック"/>
              </a:rPr>
              <a:t>1,000</a:t>
            </a:r>
            <a:r>
              <a:rPr kumimoji="0" lang="ja-JP" altLang="en-US" sz="923" kern="0" dirty="0">
                <a:solidFill>
                  <a:srgbClr val="000000"/>
                </a:solidFill>
                <a:latin typeface="Calibri"/>
                <a:ea typeface="ＭＳ Ｐゴシック"/>
              </a:rPr>
              <a:t>人以上：</a:t>
            </a:r>
            <a:r>
              <a:rPr kumimoji="0" lang="en-US" altLang="ja-JP" sz="923" kern="0" dirty="0">
                <a:solidFill>
                  <a:srgbClr val="000000"/>
                </a:solidFill>
                <a:latin typeface="Calibri"/>
                <a:ea typeface="ＭＳ Ｐゴシック"/>
              </a:rPr>
              <a:t>54.6</a:t>
            </a:r>
            <a:r>
              <a:rPr kumimoji="0" lang="ja-JP" altLang="en-US" sz="923" kern="0" dirty="0">
                <a:solidFill>
                  <a:srgbClr val="000000"/>
                </a:solidFill>
                <a:latin typeface="Calibri"/>
                <a:ea typeface="ＭＳ Ｐゴシック"/>
              </a:rPr>
              <a:t>％</a:t>
            </a:r>
          </a:p>
        </p:txBody>
      </p:sp>
      <p:sp>
        <p:nvSpPr>
          <p:cNvPr id="66" name="テキスト ボックス 16"/>
          <p:cNvSpPr txBox="1">
            <a:spLocks noChangeArrowheads="1"/>
          </p:cNvSpPr>
          <p:nvPr/>
        </p:nvSpPr>
        <p:spPr bwMode="auto">
          <a:xfrm>
            <a:off x="5537540" y="5862648"/>
            <a:ext cx="2481806" cy="560923"/>
          </a:xfrm>
          <a:prstGeom prst="rect">
            <a:avLst/>
          </a:prstGeom>
          <a:noFill/>
          <a:ln w="9525">
            <a:noFill/>
            <a:miter lim="800000"/>
            <a:headEnd/>
            <a:tailEnd/>
          </a:ln>
        </p:spPr>
        <p:txBody>
          <a:bodyPr wrap="square">
            <a:spAutoFit/>
          </a:bodyPr>
          <a:lstStyle/>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平成</a:t>
            </a:r>
            <a:r>
              <a:rPr lang="en-US" altLang="ja-JP" sz="1015" dirty="0">
                <a:solidFill>
                  <a:srgbClr val="000000"/>
                </a:solidFill>
                <a:latin typeface="Calibri"/>
                <a:ea typeface="ＭＳ Ｐゴシック"/>
              </a:rPr>
              <a:t>24</a:t>
            </a:r>
            <a:r>
              <a:rPr lang="ja-JP" altLang="en-US" sz="1015" dirty="0">
                <a:solidFill>
                  <a:srgbClr val="000000"/>
                </a:solidFill>
                <a:latin typeface="Calibri"/>
                <a:ea typeface="ＭＳ Ｐゴシック"/>
              </a:rPr>
              <a:t>年までは</a:t>
            </a:r>
            <a:r>
              <a:rPr lang="en-US" altLang="ja-JP" sz="1015" dirty="0">
                <a:solidFill>
                  <a:srgbClr val="000000"/>
                </a:solidFill>
                <a:latin typeface="Calibri"/>
                <a:ea typeface="ＭＳ Ｐゴシック"/>
              </a:rPr>
              <a:t>56</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endParaRPr lang="en-US" altLang="ja-JP" sz="1015" dirty="0">
              <a:solidFill>
                <a:srgbClr val="000000"/>
              </a:solidFill>
              <a:latin typeface="Calibri"/>
              <a:ea typeface="ＭＳ Ｐゴシック"/>
            </a:endParaRPr>
          </a:p>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平成</a:t>
            </a:r>
            <a:r>
              <a:rPr lang="en-US" altLang="ja-JP" sz="1015" dirty="0">
                <a:solidFill>
                  <a:srgbClr val="000000"/>
                </a:solidFill>
                <a:latin typeface="Calibri"/>
                <a:ea typeface="ＭＳ Ｐゴシック"/>
              </a:rPr>
              <a:t>29</a:t>
            </a:r>
            <a:r>
              <a:rPr lang="ja-JP" altLang="en-US" sz="1015" dirty="0">
                <a:solidFill>
                  <a:srgbClr val="000000"/>
                </a:solidFill>
                <a:latin typeface="Calibri"/>
                <a:ea typeface="ＭＳ Ｐゴシック"/>
              </a:rPr>
              <a:t>年までは</a:t>
            </a:r>
            <a:r>
              <a:rPr lang="en-US" altLang="ja-JP" sz="1015" dirty="0">
                <a:solidFill>
                  <a:srgbClr val="000000"/>
                </a:solidFill>
                <a:latin typeface="Calibri"/>
                <a:ea typeface="ＭＳ Ｐゴシック"/>
              </a:rPr>
              <a:t>50</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endParaRPr lang="en-US" altLang="ja-JP" sz="1015" dirty="0">
              <a:solidFill>
                <a:srgbClr val="000000"/>
              </a:solidFill>
              <a:latin typeface="Calibri"/>
              <a:ea typeface="ＭＳ Ｐゴシック"/>
            </a:endParaRPr>
          </a:p>
          <a:p>
            <a:r>
              <a:rPr lang="en-US" altLang="ja-JP" sz="1015" dirty="0">
                <a:solidFill>
                  <a:srgbClr val="000000"/>
                </a:solidFill>
                <a:latin typeface="Calibri"/>
                <a:ea typeface="ＭＳ Ｐゴシック"/>
              </a:rPr>
              <a:t>※</a:t>
            </a:r>
            <a:r>
              <a:rPr lang="ja-JP" altLang="en-US" sz="1015" dirty="0">
                <a:solidFill>
                  <a:srgbClr val="000000"/>
                </a:solidFill>
                <a:latin typeface="Calibri"/>
                <a:ea typeface="ＭＳ Ｐゴシック"/>
              </a:rPr>
              <a:t>平成</a:t>
            </a:r>
            <a:r>
              <a:rPr lang="en-US" altLang="ja-JP" sz="1015" dirty="0">
                <a:solidFill>
                  <a:srgbClr val="000000"/>
                </a:solidFill>
                <a:latin typeface="Calibri"/>
                <a:ea typeface="ＭＳ Ｐゴシック"/>
              </a:rPr>
              <a:t>30</a:t>
            </a:r>
            <a:r>
              <a:rPr lang="ja-JP" altLang="en-US" sz="1015" dirty="0">
                <a:solidFill>
                  <a:srgbClr val="000000"/>
                </a:solidFill>
                <a:latin typeface="Calibri"/>
                <a:ea typeface="ＭＳ Ｐゴシック"/>
              </a:rPr>
              <a:t>年からは</a:t>
            </a:r>
            <a:r>
              <a:rPr lang="en-US" altLang="ja-JP" sz="1015" dirty="0">
                <a:solidFill>
                  <a:srgbClr val="000000"/>
                </a:solidFill>
                <a:latin typeface="Calibri"/>
                <a:ea typeface="ＭＳ Ｐゴシック"/>
              </a:rPr>
              <a:t>45.5</a:t>
            </a:r>
            <a:r>
              <a:rPr lang="ja-JP" altLang="en-US" sz="1015" dirty="0">
                <a:solidFill>
                  <a:srgbClr val="000000"/>
                </a:solidFill>
                <a:latin typeface="Calibri"/>
                <a:ea typeface="ＭＳ Ｐゴシック"/>
              </a:rPr>
              <a:t>～</a:t>
            </a:r>
            <a:r>
              <a:rPr lang="en-US" altLang="ja-JP" sz="1015" dirty="0">
                <a:solidFill>
                  <a:srgbClr val="000000"/>
                </a:solidFill>
                <a:latin typeface="Calibri"/>
                <a:ea typeface="ＭＳ Ｐゴシック"/>
              </a:rPr>
              <a:t>100</a:t>
            </a:r>
            <a:r>
              <a:rPr lang="ja-JP" altLang="en-US" sz="1015" dirty="0">
                <a:solidFill>
                  <a:srgbClr val="000000"/>
                </a:solidFill>
                <a:latin typeface="Calibri"/>
                <a:ea typeface="ＭＳ Ｐゴシック"/>
              </a:rPr>
              <a:t>人未満</a:t>
            </a:r>
          </a:p>
        </p:txBody>
      </p:sp>
      <p:sp>
        <p:nvSpPr>
          <p:cNvPr id="70" name="角丸四角形 69"/>
          <p:cNvSpPr/>
          <p:nvPr/>
        </p:nvSpPr>
        <p:spPr>
          <a:xfrm>
            <a:off x="172687" y="836712"/>
            <a:ext cx="8798627" cy="520397"/>
          </a:xfrm>
          <a:prstGeom prst="roundRect">
            <a:avLst/>
          </a:prstGeom>
          <a:ln w="1270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nSpc>
                <a:spcPts val="1754"/>
              </a:lnSpc>
              <a:defRPr/>
            </a:pPr>
            <a:r>
              <a:rPr lang="ja-JP" altLang="en-US" sz="1477" dirty="0">
                <a:solidFill>
                  <a:srgbClr val="000000"/>
                </a:solidFill>
                <a:latin typeface="ＭＳ Ｐゴシック"/>
              </a:rPr>
              <a:t>○　全体として実雇用率は順調に伸びているものの、特に中小企業の取組が遅れている。</a:t>
            </a:r>
            <a:endParaRPr lang="en-US" altLang="ja-JP" sz="1477" dirty="0">
              <a:solidFill>
                <a:srgbClr val="000000"/>
              </a:solidFill>
              <a:latin typeface="ＭＳ Ｐゴシック"/>
            </a:endParaRPr>
          </a:p>
        </p:txBody>
      </p:sp>
      <p:sp>
        <p:nvSpPr>
          <p:cNvPr id="71" name="テキスト ボックス 70"/>
          <p:cNvSpPr txBox="1"/>
          <p:nvPr/>
        </p:nvSpPr>
        <p:spPr>
          <a:xfrm>
            <a:off x="0" y="263770"/>
            <a:ext cx="9144000" cy="461665"/>
          </a:xfrm>
          <a:prstGeom prst="rect">
            <a:avLst/>
          </a:prstGeom>
          <a:noFill/>
        </p:spPr>
        <p:txBody>
          <a:bodyPr wrap="square" rtlCol="0">
            <a:spAutoFit/>
          </a:bodyPr>
          <a:lstStyle/>
          <a:p>
            <a:pPr algn="ctr"/>
            <a:r>
              <a:rPr lang="ja-JP" altLang="en-US" sz="2400" dirty="0">
                <a:solidFill>
                  <a:prstClr val="black"/>
                </a:solidFill>
                <a:latin typeface="Yu Gothic Light"/>
                <a:ea typeface="+mj-ea"/>
              </a:rPr>
              <a:t>障害者の雇用の状況（企業規模別）</a:t>
            </a:r>
          </a:p>
        </p:txBody>
      </p:sp>
      <p:sp>
        <p:nvSpPr>
          <p:cNvPr id="73" name="正方形/長方形 72"/>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30</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718718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6"/>
          <p:cNvSpPr>
            <a:spLocks noChangeArrowheads="1"/>
          </p:cNvSpPr>
          <p:nvPr/>
        </p:nvSpPr>
        <p:spPr bwMode="auto">
          <a:xfrm>
            <a:off x="384458" y="904749"/>
            <a:ext cx="8308615" cy="777271"/>
          </a:xfrm>
          <a:prstGeom prst="roundRect">
            <a:avLst>
              <a:gd name="adj" fmla="val 12190"/>
            </a:avLst>
          </a:prstGeom>
          <a:solidFill>
            <a:schemeClr val="bg1"/>
          </a:solidFill>
          <a:ln w="12700" cmpd="thickThin" algn="ctr">
            <a:solidFill>
              <a:schemeClr val="tx1"/>
            </a:solidFill>
            <a:round/>
            <a:headEnd/>
            <a:tailEnd/>
          </a:ln>
        </p:spPr>
        <p:txBody>
          <a:bodyPr lIns="84341" tIns="42172" rIns="84341" bIns="42172" anchor="ctr"/>
          <a:lstStyle/>
          <a:p>
            <a:pPr>
              <a:lnSpc>
                <a:spcPts val="1754"/>
              </a:lnSpc>
            </a:pPr>
            <a:r>
              <a:rPr lang="ja-JP" altLang="en-US" sz="1477" dirty="0">
                <a:solidFill>
                  <a:srgbClr val="000000"/>
                </a:solidFill>
                <a:latin typeface="ＭＳ Ｐゴシック" pitchFamily="50" charset="-128"/>
              </a:rPr>
              <a:t>　障害者の職場定着状況について、知的障害や発達障害の場合に比較的安定しているのに対して、特に、精神障害</a:t>
            </a:r>
            <a:r>
              <a:rPr lang="ja-JP" altLang="en-US" sz="1477" dirty="0">
                <a:solidFill>
                  <a:srgbClr val="000000"/>
                </a:solidFill>
                <a:latin typeface="ＭＳ Ｐゴシック" pitchFamily="50" charset="-128"/>
                <a:ea typeface="ＭＳ Ｐゴシック"/>
              </a:rPr>
              <a:t>については定着が困難な者が多い状況となっている。一方で、支援制度の利用があると定着率が高くなっている。</a:t>
            </a:r>
            <a:endParaRPr lang="en-US" altLang="ja-JP" sz="1477" dirty="0">
              <a:solidFill>
                <a:srgbClr val="000000"/>
              </a:solidFill>
              <a:latin typeface="ＭＳ Ｐゴシック" pitchFamily="50" charset="-128"/>
              <a:ea typeface="ＭＳ Ｐゴシック"/>
            </a:endParaRPr>
          </a:p>
        </p:txBody>
      </p:sp>
      <p:sp>
        <p:nvSpPr>
          <p:cNvPr id="8" name="テキスト ボックス 30"/>
          <p:cNvSpPr txBox="1">
            <a:spLocks noChangeArrowheads="1"/>
          </p:cNvSpPr>
          <p:nvPr/>
        </p:nvSpPr>
        <p:spPr bwMode="auto">
          <a:xfrm>
            <a:off x="618322" y="1792399"/>
            <a:ext cx="4054604" cy="291170"/>
          </a:xfrm>
          <a:prstGeom prst="rect">
            <a:avLst/>
          </a:prstGeom>
          <a:noFill/>
          <a:ln w="9525">
            <a:noFill/>
            <a:miter lim="800000"/>
            <a:headEnd/>
            <a:tailEnd/>
          </a:ln>
        </p:spPr>
        <p:txBody>
          <a:bodyPr wrap="square">
            <a:spAutoFit/>
          </a:bodyPr>
          <a:lstStyle/>
          <a:p>
            <a:pPr algn="ctr"/>
            <a:r>
              <a:rPr lang="ja-JP" altLang="en-US" sz="1292" b="1" dirty="0">
                <a:solidFill>
                  <a:srgbClr val="000000"/>
                </a:solidFill>
                <a:latin typeface="ＭＳ Ｐゴシック" panose="020B0600070205080204" pitchFamily="50" charset="-128"/>
              </a:rPr>
              <a:t>障害者の職場定着率（障害種類別）</a:t>
            </a:r>
            <a:endParaRPr lang="en-US" altLang="ja-JP" sz="1292" b="1" dirty="0">
              <a:solidFill>
                <a:srgbClr val="000000"/>
              </a:solidFill>
              <a:latin typeface="ＭＳ Ｐゴシック" panose="020B0600070205080204" pitchFamily="50" charset="-128"/>
            </a:endParaRPr>
          </a:p>
        </p:txBody>
      </p:sp>
      <p:sp>
        <p:nvSpPr>
          <p:cNvPr id="7" name="正方形/長方形 6"/>
          <p:cNvSpPr/>
          <p:nvPr/>
        </p:nvSpPr>
        <p:spPr>
          <a:xfrm>
            <a:off x="4672927" y="6321153"/>
            <a:ext cx="4471074" cy="29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108" dirty="0">
                <a:solidFill>
                  <a:prstClr val="black"/>
                </a:solidFill>
              </a:rPr>
              <a:t>出典：</a:t>
            </a:r>
            <a:r>
              <a:rPr lang="en-US" altLang="ja-JP" sz="1108" dirty="0">
                <a:solidFill>
                  <a:prstClr val="black"/>
                </a:solidFill>
              </a:rPr>
              <a:t>『</a:t>
            </a:r>
            <a:r>
              <a:rPr lang="ja-JP" altLang="en-US" sz="1108" dirty="0">
                <a:solidFill>
                  <a:prstClr val="black"/>
                </a:solidFill>
              </a:rPr>
              <a:t>障害者の就業状況等に関する調査研究</a:t>
            </a:r>
            <a:r>
              <a:rPr lang="en-US" altLang="ja-JP" sz="1108" dirty="0">
                <a:solidFill>
                  <a:prstClr val="black"/>
                </a:solidFill>
              </a:rPr>
              <a:t>』</a:t>
            </a:r>
            <a:r>
              <a:rPr lang="ja-JP" altLang="en-US" sz="1108" dirty="0">
                <a:solidFill>
                  <a:prstClr val="black"/>
                </a:solidFill>
              </a:rPr>
              <a:t>　（</a:t>
            </a:r>
            <a:r>
              <a:rPr lang="en-US" altLang="ja-JP" sz="1108" dirty="0">
                <a:solidFill>
                  <a:prstClr val="black"/>
                </a:solidFill>
              </a:rPr>
              <a:t>2017</a:t>
            </a:r>
            <a:r>
              <a:rPr lang="ja-JP" altLang="en-US" sz="1108" dirty="0">
                <a:solidFill>
                  <a:prstClr val="black"/>
                </a:solidFill>
              </a:rPr>
              <a:t>年、</a:t>
            </a:r>
            <a:r>
              <a:rPr lang="en-US" altLang="ja-JP" sz="1108" dirty="0">
                <a:solidFill>
                  <a:prstClr val="black"/>
                </a:solidFill>
              </a:rPr>
              <a:t>JEED</a:t>
            </a:r>
            <a:r>
              <a:rPr lang="ja-JP" altLang="en-US" sz="923" dirty="0">
                <a:solidFill>
                  <a:prstClr val="black"/>
                </a:solidFill>
              </a:rPr>
              <a:t>）　</a:t>
            </a:r>
          </a:p>
        </p:txBody>
      </p:sp>
      <p:sp>
        <p:nvSpPr>
          <p:cNvPr id="217" name="正方形/長方形 216"/>
          <p:cNvSpPr/>
          <p:nvPr/>
        </p:nvSpPr>
        <p:spPr>
          <a:xfrm>
            <a:off x="-522833" y="6854738"/>
            <a:ext cx="2147521" cy="539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62">
              <a:solidFill>
                <a:srgbClr val="000000"/>
              </a:solidFill>
            </a:endParaRPr>
          </a:p>
        </p:txBody>
      </p:sp>
      <p:sp>
        <p:nvSpPr>
          <p:cNvPr id="220" name="テキスト ボックス 30"/>
          <p:cNvSpPr txBox="1">
            <a:spLocks noChangeArrowheads="1"/>
          </p:cNvSpPr>
          <p:nvPr/>
        </p:nvSpPr>
        <p:spPr bwMode="auto">
          <a:xfrm>
            <a:off x="0" y="1916924"/>
            <a:ext cx="1129972" cy="262829"/>
          </a:xfrm>
          <a:prstGeom prst="rect">
            <a:avLst/>
          </a:prstGeom>
          <a:noFill/>
          <a:ln w="9525">
            <a:noFill/>
            <a:miter lim="800000"/>
            <a:headEnd/>
            <a:tailEnd/>
          </a:ln>
        </p:spPr>
        <p:txBody>
          <a:bodyPr wrap="square">
            <a:spAutoFit/>
          </a:bodyPr>
          <a:lstStyle/>
          <a:p>
            <a:pPr algn="ctr"/>
            <a:r>
              <a:rPr lang="ja-JP" altLang="en-US" sz="1108" dirty="0">
                <a:solidFill>
                  <a:srgbClr val="000000"/>
                </a:solidFill>
                <a:latin typeface="ＭＳ Ｐゴシック" panose="020B0600070205080204" pitchFamily="50" charset="-128"/>
              </a:rPr>
              <a:t>（職場定着率）</a:t>
            </a:r>
            <a:endParaRPr lang="en-US" altLang="ja-JP" sz="1108" dirty="0">
              <a:solidFill>
                <a:srgbClr val="000000"/>
              </a:solidFill>
              <a:latin typeface="ＭＳ Ｐゴシック" panose="020B0600070205080204" pitchFamily="50" charset="-128"/>
            </a:endParaRPr>
          </a:p>
        </p:txBody>
      </p:sp>
      <p:sp>
        <p:nvSpPr>
          <p:cNvPr id="221" name="テキスト ボックス 30"/>
          <p:cNvSpPr txBox="1">
            <a:spLocks noChangeArrowheads="1"/>
          </p:cNvSpPr>
          <p:nvPr/>
        </p:nvSpPr>
        <p:spPr bwMode="auto">
          <a:xfrm>
            <a:off x="1659120" y="6230879"/>
            <a:ext cx="1129972" cy="262829"/>
          </a:xfrm>
          <a:prstGeom prst="rect">
            <a:avLst/>
          </a:prstGeom>
          <a:noFill/>
          <a:ln w="9525">
            <a:noFill/>
            <a:miter lim="800000"/>
            <a:headEnd/>
            <a:tailEnd/>
          </a:ln>
        </p:spPr>
        <p:txBody>
          <a:bodyPr wrap="square">
            <a:spAutoFit/>
          </a:bodyPr>
          <a:lstStyle/>
          <a:p>
            <a:pPr algn="ctr"/>
            <a:r>
              <a:rPr lang="ja-JP" altLang="en-US" sz="1108" dirty="0">
                <a:solidFill>
                  <a:srgbClr val="000000"/>
                </a:solidFill>
                <a:latin typeface="ＭＳ Ｐゴシック" panose="020B0600070205080204" pitchFamily="50" charset="-128"/>
              </a:rPr>
              <a:t>（経過期間）</a:t>
            </a:r>
            <a:endParaRPr lang="en-US" altLang="ja-JP" sz="1108" dirty="0">
              <a:solidFill>
                <a:srgbClr val="000000"/>
              </a:solidFill>
              <a:latin typeface="ＭＳ Ｐゴシック" panose="020B0600070205080204" pitchFamily="50" charset="-128"/>
            </a:endParaRPr>
          </a:p>
        </p:txBody>
      </p:sp>
      <p:sp>
        <p:nvSpPr>
          <p:cNvPr id="10" name="テキスト ボックス 9"/>
          <p:cNvSpPr txBox="1"/>
          <p:nvPr/>
        </p:nvSpPr>
        <p:spPr>
          <a:xfrm>
            <a:off x="0" y="263770"/>
            <a:ext cx="9144000" cy="461665"/>
          </a:xfrm>
          <a:prstGeom prst="rect">
            <a:avLst/>
          </a:prstGeom>
          <a:noFill/>
        </p:spPr>
        <p:txBody>
          <a:bodyPr wrap="square" rtlCol="0">
            <a:spAutoFit/>
          </a:bodyPr>
          <a:lstStyle/>
          <a:p>
            <a:pPr algn="ctr"/>
            <a:r>
              <a:rPr lang="ja-JP" altLang="en-US" sz="2400" dirty="0">
                <a:latin typeface="+mj-ea"/>
                <a:ea typeface="+mj-ea"/>
              </a:rPr>
              <a:t>　　障害者の定着状況について</a:t>
            </a:r>
          </a:p>
        </p:txBody>
      </p:sp>
      <p:sp>
        <p:nvSpPr>
          <p:cNvPr id="11" name="正方形/長方形 10"/>
          <p:cNvSpPr/>
          <p:nvPr/>
        </p:nvSpPr>
        <p:spPr>
          <a:xfrm flipV="1">
            <a:off x="0" y="703772"/>
            <a:ext cx="9144000" cy="43573"/>
          </a:xfrm>
          <a:prstGeom prst="rect">
            <a:avLst/>
          </a:prstGeom>
          <a:gradFill flip="none" rotWithShape="1">
            <a:gsLst>
              <a:gs pos="0">
                <a:srgbClr val="00B0F0">
                  <a:tint val="66000"/>
                  <a:satMod val="160000"/>
                </a:srgbClr>
              </a:gs>
              <a:gs pos="61000">
                <a:srgbClr val="00B0F0">
                  <a:tint val="44500"/>
                  <a:satMod val="160000"/>
                  <a:lumMod val="65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aphicFrame>
        <p:nvGraphicFramePr>
          <p:cNvPr id="12" name="グラフ 11"/>
          <p:cNvGraphicFramePr>
            <a:graphicFrameLocks/>
          </p:cNvGraphicFramePr>
          <p:nvPr>
            <p:extLst/>
          </p:nvPr>
        </p:nvGraphicFramePr>
        <p:xfrm>
          <a:off x="4538765" y="2182072"/>
          <a:ext cx="4275750" cy="4176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nvPr>
        </p:nvGraphicFramePr>
        <p:xfrm>
          <a:off x="190629" y="2123441"/>
          <a:ext cx="4169211" cy="4363129"/>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30"/>
          <p:cNvSpPr txBox="1">
            <a:spLocks noChangeArrowheads="1"/>
          </p:cNvSpPr>
          <p:nvPr/>
        </p:nvSpPr>
        <p:spPr bwMode="auto">
          <a:xfrm>
            <a:off x="4881161" y="1792399"/>
            <a:ext cx="4054604" cy="291170"/>
          </a:xfrm>
          <a:prstGeom prst="rect">
            <a:avLst/>
          </a:prstGeom>
          <a:noFill/>
          <a:ln w="9525">
            <a:noFill/>
            <a:miter lim="800000"/>
            <a:headEnd/>
            <a:tailEnd/>
          </a:ln>
        </p:spPr>
        <p:txBody>
          <a:bodyPr wrap="square">
            <a:spAutoFit/>
          </a:bodyPr>
          <a:lstStyle/>
          <a:p>
            <a:pPr algn="ctr"/>
            <a:r>
              <a:rPr lang="ja-JP" altLang="en-US" sz="1292" b="1" dirty="0">
                <a:solidFill>
                  <a:srgbClr val="000000"/>
                </a:solidFill>
                <a:latin typeface="ＭＳ Ｐゴシック" panose="020B0600070205080204" pitchFamily="50" charset="-128"/>
              </a:rPr>
              <a:t>障害者の職場定着率（支援制度の利用別）</a:t>
            </a:r>
            <a:endParaRPr lang="en-US" altLang="ja-JP" sz="1292" b="1" dirty="0">
              <a:solidFill>
                <a:srgbClr val="000000"/>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82191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47913" y="1164906"/>
            <a:ext cx="8640959" cy="5184576"/>
          </a:xfrm>
          <a:prstGeom prst="roundRect">
            <a:avLst>
              <a:gd name="adj" fmla="val 23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7910" tIns="38955" rIns="77910" bIns="38955" anchor="ctr"/>
          <a:lstStyle/>
          <a:p>
            <a:pPr algn="ctr" defTabSz="844083" fontAlgn="auto">
              <a:spcBef>
                <a:spcPts val="0"/>
              </a:spcBef>
              <a:spcAft>
                <a:spcPts val="0"/>
              </a:spcAft>
              <a:defRPr/>
            </a:pPr>
            <a:endParaRPr lang="ja-JP" altLang="en-US" sz="1023">
              <a:solidFill>
                <a:srgbClr val="FFFFFF"/>
              </a:solidFill>
              <a:latin typeface="Calibri"/>
              <a:ea typeface="ＭＳ Ｐゴシック" panose="020B0600070205080204" pitchFamily="50" charset="-128"/>
            </a:endParaRPr>
          </a:p>
        </p:txBody>
      </p:sp>
      <p:sp>
        <p:nvSpPr>
          <p:cNvPr id="333827" name="Rectangle 3"/>
          <p:cNvSpPr>
            <a:spLocks noChangeArrowheads="1"/>
          </p:cNvSpPr>
          <p:nvPr/>
        </p:nvSpPr>
        <p:spPr bwMode="auto">
          <a:xfrm>
            <a:off x="7527569" y="2364729"/>
            <a:ext cx="1164642" cy="3659534"/>
          </a:xfrm>
          <a:prstGeom prst="rect">
            <a:avLst/>
          </a:prstGeom>
          <a:solidFill>
            <a:schemeClr val="accent1">
              <a:lumMod val="20000"/>
              <a:lumOff val="80000"/>
            </a:schemeClr>
          </a:solidFill>
          <a:ln w="57150">
            <a:solidFill>
              <a:schemeClr val="tx1"/>
            </a:solidFill>
            <a:miter lim="800000"/>
            <a:headEnd/>
            <a:tailEnd/>
          </a:ln>
          <a:effectLst/>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37" name="Rectangle 5"/>
          <p:cNvSpPr>
            <a:spLocks noChangeArrowheads="1"/>
          </p:cNvSpPr>
          <p:nvPr/>
        </p:nvSpPr>
        <p:spPr bwMode="auto">
          <a:xfrm>
            <a:off x="1551505" y="2386526"/>
            <a:ext cx="4205773" cy="2478133"/>
          </a:xfrm>
          <a:prstGeom prst="rect">
            <a:avLst/>
          </a:prstGeom>
          <a:solidFill>
            <a:srgbClr val="FFFF66">
              <a:alpha val="59607"/>
            </a:srgbClr>
          </a:solidFill>
          <a:ln w="57150">
            <a:solidFill>
              <a:schemeClr val="tx1"/>
            </a:solidFill>
            <a:miter lim="800000"/>
            <a:headEnd/>
            <a:tailEnd/>
          </a:ln>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38" name="Text Box 7"/>
          <p:cNvSpPr txBox="1">
            <a:spLocks noChangeArrowheads="1"/>
          </p:cNvSpPr>
          <p:nvPr/>
        </p:nvSpPr>
        <p:spPr bwMode="auto">
          <a:xfrm>
            <a:off x="4125621" y="3418600"/>
            <a:ext cx="1525804" cy="39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endParaRPr lang="ja-JP" altLang="ja-JP" sz="2045">
              <a:solidFill>
                <a:srgbClr val="000000"/>
              </a:solidFill>
              <a:latin typeface="Calibri" pitchFamily="34" charset="0"/>
            </a:endParaRPr>
          </a:p>
        </p:txBody>
      </p:sp>
      <p:sp>
        <p:nvSpPr>
          <p:cNvPr id="18439" name="Text Box 8"/>
          <p:cNvSpPr txBox="1">
            <a:spLocks noChangeArrowheads="1"/>
          </p:cNvSpPr>
          <p:nvPr/>
        </p:nvSpPr>
        <p:spPr bwMode="auto">
          <a:xfrm>
            <a:off x="3922760" y="3602566"/>
            <a:ext cx="1463581" cy="2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endParaRPr lang="ja-JP" altLang="ja-JP" sz="1023">
              <a:solidFill>
                <a:srgbClr val="000000"/>
              </a:solidFill>
              <a:latin typeface="Calibri" pitchFamily="34" charset="0"/>
            </a:endParaRPr>
          </a:p>
        </p:txBody>
      </p:sp>
      <p:sp>
        <p:nvSpPr>
          <p:cNvPr id="18441" name="AutoShape 10"/>
          <p:cNvSpPr>
            <a:spLocks noChangeArrowheads="1"/>
          </p:cNvSpPr>
          <p:nvPr/>
        </p:nvSpPr>
        <p:spPr bwMode="auto">
          <a:xfrm>
            <a:off x="5791971" y="5183465"/>
            <a:ext cx="1600941" cy="164837"/>
          </a:xfrm>
          <a:prstGeom prst="leftArrow">
            <a:avLst>
              <a:gd name="adj1" fmla="val 56050"/>
              <a:gd name="adj2" fmla="val 834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333836" name="Rectangle 12"/>
          <p:cNvSpPr>
            <a:spLocks noChangeArrowheads="1"/>
          </p:cNvSpPr>
          <p:nvPr/>
        </p:nvSpPr>
        <p:spPr bwMode="auto">
          <a:xfrm>
            <a:off x="2748612" y="5433186"/>
            <a:ext cx="2843297" cy="663860"/>
          </a:xfrm>
          <a:prstGeom prst="rect">
            <a:avLst/>
          </a:prstGeom>
          <a:solidFill>
            <a:schemeClr val="accent3">
              <a:lumMod val="20000"/>
              <a:lumOff val="80000"/>
            </a:schemeClr>
          </a:solidFill>
          <a:ln w="15875">
            <a:solidFill>
              <a:schemeClr val="tx1"/>
            </a:solidFill>
            <a:miter lim="800000"/>
            <a:headEnd/>
            <a:tailEnd/>
          </a:ln>
          <a:effectLst/>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46" name="AutoShape 15"/>
          <p:cNvSpPr>
            <a:spLocks noChangeArrowheads="1"/>
          </p:cNvSpPr>
          <p:nvPr/>
        </p:nvSpPr>
        <p:spPr bwMode="auto">
          <a:xfrm>
            <a:off x="1381491" y="5315798"/>
            <a:ext cx="1305768" cy="612982"/>
          </a:xfrm>
          <a:prstGeom prst="leftArrow">
            <a:avLst>
              <a:gd name="adj1" fmla="val 64526"/>
              <a:gd name="adj2" fmla="val 477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48" name="Text Box 18"/>
          <p:cNvSpPr txBox="1">
            <a:spLocks noChangeArrowheads="1"/>
          </p:cNvSpPr>
          <p:nvPr/>
        </p:nvSpPr>
        <p:spPr bwMode="auto">
          <a:xfrm>
            <a:off x="4519248" y="2621543"/>
            <a:ext cx="999618" cy="2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endParaRPr lang="ja-JP" altLang="ja-JP" sz="1023">
              <a:solidFill>
                <a:srgbClr val="000000"/>
              </a:solidFill>
              <a:latin typeface="Calibri" pitchFamily="34" charset="0"/>
            </a:endParaRPr>
          </a:p>
        </p:txBody>
      </p:sp>
      <p:sp>
        <p:nvSpPr>
          <p:cNvPr id="18450" name="AutoShape 21"/>
          <p:cNvSpPr>
            <a:spLocks noChangeArrowheads="1"/>
          </p:cNvSpPr>
          <p:nvPr/>
        </p:nvSpPr>
        <p:spPr bwMode="auto">
          <a:xfrm rot="10800000">
            <a:off x="5656872" y="5371746"/>
            <a:ext cx="1773342" cy="612981"/>
          </a:xfrm>
          <a:prstGeom prst="leftArrow">
            <a:avLst>
              <a:gd name="adj1" fmla="val 61300"/>
              <a:gd name="adj2" fmla="val 47513"/>
            </a:avLst>
          </a:prstGeom>
          <a:solidFill>
            <a:srgbClr val="CCFFFF"/>
          </a:solidFill>
          <a:ln w="57150">
            <a:solidFill>
              <a:schemeClr val="tx1"/>
            </a:solidFill>
            <a:miter lim="800000"/>
            <a:headEnd/>
            <a:tailEnd/>
          </a:ln>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52" name="Text Box 25"/>
          <p:cNvSpPr txBox="1">
            <a:spLocks noChangeArrowheads="1"/>
          </p:cNvSpPr>
          <p:nvPr/>
        </p:nvSpPr>
        <p:spPr bwMode="auto">
          <a:xfrm>
            <a:off x="6118125" y="2943476"/>
            <a:ext cx="1167347" cy="23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endParaRPr lang="ja-JP" altLang="ja-JP" sz="1023">
              <a:solidFill>
                <a:srgbClr val="000000"/>
              </a:solidFill>
              <a:latin typeface="Calibri" pitchFamily="34" charset="0"/>
            </a:endParaRPr>
          </a:p>
        </p:txBody>
      </p:sp>
      <p:grpSp>
        <p:nvGrpSpPr>
          <p:cNvPr id="2" name="グループ化 1"/>
          <p:cNvGrpSpPr/>
          <p:nvPr/>
        </p:nvGrpSpPr>
        <p:grpSpPr>
          <a:xfrm>
            <a:off x="492733" y="1512721"/>
            <a:ext cx="8128758" cy="647842"/>
            <a:chOff x="179382" y="1276719"/>
            <a:chExt cx="9540000" cy="760315"/>
          </a:xfrm>
        </p:grpSpPr>
        <p:sp>
          <p:nvSpPr>
            <p:cNvPr id="2081" name="Text Box 29"/>
            <p:cNvSpPr txBox="1">
              <a:spLocks noChangeArrowheads="1"/>
            </p:cNvSpPr>
            <p:nvPr/>
          </p:nvSpPr>
          <p:spPr bwMode="auto">
            <a:xfrm>
              <a:off x="179382" y="1276719"/>
              <a:ext cx="9540000" cy="760315"/>
            </a:xfrm>
            <a:prstGeom prst="rect">
              <a:avLst/>
            </a:prstGeom>
            <a:noFill/>
            <a:ln w="15875">
              <a:solidFill>
                <a:schemeClr val="tx1"/>
              </a:solidFill>
              <a:miter lim="800000"/>
              <a:headEnd/>
              <a:tailEnd/>
            </a:ln>
          </p:spPr>
          <p:txBody>
            <a:bodyPr lIns="0" tIns="38951" rIns="77899" bIns="38951" anchor="ctr"/>
            <a:lstStyle/>
            <a:p>
              <a:pPr marL="1218749" defTabSz="844083" fontAlgn="auto">
                <a:spcBef>
                  <a:spcPct val="50000"/>
                </a:spcBef>
                <a:spcAft>
                  <a:spcPts val="0"/>
                </a:spcAft>
                <a:defRPr/>
              </a:pPr>
              <a:r>
                <a:rPr lang="ja-JP" altLang="en-US" sz="1193" b="1" dirty="0">
                  <a:solidFill>
                    <a:srgbClr val="000000"/>
                  </a:solidFill>
                  <a:latin typeface="Times New Roman" pitchFamily="18" charset="0"/>
                  <a:ea typeface="ＭＳ Ｐゴシック"/>
                </a:rPr>
                <a:t>① 特別支援学校から一般企業への就職が</a:t>
              </a:r>
              <a:r>
                <a:rPr lang="ja-JP" altLang="en-US" sz="1193" b="1" dirty="0">
                  <a:solidFill>
                    <a:srgbClr val="FF0000"/>
                  </a:solidFill>
                  <a:latin typeface="Times New Roman" pitchFamily="18" charset="0"/>
                  <a:ea typeface="ＭＳ Ｐゴシック"/>
                </a:rPr>
                <a:t>約 ３２．３％　</a:t>
              </a:r>
              <a:r>
                <a:rPr lang="ja-JP" altLang="en-US" sz="1193" b="1" dirty="0">
                  <a:solidFill>
                    <a:prstClr val="black"/>
                  </a:solidFill>
                  <a:latin typeface="Times New Roman" pitchFamily="18" charset="0"/>
                  <a:ea typeface="ＭＳ Ｐゴシック"/>
                </a:rPr>
                <a:t>就労系</a:t>
              </a:r>
              <a:r>
                <a:rPr lang="ja-JP" altLang="en-US" sz="1193" b="1" dirty="0">
                  <a:solidFill>
                    <a:srgbClr val="000000"/>
                  </a:solidFill>
                  <a:latin typeface="Times New Roman" pitchFamily="18" charset="0"/>
                  <a:ea typeface="ＭＳ Ｐゴシック"/>
                </a:rPr>
                <a:t>障害福祉サービスの利用が</a:t>
              </a:r>
              <a:r>
                <a:rPr lang="ja-JP" altLang="en-US" sz="1193" b="1" dirty="0">
                  <a:solidFill>
                    <a:srgbClr val="FF0000"/>
                  </a:solidFill>
                  <a:latin typeface="Times New Roman" pitchFamily="18" charset="0"/>
                  <a:ea typeface="ＭＳ Ｐゴシック"/>
                </a:rPr>
                <a:t>約 ３０．２％ </a:t>
              </a:r>
              <a:r>
                <a:rPr lang="ja-JP" altLang="en-US" sz="1278" b="1" dirty="0">
                  <a:solidFill>
                    <a:srgbClr val="FF0000"/>
                  </a:solidFill>
                  <a:latin typeface="Times New Roman" pitchFamily="18" charset="0"/>
                  <a:ea typeface="ＭＳ Ｐゴシック"/>
                </a:rPr>
                <a:t>　</a:t>
              </a:r>
            </a:p>
            <a:p>
              <a:pPr marL="1218749" defTabSz="844083" fontAlgn="auto">
                <a:spcBef>
                  <a:spcPts val="0"/>
                </a:spcBef>
                <a:spcAft>
                  <a:spcPts val="0"/>
                </a:spcAft>
                <a:defRPr/>
              </a:pPr>
              <a:r>
                <a:rPr lang="ja-JP" altLang="en-US" sz="1193" b="1" dirty="0">
                  <a:solidFill>
                    <a:srgbClr val="000000"/>
                  </a:solidFill>
                  <a:latin typeface="ＭＳ Ｐゴシック" charset="-128"/>
                  <a:ea typeface="ＭＳ Ｐゴシック"/>
                </a:rPr>
                <a:t>② 就労系障害福祉サービスから一般企業への就職は、年々増加し、</a:t>
              </a:r>
              <a:r>
                <a:rPr lang="ja-JP" altLang="en-US" sz="1193" b="1" dirty="0">
                  <a:solidFill>
                    <a:srgbClr val="FF0000"/>
                  </a:solidFill>
                  <a:latin typeface="ＭＳ Ｐゴシック" charset="-128"/>
                  <a:ea typeface="ＭＳ Ｐゴシック"/>
                </a:rPr>
                <a:t>　平成３０年度は約２．０万人</a:t>
              </a:r>
              <a:r>
                <a:rPr lang="ja-JP" altLang="en-US" sz="1193" b="1" dirty="0">
                  <a:solidFill>
                    <a:prstClr val="black"/>
                  </a:solidFill>
                  <a:latin typeface="ＭＳ Ｐゴシック" charset="-128"/>
                  <a:ea typeface="ＭＳ Ｐゴシック"/>
                </a:rPr>
                <a:t>が一般</a:t>
              </a:r>
              <a:endParaRPr lang="en-US" altLang="ja-JP" sz="1193" b="1" dirty="0">
                <a:solidFill>
                  <a:prstClr val="black"/>
                </a:solidFill>
                <a:latin typeface="ＭＳ Ｐゴシック" charset="-128"/>
                <a:ea typeface="ＭＳ Ｐゴシック"/>
              </a:endParaRPr>
            </a:p>
            <a:p>
              <a:pPr marL="1218749" defTabSz="844083" fontAlgn="auto">
                <a:spcBef>
                  <a:spcPts val="0"/>
                </a:spcBef>
                <a:spcAft>
                  <a:spcPts val="0"/>
                </a:spcAft>
                <a:defRPr/>
              </a:pPr>
              <a:r>
                <a:rPr lang="ja-JP" altLang="en-US" sz="1193" b="1" dirty="0">
                  <a:solidFill>
                    <a:prstClr val="black"/>
                  </a:solidFill>
                  <a:latin typeface="ＭＳ Ｐゴシック" charset="-128"/>
                  <a:ea typeface="ＭＳ Ｐゴシック"/>
                </a:rPr>
                <a:t>　就労への移行を実現</a:t>
              </a:r>
              <a:r>
                <a:rPr lang="ja-JP" altLang="en-US" sz="1278" b="1" dirty="0">
                  <a:solidFill>
                    <a:prstClr val="black"/>
                  </a:solidFill>
                  <a:latin typeface="ＭＳ Ｐゴシック" charset="-128"/>
                  <a:ea typeface="ＭＳ Ｐゴシック"/>
                </a:rPr>
                <a:t>　　　　　　</a:t>
              </a:r>
              <a:r>
                <a:rPr lang="ja-JP" altLang="en-US" sz="1278" b="1" dirty="0">
                  <a:solidFill>
                    <a:srgbClr val="FF0000"/>
                  </a:solidFill>
                  <a:latin typeface="ＭＳ Ｐゴシック" charset="-128"/>
                  <a:ea typeface="ＭＳ Ｐゴシック"/>
                </a:rPr>
                <a:t>　　　　　　　　　　　　　　　　　　　　　　　　　　　　　　　　　　</a:t>
              </a:r>
              <a:endParaRPr lang="ja-JP" altLang="en-US" sz="1023" b="1" dirty="0">
                <a:solidFill>
                  <a:srgbClr val="FF0000"/>
                </a:solidFill>
                <a:latin typeface="ＭＳ Ｐゴシック" charset="-128"/>
                <a:ea typeface="ＭＳ Ｐゴシック"/>
              </a:endParaRPr>
            </a:p>
          </p:txBody>
        </p:sp>
        <p:sp>
          <p:nvSpPr>
            <p:cNvPr id="18453" name="Text Box 26"/>
            <p:cNvSpPr txBox="1">
              <a:spLocks noChangeArrowheads="1"/>
            </p:cNvSpPr>
            <p:nvPr/>
          </p:nvSpPr>
          <p:spPr bwMode="auto">
            <a:xfrm>
              <a:off x="272487" y="1412777"/>
              <a:ext cx="1260000" cy="576000"/>
            </a:xfrm>
            <a:prstGeom prst="rect">
              <a:avLst/>
            </a:prstGeom>
            <a:solidFill>
              <a:srgbClr val="CCFF99"/>
            </a:solidFill>
            <a:ln w="9525">
              <a:solidFill>
                <a:schemeClr val="tx1"/>
              </a:solidFill>
              <a:miter lim="800000"/>
              <a:headEnd/>
              <a:tailEnd/>
            </a:ln>
            <a:extLst/>
          </p:spPr>
          <p:txBody>
            <a:bodyPr lIns="30673" tIns="30673" rIns="30673" bIns="30673"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r>
                <a:rPr lang="ja-JP" altLang="en-US" sz="1193" b="1" dirty="0">
                  <a:solidFill>
                    <a:srgbClr val="000000"/>
                  </a:solidFill>
                  <a:latin typeface="Times New Roman" pitchFamily="18" charset="0"/>
                </a:rPr>
                <a:t>一般就労への</a:t>
              </a:r>
              <a:endParaRPr lang="en-US" altLang="ja-JP" sz="1193" b="1" dirty="0">
                <a:solidFill>
                  <a:srgbClr val="000000"/>
                </a:solidFill>
                <a:latin typeface="Times New Roman" pitchFamily="18" charset="0"/>
              </a:endParaRPr>
            </a:p>
            <a:p>
              <a:pPr defTabSz="844083" eaLnBrk="1" fontAlgn="auto" hangingPunct="1">
                <a:spcBef>
                  <a:spcPct val="50000"/>
                </a:spcBef>
                <a:spcAft>
                  <a:spcPts val="0"/>
                </a:spcAft>
                <a:defRPr/>
              </a:pPr>
              <a:r>
                <a:rPr lang="ja-JP" altLang="en-US" sz="1193" b="1" dirty="0">
                  <a:solidFill>
                    <a:srgbClr val="000000"/>
                  </a:solidFill>
                  <a:latin typeface="Times New Roman" pitchFamily="18" charset="0"/>
                </a:rPr>
                <a:t>移行の現状</a:t>
              </a:r>
              <a:endParaRPr lang="en-US" altLang="ja-JP" sz="1193" b="1" dirty="0">
                <a:solidFill>
                  <a:srgbClr val="000000"/>
                </a:solidFill>
                <a:latin typeface="Calibri" pitchFamily="34" charset="0"/>
              </a:endParaRPr>
            </a:p>
          </p:txBody>
        </p:sp>
      </p:grpSp>
      <p:sp>
        <p:nvSpPr>
          <p:cNvPr id="18454" name="Text Box 27"/>
          <p:cNvSpPr txBox="1">
            <a:spLocks noChangeArrowheads="1"/>
          </p:cNvSpPr>
          <p:nvPr/>
        </p:nvSpPr>
        <p:spPr bwMode="auto">
          <a:xfrm>
            <a:off x="5799149" y="5555237"/>
            <a:ext cx="696622" cy="28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r>
              <a:rPr lang="ja-JP" altLang="en-US" sz="1363" dirty="0">
                <a:solidFill>
                  <a:srgbClr val="000000"/>
                </a:solidFill>
                <a:latin typeface="Calibri" pitchFamily="34" charset="0"/>
              </a:rPr>
              <a:t>就職</a:t>
            </a:r>
          </a:p>
        </p:txBody>
      </p:sp>
      <p:sp>
        <p:nvSpPr>
          <p:cNvPr id="333866" name="Text Box 42"/>
          <p:cNvSpPr txBox="1">
            <a:spLocks noChangeArrowheads="1"/>
          </p:cNvSpPr>
          <p:nvPr/>
        </p:nvSpPr>
        <p:spPr bwMode="auto">
          <a:xfrm>
            <a:off x="7601626" y="2610152"/>
            <a:ext cx="1044256" cy="288400"/>
          </a:xfrm>
          <a:prstGeom prst="rect">
            <a:avLst/>
          </a:prstGeom>
          <a:noFill/>
          <a:ln w="9525" algn="ctr">
            <a:noFill/>
            <a:miter lim="800000"/>
            <a:headEnd/>
            <a:tailEnd/>
          </a:ln>
          <a:effectLst/>
        </p:spPr>
        <p:txBody>
          <a:bodyPr lIns="77899" tIns="38951" rIns="77899" bIns="38951">
            <a:spAutoFit/>
          </a:bodyPr>
          <a:lstStyle/>
          <a:p>
            <a:pPr algn="ctr" defTabSz="844083" fontAlgn="auto">
              <a:spcBef>
                <a:spcPct val="50000"/>
              </a:spcBef>
              <a:spcAft>
                <a:spcPts val="0"/>
              </a:spcAft>
              <a:defRPr/>
            </a:pPr>
            <a:r>
              <a:rPr lang="ja-JP" altLang="en-US" sz="1363" b="1" u="sng" dirty="0">
                <a:solidFill>
                  <a:srgbClr val="000000"/>
                </a:solidFill>
                <a:effectLst>
                  <a:outerShdw blurRad="38100" dist="38100" dir="2700000" algn="tl">
                    <a:srgbClr val="C0C0C0"/>
                  </a:outerShdw>
                </a:effectLst>
                <a:latin typeface="Calibri"/>
                <a:ea typeface="ＭＳ Ｐゴシック"/>
              </a:rPr>
              <a:t>企　業　等</a:t>
            </a:r>
          </a:p>
        </p:txBody>
      </p:sp>
      <p:grpSp>
        <p:nvGrpSpPr>
          <p:cNvPr id="5" name="グループ化 4"/>
          <p:cNvGrpSpPr/>
          <p:nvPr/>
        </p:nvGrpSpPr>
        <p:grpSpPr>
          <a:xfrm>
            <a:off x="5867469" y="4725146"/>
            <a:ext cx="1600939" cy="420007"/>
            <a:chOff x="6489854" y="4818018"/>
            <a:chExt cx="1878880" cy="530855"/>
          </a:xfrm>
        </p:grpSpPr>
        <p:sp>
          <p:nvSpPr>
            <p:cNvPr id="18451" name="AutoShape 22"/>
            <p:cNvSpPr>
              <a:spLocks noChangeArrowheads="1"/>
            </p:cNvSpPr>
            <p:nvPr/>
          </p:nvSpPr>
          <p:spPr bwMode="auto">
            <a:xfrm rot="10800000">
              <a:off x="6489854" y="4818018"/>
              <a:ext cx="1878880" cy="530855"/>
            </a:xfrm>
            <a:prstGeom prst="leftArrow">
              <a:avLst>
                <a:gd name="adj1" fmla="val 54486"/>
                <a:gd name="adj2" fmla="val 58468"/>
              </a:avLst>
            </a:prstGeom>
            <a:solidFill>
              <a:srgbClr val="CCFFFF"/>
            </a:solidFill>
            <a:ln w="57150">
              <a:solidFill>
                <a:schemeClr val="tx1"/>
              </a:solidFill>
              <a:miter lim="800000"/>
              <a:headEnd/>
              <a:tailEnd/>
            </a:ln>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66" name="Text Box 27"/>
            <p:cNvSpPr txBox="1">
              <a:spLocks noChangeArrowheads="1"/>
            </p:cNvSpPr>
            <p:nvPr/>
          </p:nvSpPr>
          <p:spPr bwMode="auto">
            <a:xfrm>
              <a:off x="7027364" y="4919938"/>
              <a:ext cx="883337" cy="33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r>
                <a:rPr lang="ja-JP" altLang="en-US" sz="1193" dirty="0">
                  <a:solidFill>
                    <a:srgbClr val="000000"/>
                  </a:solidFill>
                  <a:latin typeface="Calibri" pitchFamily="34" charset="0"/>
                </a:rPr>
                <a:t>就　職</a:t>
              </a:r>
            </a:p>
          </p:txBody>
        </p:sp>
      </p:grpSp>
      <p:sp>
        <p:nvSpPr>
          <p:cNvPr id="50" name="Text Box 28"/>
          <p:cNvSpPr txBox="1">
            <a:spLocks noChangeArrowheads="1"/>
          </p:cNvSpPr>
          <p:nvPr/>
        </p:nvSpPr>
        <p:spPr bwMode="auto">
          <a:xfrm>
            <a:off x="86158" y="327323"/>
            <a:ext cx="9136786" cy="362723"/>
          </a:xfrm>
          <a:prstGeom prst="rect">
            <a:avLst/>
          </a:prstGeom>
          <a:noFill/>
          <a:ln w="9525" algn="ctr">
            <a:noFill/>
            <a:miter lim="800000"/>
            <a:headEnd/>
            <a:tailEnd/>
          </a:ln>
        </p:spPr>
        <p:txBody>
          <a:bodyPr wrap="square" lIns="77910" tIns="38955" rIns="77910" bIns="38955">
            <a:spAutoFit/>
          </a:bodyPr>
          <a:lstStyle/>
          <a:p>
            <a:pPr algn="ctr" defTabSz="844083" fontAlgn="auto">
              <a:spcBef>
                <a:spcPct val="50000"/>
              </a:spcBef>
              <a:spcAft>
                <a:spcPts val="0"/>
              </a:spcAft>
              <a:defRPr/>
            </a:pPr>
            <a:r>
              <a:rPr lang="ja-JP" altLang="en-US" sz="1846" b="1" dirty="0">
                <a:solidFill>
                  <a:srgbClr val="000066"/>
                </a:solidFill>
                <a:latin typeface="メイリオ" panose="020B0604030504040204" pitchFamily="50" charset="-128"/>
                <a:ea typeface="メイリオ" panose="020B0604030504040204" pitchFamily="50" charset="-128"/>
              </a:rPr>
              <a:t>就労支援施策の対象となる障害者数／地域の流れ</a:t>
            </a:r>
          </a:p>
        </p:txBody>
      </p:sp>
      <p:sp>
        <p:nvSpPr>
          <p:cNvPr id="18468" name="Text Box 29"/>
          <p:cNvSpPr txBox="1">
            <a:spLocks noChangeArrowheads="1"/>
          </p:cNvSpPr>
          <p:nvPr/>
        </p:nvSpPr>
        <p:spPr bwMode="auto">
          <a:xfrm>
            <a:off x="422218" y="857861"/>
            <a:ext cx="8299575" cy="614091"/>
          </a:xfrm>
          <a:prstGeom prst="rect">
            <a:avLst/>
          </a:prstGeom>
          <a:solidFill>
            <a:schemeClr val="accent6">
              <a:lumMod val="40000"/>
              <a:lumOff val="60000"/>
            </a:schemeClr>
          </a:solidFill>
          <a:ln w="15875">
            <a:solidFill>
              <a:schemeClr val="tx1"/>
            </a:solidFill>
            <a:miter lim="800000"/>
            <a:headEnd/>
            <a:tailEnd/>
          </a:ln>
        </p:spPr>
        <p:txBody>
          <a:bodyPr lIns="77899" tIns="38951" rIns="77899" bIns="3895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fontAlgn="auto" hangingPunct="1">
              <a:spcBef>
                <a:spcPct val="50000"/>
              </a:spcBef>
              <a:spcAft>
                <a:spcPts val="0"/>
              </a:spcAft>
              <a:defRPr/>
            </a:pPr>
            <a:r>
              <a:rPr lang="ja-JP" altLang="en-US" sz="1704" b="1" dirty="0">
                <a:solidFill>
                  <a:srgbClr val="000000"/>
                </a:solidFill>
                <a:latin typeface="Times New Roman" pitchFamily="18" charset="0"/>
              </a:rPr>
              <a:t>障害者総数</a:t>
            </a:r>
            <a:r>
              <a:rPr lang="ja-JP" altLang="en-US" sz="2045" b="1" dirty="0">
                <a:solidFill>
                  <a:srgbClr val="FF3300"/>
                </a:solidFill>
                <a:latin typeface="Times New Roman" pitchFamily="18" charset="0"/>
              </a:rPr>
              <a:t>約９６４万人</a:t>
            </a:r>
            <a:r>
              <a:rPr lang="ja-JP" altLang="en-US" sz="1704" b="1" dirty="0">
                <a:solidFill>
                  <a:srgbClr val="000000"/>
                </a:solidFill>
                <a:latin typeface="Times New Roman" pitchFamily="18" charset="0"/>
              </a:rPr>
              <a:t>中、１８歳～６４歳の在宅者数</a:t>
            </a:r>
            <a:r>
              <a:rPr lang="ja-JP" altLang="en-US" sz="2045" b="1" dirty="0">
                <a:solidFill>
                  <a:srgbClr val="FF0000"/>
                </a:solidFill>
                <a:latin typeface="Times New Roman" pitchFamily="18" charset="0"/>
              </a:rPr>
              <a:t>約３７７万人</a:t>
            </a:r>
            <a:endParaRPr lang="en-US" altLang="ja-JP" sz="2045" b="1" dirty="0">
              <a:solidFill>
                <a:srgbClr val="FF0000"/>
              </a:solidFill>
              <a:latin typeface="Times New Roman" pitchFamily="18" charset="0"/>
            </a:endParaRPr>
          </a:p>
          <a:p>
            <a:pPr algn="r" defTabSz="844083" eaLnBrk="1" fontAlgn="auto" hangingPunct="1">
              <a:lnSpc>
                <a:spcPts val="1363"/>
              </a:lnSpc>
              <a:spcBef>
                <a:spcPts val="0"/>
              </a:spcBef>
              <a:spcAft>
                <a:spcPts val="0"/>
              </a:spcAft>
              <a:defRPr/>
            </a:pPr>
            <a:r>
              <a:rPr lang="ja-JP" altLang="en-US" sz="1193" b="1" dirty="0">
                <a:solidFill>
                  <a:srgbClr val="000000"/>
                </a:solidFill>
                <a:latin typeface="Times New Roman" pitchFamily="18" charset="0"/>
              </a:rPr>
              <a:t>（内訳：身体１０１．３万人、知的 ５８．０万人、精神２１７．２万人）　</a:t>
            </a:r>
            <a:r>
              <a:rPr lang="ja-JP" altLang="en-US" sz="1704" b="1" dirty="0">
                <a:solidFill>
                  <a:srgbClr val="000000"/>
                </a:solidFill>
                <a:latin typeface="Times New Roman" pitchFamily="18" charset="0"/>
              </a:rPr>
              <a:t>　　　　</a:t>
            </a:r>
          </a:p>
        </p:txBody>
      </p:sp>
      <p:sp>
        <p:nvSpPr>
          <p:cNvPr id="38" name="正方形/長方形 37"/>
          <p:cNvSpPr/>
          <p:nvPr/>
        </p:nvSpPr>
        <p:spPr>
          <a:xfrm>
            <a:off x="5816439" y="4500724"/>
            <a:ext cx="1651969" cy="218111"/>
          </a:xfrm>
          <a:prstGeom prst="rect">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910" tIns="38955" rIns="77910" bIns="38955" anchor="ctr"/>
          <a:lstStyle/>
          <a:p>
            <a:pPr algn="ctr" defTabSz="844083" fontAlgn="auto">
              <a:spcBef>
                <a:spcPts val="0"/>
              </a:spcBef>
              <a:spcAft>
                <a:spcPts val="0"/>
              </a:spcAft>
              <a:defRPr/>
            </a:pPr>
            <a:endParaRPr lang="ja-JP" altLang="en-US" sz="1534">
              <a:solidFill>
                <a:srgbClr val="FFFFFF"/>
              </a:solidFill>
              <a:latin typeface="Calibri"/>
              <a:ea typeface="ＭＳ Ｐゴシック" panose="020B0600070205080204" pitchFamily="50" charset="-128"/>
            </a:endParaRPr>
          </a:p>
        </p:txBody>
      </p:sp>
      <p:sp>
        <p:nvSpPr>
          <p:cNvPr id="39" name="Text Box 26"/>
          <p:cNvSpPr txBox="1">
            <a:spLocks noChangeArrowheads="1"/>
          </p:cNvSpPr>
          <p:nvPr/>
        </p:nvSpPr>
        <p:spPr bwMode="auto">
          <a:xfrm>
            <a:off x="5851011" y="2191026"/>
            <a:ext cx="1652671" cy="2910985"/>
          </a:xfrm>
          <a:prstGeom prst="rect">
            <a:avLst/>
          </a:prstGeom>
          <a:noFill/>
          <a:ln w="9525">
            <a:noFill/>
            <a:miter lim="800000"/>
            <a:headEnd/>
            <a:tailEnd/>
          </a:ln>
        </p:spPr>
        <p:txBody>
          <a:bodyPr wrap="square" lIns="30675" tIns="38955" rIns="30675" bIns="38955">
            <a:spAutoFit/>
          </a:bodyPr>
          <a:lstStyle/>
          <a:p>
            <a:pPr algn="ctr" defTabSz="844083" fontAlgn="auto">
              <a:spcBef>
                <a:spcPts val="0"/>
              </a:spcBef>
              <a:spcAft>
                <a:spcPts val="0"/>
              </a:spcAft>
              <a:defRPr/>
            </a:pPr>
            <a:r>
              <a:rPr lang="ja-JP" altLang="en-US" sz="937" b="1" spc="-34" dirty="0">
                <a:solidFill>
                  <a:srgbClr val="FF0000"/>
                </a:solidFill>
                <a:latin typeface="Arial"/>
                <a:ea typeface="ＭＳ Ｐゴシック"/>
              </a:rPr>
              <a:t>就労系障害福祉サービス</a:t>
            </a:r>
            <a:endParaRPr lang="en-US" altLang="ja-JP" sz="937" b="1" spc="-34" dirty="0">
              <a:solidFill>
                <a:srgbClr val="FF0000"/>
              </a:solidFill>
              <a:latin typeface="Arial"/>
              <a:ea typeface="ＭＳ Ｐゴシック"/>
            </a:endParaRPr>
          </a:p>
          <a:p>
            <a:pPr algn="ctr" defTabSz="844083" fontAlgn="auto">
              <a:spcBef>
                <a:spcPts val="0"/>
              </a:spcBef>
              <a:spcAft>
                <a:spcPts val="0"/>
              </a:spcAft>
              <a:defRPr/>
            </a:pPr>
            <a:r>
              <a:rPr lang="ja-JP" altLang="en-US" sz="937" b="1" spc="-34" dirty="0">
                <a:solidFill>
                  <a:srgbClr val="FF0000"/>
                </a:solidFill>
                <a:latin typeface="Arial"/>
                <a:ea typeface="ＭＳ Ｐゴシック"/>
              </a:rPr>
              <a:t>から一般就労への移行</a:t>
            </a:r>
            <a:endParaRPr lang="en-US" altLang="ja-JP" sz="511" b="1" dirty="0">
              <a:solidFill>
                <a:srgbClr val="000000"/>
              </a:solidFill>
              <a:latin typeface="Arial"/>
              <a:ea typeface="ＭＳ Ｐゴシック"/>
            </a:endParaRPr>
          </a:p>
          <a:p>
            <a:pPr defTabSz="844083" fontAlgn="auto">
              <a:spcBef>
                <a:spcPts val="0"/>
              </a:spcBef>
              <a:spcAft>
                <a:spcPts val="0"/>
              </a:spcAft>
              <a:defRPr/>
            </a:pPr>
            <a:r>
              <a:rPr lang="ja-JP" altLang="en-US" sz="1193" b="1" dirty="0">
                <a:solidFill>
                  <a:srgbClr val="FF0000"/>
                </a:solidFill>
                <a:latin typeface="HGSｺﾞｼｯｸE" pitchFamily="50" charset="-128"/>
                <a:ea typeface="HGSｺﾞｼｯｸE" pitchFamily="50" charset="-128"/>
              </a:rPr>
              <a:t> </a:t>
            </a:r>
            <a:r>
              <a:rPr lang="en-US" altLang="ja-JP" sz="1193" b="1" dirty="0">
                <a:solidFill>
                  <a:prstClr val="black"/>
                </a:solidFill>
                <a:latin typeface="HGSｺﾞｼｯｸE" pitchFamily="50" charset="-128"/>
                <a:ea typeface="HGSｺﾞｼｯｸE" pitchFamily="50" charset="-128"/>
              </a:rPr>
              <a:t>1,288</a:t>
            </a:r>
            <a:r>
              <a:rPr lang="ja-JP" altLang="en-US" sz="119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H15</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1.0</a:t>
            </a: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 2,460</a:t>
            </a:r>
            <a:r>
              <a:rPr lang="ja-JP" altLang="en-US" sz="119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H18</a:t>
            </a:r>
            <a:r>
              <a:rPr lang="ja-JP" altLang="en-US" sz="1193" b="1" dirty="0">
                <a:solidFill>
                  <a:prstClr val="black"/>
                </a:solidFill>
                <a:latin typeface="ＭＳ Ｐゴシック"/>
                <a:ea typeface="ＭＳ Ｐゴシック"/>
              </a:rPr>
              <a:t>　</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1.9</a:t>
            </a:r>
            <a:r>
              <a:rPr lang="ja-JP" altLang="en-US" sz="1193" b="1" dirty="0">
                <a:solidFill>
                  <a:prstClr val="black"/>
                </a:solidFill>
                <a:latin typeface="HGPｺﾞｼｯｸE" pitchFamily="50" charset="-128"/>
                <a:ea typeface="HGPｺﾞｼｯｸE" pitchFamily="50" charset="-128"/>
              </a:rPr>
              <a:t> 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 3,293</a:t>
            </a:r>
            <a:r>
              <a:rPr lang="ja-JP" altLang="en-US" sz="102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H21</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2.6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 4,403</a:t>
            </a:r>
            <a:r>
              <a:rPr lang="ja-JP" altLang="en-US" sz="102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H22</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3.4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 5,675</a:t>
            </a:r>
            <a:r>
              <a:rPr lang="ja-JP" altLang="en-US" sz="102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H23</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4.4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 7,717</a:t>
            </a:r>
            <a:r>
              <a:rPr lang="ja-JP" altLang="en-US" sz="102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H24</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6.0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10,001</a:t>
            </a:r>
            <a:r>
              <a:rPr lang="ja-JP" altLang="en-US" sz="102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H25</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7.8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SｺﾞｼｯｸE" pitchFamily="50" charset="-128"/>
                <a:ea typeface="HGSｺﾞｼｯｸE" pitchFamily="50" charset="-128"/>
              </a:rPr>
              <a:t>10,920</a:t>
            </a:r>
            <a:r>
              <a:rPr lang="ja-JP" altLang="en-US" sz="1023" b="1" dirty="0">
                <a:solidFill>
                  <a:prstClr val="black"/>
                </a:solidFill>
                <a:latin typeface="HGSｺﾞｼｯｸE" pitchFamily="50" charset="-128"/>
                <a:ea typeface="HGSｺﾞｼｯｸE" pitchFamily="50" charset="-128"/>
              </a:rPr>
              <a:t>人</a:t>
            </a:r>
            <a:r>
              <a:rPr lang="en-US" altLang="ja-JP" sz="1023" b="1" dirty="0">
                <a:solidFill>
                  <a:prstClr val="black"/>
                </a:solidFill>
                <a:latin typeface="ＭＳ Ｐゴシック"/>
                <a:ea typeface="ＭＳ Ｐゴシック"/>
              </a:rPr>
              <a:t>/ H26</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8.5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PｺﾞｼｯｸE" pitchFamily="50" charset="-128"/>
                <a:ea typeface="HGPｺﾞｼｯｸE" pitchFamily="50" charset="-128"/>
              </a:rPr>
              <a:t>11,928</a:t>
            </a:r>
            <a:r>
              <a:rPr lang="ja-JP" altLang="en-US" sz="1023" b="1" dirty="0">
                <a:solidFill>
                  <a:prstClr val="black"/>
                </a:solidFill>
                <a:latin typeface="HGPｺﾞｼｯｸE" pitchFamily="50" charset="-128"/>
                <a:ea typeface="HGPｺﾞｼｯｸE" pitchFamily="50" charset="-128"/>
              </a:rPr>
              <a:t>人</a:t>
            </a:r>
            <a:r>
              <a:rPr lang="en-US" altLang="ja-JP" sz="1023" b="1" dirty="0">
                <a:solidFill>
                  <a:prstClr val="black"/>
                </a:solidFill>
                <a:latin typeface="ＭＳ Ｐゴシック"/>
                <a:ea typeface="ＭＳ Ｐゴシック"/>
              </a:rPr>
              <a:t>/</a:t>
            </a:r>
            <a:r>
              <a:rPr lang="ja-JP" altLang="en-US" sz="1023" b="1" dirty="0">
                <a:solidFill>
                  <a:prstClr val="black"/>
                </a:solidFill>
                <a:latin typeface="ＭＳ Ｐゴシック"/>
                <a:ea typeface="ＭＳ Ｐゴシック"/>
              </a:rPr>
              <a:t> </a:t>
            </a:r>
            <a:r>
              <a:rPr lang="en-US" altLang="ja-JP" sz="1023" b="1" dirty="0">
                <a:solidFill>
                  <a:prstClr val="black"/>
                </a:solidFill>
                <a:latin typeface="ＭＳ Ｐゴシック"/>
                <a:ea typeface="ＭＳ Ｐゴシック"/>
              </a:rPr>
              <a:t>H27</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9.3 </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PｺﾞｼｯｸE" pitchFamily="50" charset="-128"/>
                <a:ea typeface="HGPｺﾞｼｯｸE" pitchFamily="50" charset="-128"/>
              </a:rPr>
              <a:t>13,517</a:t>
            </a:r>
            <a:r>
              <a:rPr lang="ja-JP" altLang="en-US" sz="1023" b="1" dirty="0">
                <a:solidFill>
                  <a:prstClr val="black"/>
                </a:solidFill>
                <a:latin typeface="HGPｺﾞｼｯｸE" pitchFamily="50" charset="-128"/>
                <a:ea typeface="HGPｺﾞｼｯｸE" pitchFamily="50" charset="-128"/>
              </a:rPr>
              <a:t>人</a:t>
            </a:r>
            <a:r>
              <a:rPr lang="en-US" altLang="ja-JP" sz="1023" b="1" dirty="0">
                <a:solidFill>
                  <a:prstClr val="black"/>
                </a:solidFill>
                <a:latin typeface="ＭＳ Ｐゴシック"/>
                <a:ea typeface="ＭＳ Ｐゴシック"/>
              </a:rPr>
              <a:t>/</a:t>
            </a:r>
            <a:r>
              <a:rPr lang="ja-JP" altLang="en-US" sz="1023" b="1" dirty="0">
                <a:solidFill>
                  <a:prstClr val="black"/>
                </a:solidFill>
                <a:latin typeface="ＭＳ Ｐゴシック"/>
                <a:ea typeface="ＭＳ Ｐゴシック"/>
              </a:rPr>
              <a:t> </a:t>
            </a:r>
            <a:r>
              <a:rPr lang="en-US" altLang="ja-JP" sz="1023" b="1" dirty="0">
                <a:solidFill>
                  <a:prstClr val="black"/>
                </a:solidFill>
                <a:latin typeface="ＭＳ Ｐゴシック"/>
                <a:ea typeface="ＭＳ Ｐゴシック"/>
              </a:rPr>
              <a:t>H28</a:t>
            </a:r>
            <a:r>
              <a:rPr lang="ja-JP" altLang="en-US" sz="1023" b="1" dirty="0">
                <a:solidFill>
                  <a:prstClr val="black"/>
                </a:solidFill>
                <a:latin typeface="ＭＳ Ｐゴシック"/>
                <a:ea typeface="ＭＳ Ｐゴシック"/>
              </a:rPr>
              <a:t>　</a:t>
            </a:r>
            <a:r>
              <a:rPr lang="en-US" altLang="ja-JP" sz="1193" b="1" dirty="0">
                <a:solidFill>
                  <a:prstClr val="black"/>
                </a:solidFill>
                <a:latin typeface="HGPｺﾞｼｯｸE" pitchFamily="50" charset="-128"/>
                <a:ea typeface="HGPｺﾞｼｯｸE" pitchFamily="50" charset="-128"/>
              </a:rPr>
              <a:t>10.5</a:t>
            </a:r>
            <a:r>
              <a:rPr lang="ja-JP" altLang="en-US" sz="1193" b="1" dirty="0">
                <a:solidFill>
                  <a:prstClr val="black"/>
                </a:solidFill>
                <a:latin typeface="HGPｺﾞｼｯｸE" pitchFamily="50" charset="-128"/>
                <a:ea typeface="HGPｺﾞｼｯｸE" pitchFamily="50" charset="-128"/>
              </a:rPr>
              <a:t>倍</a:t>
            </a:r>
            <a:endParaRPr lang="en-US" altLang="ja-JP" sz="1193" b="1" dirty="0">
              <a:solidFill>
                <a:prstClr val="black"/>
              </a:solidFill>
              <a:latin typeface="HGPｺﾞｼｯｸE" pitchFamily="50" charset="-128"/>
              <a:ea typeface="HGPｺﾞｼｯｸE" pitchFamily="50" charset="-128"/>
            </a:endParaRPr>
          </a:p>
          <a:p>
            <a:pPr defTabSz="844083" fontAlgn="auto">
              <a:spcBef>
                <a:spcPts val="0"/>
              </a:spcBef>
              <a:spcAft>
                <a:spcPts val="0"/>
              </a:spcAft>
              <a:defRPr/>
            </a:pPr>
            <a:r>
              <a:rPr lang="en-US" altLang="ja-JP" sz="1193" b="1" dirty="0">
                <a:solidFill>
                  <a:prstClr val="black"/>
                </a:solidFill>
                <a:latin typeface="HGPｺﾞｼｯｸE" pitchFamily="50" charset="-128"/>
                <a:ea typeface="HGPｺﾞｼｯｸE" pitchFamily="50" charset="-128"/>
              </a:rPr>
              <a:t>14,845</a:t>
            </a:r>
            <a:r>
              <a:rPr lang="ja-JP" altLang="en-US" sz="1023" b="1" dirty="0">
                <a:solidFill>
                  <a:prstClr val="black"/>
                </a:solidFill>
                <a:latin typeface="HGPｺﾞｼｯｸE" pitchFamily="50" charset="-128"/>
                <a:ea typeface="HGPｺﾞｼｯｸE" pitchFamily="50" charset="-128"/>
              </a:rPr>
              <a:t>人</a:t>
            </a:r>
            <a:r>
              <a:rPr lang="en-US" altLang="ja-JP" sz="1023" b="1" dirty="0">
                <a:solidFill>
                  <a:prstClr val="black"/>
                </a:solidFill>
                <a:latin typeface="ＭＳ Ｐゴシック"/>
                <a:ea typeface="ＭＳ Ｐゴシック"/>
              </a:rPr>
              <a:t>/</a:t>
            </a:r>
            <a:r>
              <a:rPr lang="ja-JP" altLang="en-US" sz="1023" b="1" dirty="0">
                <a:solidFill>
                  <a:prstClr val="black"/>
                </a:solidFill>
                <a:latin typeface="ＭＳ Ｐゴシック"/>
                <a:ea typeface="ＭＳ Ｐゴシック"/>
              </a:rPr>
              <a:t> </a:t>
            </a:r>
            <a:r>
              <a:rPr lang="en-US" altLang="ja-JP" sz="1023" b="1" dirty="0">
                <a:solidFill>
                  <a:prstClr val="black"/>
                </a:solidFill>
                <a:latin typeface="ＭＳ Ｐゴシック"/>
                <a:ea typeface="ＭＳ Ｐゴシック"/>
              </a:rPr>
              <a:t>H29</a:t>
            </a:r>
            <a:r>
              <a:rPr lang="ja-JP" altLang="en-US" sz="1023" b="1" dirty="0">
                <a:solidFill>
                  <a:prstClr val="black"/>
                </a:solidFill>
                <a:latin typeface="ＭＳ Ｐゴシック"/>
                <a:ea typeface="ＭＳ Ｐゴシック"/>
              </a:rPr>
              <a:t>　</a:t>
            </a:r>
            <a:r>
              <a:rPr lang="en-US" altLang="ja-JP" sz="1193" b="1" u="sng" dirty="0">
                <a:solidFill>
                  <a:prstClr val="black"/>
                </a:solidFill>
                <a:latin typeface="HGPｺﾞｼｯｸE" pitchFamily="50" charset="-128"/>
                <a:ea typeface="HGPｺﾞｼｯｸE" pitchFamily="50" charset="-128"/>
              </a:rPr>
              <a:t>11.5</a:t>
            </a:r>
            <a:r>
              <a:rPr lang="ja-JP" altLang="en-US" sz="1193" b="1" u="sng" dirty="0">
                <a:solidFill>
                  <a:prstClr val="black"/>
                </a:solidFill>
                <a:latin typeface="HGPｺﾞｼｯｸE" pitchFamily="50" charset="-128"/>
                <a:ea typeface="HGPｺﾞｼｯｸE" pitchFamily="50" charset="-128"/>
              </a:rPr>
              <a:t>倍</a:t>
            </a:r>
            <a:endParaRPr lang="en-US" altLang="ja-JP" sz="1193" b="1" u="sng" dirty="0">
              <a:solidFill>
                <a:prstClr val="black"/>
              </a:solidFill>
              <a:latin typeface="HGPｺﾞｼｯｸE" panose="020B0900000000000000" pitchFamily="50" charset="-128"/>
              <a:ea typeface="HGPｺﾞｼｯｸE" panose="020B0900000000000000" pitchFamily="50" charset="-128"/>
            </a:endParaRPr>
          </a:p>
          <a:p>
            <a:pPr defTabSz="844083" fontAlgn="auto">
              <a:spcBef>
                <a:spcPts val="0"/>
              </a:spcBef>
              <a:spcAft>
                <a:spcPts val="0"/>
              </a:spcAft>
              <a:defRPr/>
            </a:pPr>
            <a:r>
              <a:rPr lang="en-US" altLang="ja-JP" sz="1193" b="1" dirty="0">
                <a:solidFill>
                  <a:srgbClr val="FF0000"/>
                </a:solidFill>
                <a:latin typeface="HGPｺﾞｼｯｸE" pitchFamily="50" charset="-128"/>
                <a:ea typeface="HGPｺﾞｼｯｸE" pitchFamily="50" charset="-128"/>
              </a:rPr>
              <a:t>19,963</a:t>
            </a:r>
            <a:r>
              <a:rPr lang="ja-JP" altLang="en-US" sz="1023" b="1" dirty="0">
                <a:solidFill>
                  <a:srgbClr val="FF0000"/>
                </a:solidFill>
                <a:latin typeface="HGPｺﾞｼｯｸE" pitchFamily="50" charset="-128"/>
                <a:ea typeface="HGPｺﾞｼｯｸE" pitchFamily="50" charset="-128"/>
              </a:rPr>
              <a:t>人</a:t>
            </a:r>
            <a:r>
              <a:rPr lang="en-US" altLang="ja-JP" sz="1023" b="1" dirty="0">
                <a:solidFill>
                  <a:prstClr val="black"/>
                </a:solidFill>
                <a:latin typeface="ＭＳ Ｐゴシック"/>
                <a:ea typeface="ＭＳ Ｐゴシック"/>
              </a:rPr>
              <a:t>/</a:t>
            </a:r>
            <a:r>
              <a:rPr lang="ja-JP" altLang="en-US" sz="1023" b="1" dirty="0">
                <a:solidFill>
                  <a:prstClr val="black"/>
                </a:solidFill>
                <a:latin typeface="ＭＳ Ｐゴシック"/>
                <a:ea typeface="ＭＳ Ｐゴシック"/>
              </a:rPr>
              <a:t> </a:t>
            </a:r>
            <a:r>
              <a:rPr lang="en-US" altLang="ja-JP" sz="1023" b="1" dirty="0">
                <a:solidFill>
                  <a:prstClr val="black"/>
                </a:solidFill>
                <a:latin typeface="ＭＳ Ｐゴシック"/>
                <a:ea typeface="ＭＳ Ｐゴシック"/>
              </a:rPr>
              <a:t>H30</a:t>
            </a:r>
            <a:r>
              <a:rPr lang="ja-JP" altLang="en-US" sz="1023" b="1" dirty="0">
                <a:solidFill>
                  <a:prstClr val="black"/>
                </a:solidFill>
                <a:latin typeface="ＭＳ Ｐゴシック"/>
                <a:ea typeface="ＭＳ Ｐゴシック"/>
              </a:rPr>
              <a:t>　</a:t>
            </a:r>
            <a:r>
              <a:rPr lang="en-US" altLang="ja-JP" sz="1193" b="1" u="sng" dirty="0">
                <a:solidFill>
                  <a:srgbClr val="FF0000"/>
                </a:solidFill>
                <a:latin typeface="HGPｺﾞｼｯｸE" pitchFamily="50" charset="-128"/>
                <a:ea typeface="HGPｺﾞｼｯｸE" pitchFamily="50" charset="-128"/>
              </a:rPr>
              <a:t>15.5</a:t>
            </a:r>
            <a:r>
              <a:rPr lang="ja-JP" altLang="en-US" sz="1193" b="1" u="sng" dirty="0">
                <a:solidFill>
                  <a:srgbClr val="FF0000"/>
                </a:solidFill>
                <a:latin typeface="HGPｺﾞｼｯｸE" pitchFamily="50" charset="-128"/>
                <a:ea typeface="HGPｺﾞｼｯｸE" pitchFamily="50" charset="-128"/>
              </a:rPr>
              <a:t>倍</a:t>
            </a:r>
            <a:endParaRPr lang="en-US" altLang="ja-JP" sz="1193" b="1" u="sng" dirty="0">
              <a:solidFill>
                <a:srgbClr val="FF0000"/>
              </a:solidFill>
              <a:latin typeface="HGPｺﾞｼｯｸE" panose="020B0900000000000000" pitchFamily="50" charset="-128"/>
              <a:ea typeface="HGPｺﾞｼｯｸE" panose="020B0900000000000000" pitchFamily="50" charset="-128"/>
            </a:endParaRPr>
          </a:p>
          <a:p>
            <a:pPr defTabSz="844083" fontAlgn="auto">
              <a:spcBef>
                <a:spcPts val="0"/>
              </a:spcBef>
              <a:spcAft>
                <a:spcPts val="0"/>
              </a:spcAft>
              <a:defRPr/>
            </a:pPr>
            <a:endParaRPr lang="en-US" altLang="ja-JP" sz="1193" b="1" u="sng" dirty="0">
              <a:solidFill>
                <a:prstClr val="black"/>
              </a:solidFill>
              <a:latin typeface="HGPｺﾞｼｯｸE" panose="020B0900000000000000" pitchFamily="50" charset="-128"/>
              <a:ea typeface="HGPｺﾞｼｯｸE" panose="020B0900000000000000" pitchFamily="50" charset="-128"/>
            </a:endParaRPr>
          </a:p>
          <a:p>
            <a:pPr defTabSz="844083" fontAlgn="auto">
              <a:spcBef>
                <a:spcPts val="0"/>
              </a:spcBef>
              <a:spcAft>
                <a:spcPts val="0"/>
              </a:spcAft>
              <a:defRPr/>
            </a:pPr>
            <a:endParaRPr lang="en-US" altLang="ja-JP" sz="1023" b="1" u="sng" dirty="0">
              <a:solidFill>
                <a:prstClr val="black"/>
              </a:solidFill>
              <a:latin typeface="HGPｺﾞｼｯｸE" panose="020B0900000000000000" pitchFamily="50" charset="-128"/>
              <a:ea typeface="HGPｺﾞｼｯｸE" panose="020B0900000000000000" pitchFamily="50" charset="-128"/>
            </a:endParaRPr>
          </a:p>
        </p:txBody>
      </p:sp>
      <p:sp>
        <p:nvSpPr>
          <p:cNvPr id="333840" name="Text Box 16"/>
          <p:cNvSpPr txBox="1">
            <a:spLocks noChangeArrowheads="1"/>
          </p:cNvSpPr>
          <p:nvPr/>
        </p:nvSpPr>
        <p:spPr bwMode="auto">
          <a:xfrm>
            <a:off x="1563260" y="2517846"/>
            <a:ext cx="4151348" cy="445823"/>
          </a:xfrm>
          <a:prstGeom prst="rect">
            <a:avLst/>
          </a:prstGeom>
          <a:noFill/>
          <a:ln w="9525">
            <a:noFill/>
            <a:miter lim="800000"/>
            <a:headEnd/>
            <a:tailEnd/>
          </a:ln>
          <a:effectLst/>
        </p:spPr>
        <p:txBody>
          <a:bodyPr wrap="square" lIns="77910" tIns="38955" rIns="77910" bIns="38955">
            <a:spAutoFit/>
          </a:bodyPr>
          <a:lstStyle/>
          <a:p>
            <a:pPr algn="ctr" defTabSz="844083" fontAlgn="auto">
              <a:spcBef>
                <a:spcPct val="50000"/>
              </a:spcBef>
              <a:spcAft>
                <a:spcPts val="0"/>
              </a:spcAft>
              <a:defRPr/>
            </a:pPr>
            <a:r>
              <a:rPr lang="ja-JP" altLang="en-US" sz="2045" u="sng" dirty="0">
                <a:solidFill>
                  <a:srgbClr val="0000CC"/>
                </a:solidFill>
                <a:latin typeface="Calibri"/>
                <a:ea typeface="ＤＨＰ特太ゴシック体" pitchFamily="2" charset="-128"/>
              </a:rPr>
              <a:t>障害福祉サービス</a:t>
            </a:r>
            <a:r>
              <a:rPr lang="ja-JP" altLang="en-US" sz="2386" u="sng" dirty="0">
                <a:solidFill>
                  <a:srgbClr val="0000CC"/>
                </a:solidFill>
                <a:latin typeface="Calibri"/>
                <a:ea typeface="ＤＨＰ特太ゴシック体" pitchFamily="2" charset="-128"/>
              </a:rPr>
              <a:t>　</a:t>
            </a:r>
          </a:p>
        </p:txBody>
      </p:sp>
      <p:grpSp>
        <p:nvGrpSpPr>
          <p:cNvPr id="46" name="グループ化 10"/>
          <p:cNvGrpSpPr>
            <a:grpSpLocks/>
          </p:cNvGrpSpPr>
          <p:nvPr/>
        </p:nvGrpSpPr>
        <p:grpSpPr bwMode="auto">
          <a:xfrm>
            <a:off x="-147294" y="637306"/>
            <a:ext cx="9404308" cy="60870"/>
            <a:chOff x="0" y="188640"/>
            <a:chExt cx="9144000" cy="72008"/>
          </a:xfrm>
        </p:grpSpPr>
        <p:cxnSp>
          <p:nvCxnSpPr>
            <p:cNvPr id="47" name="直線コネクタ 46"/>
            <p:cNvCxnSpPr/>
            <p:nvPr/>
          </p:nvCxnSpPr>
          <p:spPr>
            <a:xfrm>
              <a:off x="0" y="188640"/>
              <a:ext cx="9144000" cy="0"/>
            </a:xfrm>
            <a:prstGeom prst="line">
              <a:avLst/>
            </a:prstGeom>
            <a:noFill/>
            <a:ln w="9525" cap="flat" cmpd="sng" algn="ctr">
              <a:solidFill>
                <a:srgbClr val="99CCFF"/>
              </a:solidFill>
              <a:prstDash val="solid"/>
            </a:ln>
            <a:effectLst/>
          </p:spPr>
        </p:cxnSp>
        <p:cxnSp>
          <p:nvCxnSpPr>
            <p:cNvPr id="48" name="直線コネクタ 47"/>
            <p:cNvCxnSpPr/>
            <p:nvPr/>
          </p:nvCxnSpPr>
          <p:spPr>
            <a:xfrm>
              <a:off x="0" y="260648"/>
              <a:ext cx="9144000" cy="0"/>
            </a:xfrm>
            <a:prstGeom prst="line">
              <a:avLst/>
            </a:prstGeom>
            <a:noFill/>
            <a:ln w="57150" cap="flat" cmpd="sng" algn="ctr">
              <a:solidFill>
                <a:srgbClr val="99CCFF"/>
              </a:solidFill>
              <a:prstDash val="solid"/>
            </a:ln>
            <a:effectLst/>
          </p:spPr>
        </p:cxnSp>
      </p:grpSp>
      <p:sp>
        <p:nvSpPr>
          <p:cNvPr id="51" name="テキスト ボックス 50"/>
          <p:cNvSpPr txBox="1"/>
          <p:nvPr/>
        </p:nvSpPr>
        <p:spPr>
          <a:xfrm>
            <a:off x="690049" y="2869181"/>
            <a:ext cx="446917" cy="2848330"/>
          </a:xfrm>
          <a:prstGeom prst="rect">
            <a:avLst/>
          </a:prstGeom>
          <a:noFill/>
        </p:spPr>
        <p:txBody>
          <a:bodyPr vert="eaVert" wrap="square" rtlCol="0">
            <a:spAutoFit/>
          </a:bodyPr>
          <a:lstStyle/>
          <a:p>
            <a:pPr defTabSz="844083" fontAlgn="auto">
              <a:spcBef>
                <a:spcPts val="0"/>
              </a:spcBef>
              <a:spcAft>
                <a:spcPts val="0"/>
              </a:spcAft>
              <a:defRPr/>
            </a:pPr>
            <a:r>
              <a:rPr lang="ja-JP" altLang="en-US" sz="1704" b="1" dirty="0">
                <a:solidFill>
                  <a:prstClr val="black"/>
                </a:solidFill>
                <a:latin typeface="Calibri"/>
                <a:ea typeface="ＭＳ Ｐゴシック"/>
              </a:rPr>
              <a:t>大学・専修学校への進学等</a:t>
            </a:r>
          </a:p>
        </p:txBody>
      </p:sp>
      <p:sp>
        <p:nvSpPr>
          <p:cNvPr id="52" name="正方形/長方形 51"/>
          <p:cNvSpPr/>
          <p:nvPr/>
        </p:nvSpPr>
        <p:spPr>
          <a:xfrm>
            <a:off x="522578" y="2364729"/>
            <a:ext cx="797626" cy="356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18440" name="AutoShape 9"/>
          <p:cNvSpPr>
            <a:spLocks noChangeArrowheads="1"/>
          </p:cNvSpPr>
          <p:nvPr/>
        </p:nvSpPr>
        <p:spPr bwMode="auto">
          <a:xfrm>
            <a:off x="2050983" y="4926976"/>
            <a:ext cx="3755350" cy="483512"/>
          </a:xfrm>
          <a:prstGeom prst="upArrow">
            <a:avLst>
              <a:gd name="adj1" fmla="val 62094"/>
              <a:gd name="adj2" fmla="val 51871"/>
            </a:avLst>
          </a:prstGeom>
          <a:solidFill>
            <a:schemeClr val="bg1"/>
          </a:solidFill>
          <a:ln w="9525">
            <a:solidFill>
              <a:schemeClr val="tx1"/>
            </a:solidFill>
            <a:miter lim="800000"/>
            <a:headEnd/>
            <a:tailEnd/>
          </a:ln>
          <a:extLst/>
        </p:spPr>
        <p:txBody>
          <a:bodyPr vert="eaVert"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45" name="テキスト ボックス 44"/>
          <p:cNvSpPr txBox="1"/>
          <p:nvPr/>
        </p:nvSpPr>
        <p:spPr>
          <a:xfrm>
            <a:off x="457134" y="6078988"/>
            <a:ext cx="6571302" cy="208202"/>
          </a:xfrm>
          <a:prstGeom prst="rect">
            <a:avLst/>
          </a:prstGeom>
          <a:noFill/>
        </p:spPr>
        <p:txBody>
          <a:bodyPr wrap="square" lIns="76326" tIns="38165" rIns="76326" bIns="38165" rtlCol="0">
            <a:spAutoFit/>
          </a:bodyPr>
          <a:lstStyle/>
          <a:p>
            <a:pPr defTabSz="844083" fontAlgn="auto">
              <a:spcBef>
                <a:spcPts val="0"/>
              </a:spcBef>
              <a:spcAft>
                <a:spcPts val="0"/>
              </a:spcAft>
              <a:defRPr/>
            </a:pPr>
            <a:r>
              <a:rPr lang="en-US" altLang="ja-JP" sz="852" dirty="0">
                <a:solidFill>
                  <a:prstClr val="black"/>
                </a:solidFill>
                <a:latin typeface="Calibri"/>
                <a:ea typeface="ＭＳ Ｐゴシック"/>
              </a:rPr>
              <a:t>【</a:t>
            </a:r>
            <a:r>
              <a:rPr lang="ja-JP" altLang="en-US" sz="852" dirty="0">
                <a:solidFill>
                  <a:prstClr val="black"/>
                </a:solidFill>
                <a:latin typeface="Calibri"/>
                <a:ea typeface="ＭＳ Ｐゴシック"/>
              </a:rPr>
              <a:t>出典</a:t>
            </a:r>
            <a:r>
              <a:rPr lang="en-US" altLang="ja-JP" sz="852" dirty="0">
                <a:solidFill>
                  <a:prstClr val="black"/>
                </a:solidFill>
                <a:latin typeface="Calibri"/>
                <a:ea typeface="ＭＳ Ｐゴシック"/>
              </a:rPr>
              <a:t>】</a:t>
            </a:r>
            <a:r>
              <a:rPr lang="ja-JP" altLang="en-US" sz="852" dirty="0">
                <a:solidFill>
                  <a:prstClr val="black"/>
                </a:solidFill>
                <a:latin typeface="Calibri"/>
                <a:ea typeface="ＭＳ Ｐゴシック"/>
              </a:rPr>
              <a:t>社会福祉施設等調査、国保連データ、学校基本調査、障害者雇用状況調査、患者調査、生活のしづらさなどに関する調査　等</a:t>
            </a:r>
          </a:p>
        </p:txBody>
      </p:sp>
      <p:sp>
        <p:nvSpPr>
          <p:cNvPr id="54" name="Text Box 34"/>
          <p:cNvSpPr txBox="1">
            <a:spLocks noChangeArrowheads="1"/>
          </p:cNvSpPr>
          <p:nvPr/>
        </p:nvSpPr>
        <p:spPr bwMode="auto">
          <a:xfrm>
            <a:off x="1713837" y="3054166"/>
            <a:ext cx="3906490" cy="117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tabLst>
                <a:tab pos="2962275" algn="l"/>
              </a:tabLst>
              <a:defRPr kumimoji="1">
                <a:solidFill>
                  <a:schemeClr val="tx1"/>
                </a:solidFill>
                <a:latin typeface="Arial" charset="0"/>
                <a:ea typeface="ＭＳ Ｐゴシック" pitchFamily="50" charset="-128"/>
              </a:defRPr>
            </a:lvl1pPr>
            <a:lvl2pPr marL="742950" indent="-285750" eaLnBrk="0" hangingPunct="0">
              <a:tabLst>
                <a:tab pos="2962275" algn="l"/>
              </a:tabLst>
              <a:defRPr kumimoji="1">
                <a:solidFill>
                  <a:schemeClr val="tx1"/>
                </a:solidFill>
                <a:latin typeface="Arial" charset="0"/>
                <a:ea typeface="ＭＳ Ｐゴシック" pitchFamily="50" charset="-128"/>
              </a:defRPr>
            </a:lvl2pPr>
            <a:lvl3pPr marL="1143000" indent="-228600" eaLnBrk="0" hangingPunct="0">
              <a:tabLst>
                <a:tab pos="2962275" algn="l"/>
              </a:tabLst>
              <a:defRPr kumimoji="1">
                <a:solidFill>
                  <a:schemeClr val="tx1"/>
                </a:solidFill>
                <a:latin typeface="Arial" charset="0"/>
                <a:ea typeface="ＭＳ Ｐゴシック" pitchFamily="50" charset="-128"/>
              </a:defRPr>
            </a:lvl3pPr>
            <a:lvl4pPr marL="1600200" indent="-228600" eaLnBrk="0" hangingPunct="0">
              <a:tabLst>
                <a:tab pos="2962275" algn="l"/>
              </a:tabLst>
              <a:defRPr kumimoji="1">
                <a:solidFill>
                  <a:schemeClr val="tx1"/>
                </a:solidFill>
                <a:latin typeface="Arial" charset="0"/>
                <a:ea typeface="ＭＳ Ｐゴシック" pitchFamily="50" charset="-128"/>
              </a:defRPr>
            </a:lvl4pPr>
            <a:lvl5pPr marL="2057400" indent="-228600" eaLnBrk="0" hangingPunct="0">
              <a:tabLst>
                <a:tab pos="2962275"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tabLst>
                <a:tab pos="2734476" algn="l"/>
              </a:tabLst>
              <a:defRPr/>
            </a:pPr>
            <a:r>
              <a:rPr lang="ja-JP" altLang="en-US" sz="1292" b="1" dirty="0">
                <a:solidFill>
                  <a:srgbClr val="000000"/>
                </a:solidFill>
                <a:latin typeface="ＭＳ Ｐゴシック" pitchFamily="50" charset="-128"/>
              </a:rPr>
              <a:t>・就労移行支援</a:t>
            </a:r>
            <a:r>
              <a:rPr lang="en-US" altLang="ja-JP" sz="1292" b="1" dirty="0">
                <a:solidFill>
                  <a:srgbClr val="000000"/>
                </a:solidFill>
                <a:latin typeface="ＭＳ Ｐゴシック" pitchFamily="50" charset="-128"/>
              </a:rPr>
              <a:t>	</a:t>
            </a:r>
            <a:r>
              <a:rPr lang="ja-JP" altLang="en-US" sz="1292" b="1" dirty="0">
                <a:solidFill>
                  <a:srgbClr val="000000"/>
                </a:solidFill>
                <a:latin typeface="ＭＳ Ｐゴシック" pitchFamily="50" charset="-128"/>
              </a:rPr>
              <a:t>約　３．４万人</a:t>
            </a:r>
            <a:endParaRPr lang="en-US" altLang="ja-JP" sz="1292" b="1" dirty="0">
              <a:solidFill>
                <a:srgbClr val="000000"/>
              </a:solidFill>
              <a:latin typeface="ＭＳ Ｐゴシック" pitchFamily="50" charset="-128"/>
            </a:endParaRPr>
          </a:p>
          <a:p>
            <a:pPr defTabSz="844083" eaLnBrk="1" fontAlgn="auto" hangingPunct="1">
              <a:spcBef>
                <a:spcPct val="50000"/>
              </a:spcBef>
              <a:spcAft>
                <a:spcPts val="0"/>
              </a:spcAft>
              <a:tabLst>
                <a:tab pos="2734476" algn="l"/>
              </a:tabLst>
              <a:defRPr/>
            </a:pPr>
            <a:r>
              <a:rPr lang="ja-JP" altLang="en-US" sz="1292" b="1" dirty="0">
                <a:solidFill>
                  <a:srgbClr val="000000"/>
                </a:solidFill>
                <a:latin typeface="ＭＳ Ｐゴシック" pitchFamily="50" charset="-128"/>
              </a:rPr>
              <a:t>・就労継続支援Ａ型</a:t>
            </a:r>
            <a:r>
              <a:rPr lang="en-US" altLang="ja-JP" sz="1292" b="1" dirty="0">
                <a:solidFill>
                  <a:srgbClr val="000000"/>
                </a:solidFill>
                <a:latin typeface="ＭＳ Ｐゴシック" pitchFamily="50" charset="-128"/>
              </a:rPr>
              <a:t>	</a:t>
            </a:r>
            <a:r>
              <a:rPr lang="ja-JP" altLang="en-US" sz="1292" b="1" dirty="0">
                <a:solidFill>
                  <a:srgbClr val="000000"/>
                </a:solidFill>
                <a:latin typeface="ＭＳ Ｐゴシック" pitchFamily="50" charset="-128"/>
              </a:rPr>
              <a:t>約　７．０万人</a:t>
            </a:r>
            <a:endParaRPr lang="en-US" altLang="ja-JP" sz="1292" b="1" dirty="0">
              <a:solidFill>
                <a:srgbClr val="000000"/>
              </a:solidFill>
              <a:latin typeface="ＭＳ Ｐゴシック" pitchFamily="50" charset="-128"/>
            </a:endParaRPr>
          </a:p>
          <a:p>
            <a:pPr defTabSz="844083" eaLnBrk="1" fontAlgn="auto" hangingPunct="1">
              <a:spcBef>
                <a:spcPct val="50000"/>
              </a:spcBef>
              <a:spcAft>
                <a:spcPts val="0"/>
              </a:spcAft>
              <a:tabLst>
                <a:tab pos="2734476" algn="l"/>
              </a:tabLst>
              <a:defRPr/>
            </a:pPr>
            <a:r>
              <a:rPr lang="ja-JP" altLang="en-US" sz="1292" b="1" dirty="0">
                <a:solidFill>
                  <a:srgbClr val="000000"/>
                </a:solidFill>
                <a:latin typeface="ＭＳ Ｐゴシック" pitchFamily="50" charset="-128"/>
              </a:rPr>
              <a:t>・就労継続支援Ｂ型</a:t>
            </a:r>
            <a:r>
              <a:rPr lang="en-US" altLang="ja-JP" sz="1292" b="1" dirty="0">
                <a:solidFill>
                  <a:srgbClr val="000000"/>
                </a:solidFill>
                <a:latin typeface="ＭＳ Ｐゴシック" pitchFamily="50" charset="-128"/>
              </a:rPr>
              <a:t>	</a:t>
            </a:r>
            <a:r>
              <a:rPr lang="ja-JP" altLang="en-US" sz="1292" b="1" dirty="0">
                <a:solidFill>
                  <a:srgbClr val="000000"/>
                </a:solidFill>
                <a:latin typeface="ＭＳ Ｐゴシック" pitchFamily="50" charset="-128"/>
              </a:rPr>
              <a:t>約２６．０万人</a:t>
            </a:r>
            <a:endParaRPr lang="en-US" altLang="ja-JP" sz="1292" b="1" dirty="0">
              <a:solidFill>
                <a:srgbClr val="000000"/>
              </a:solidFill>
              <a:latin typeface="ＭＳ Ｐゴシック" pitchFamily="50" charset="-128"/>
            </a:endParaRPr>
          </a:p>
          <a:p>
            <a:pPr defTabSz="844083" eaLnBrk="1" fontAlgn="auto" hangingPunct="1">
              <a:spcBef>
                <a:spcPct val="50000"/>
              </a:spcBef>
              <a:spcAft>
                <a:spcPts val="0"/>
              </a:spcAft>
              <a:tabLst>
                <a:tab pos="2734476" algn="l"/>
              </a:tabLst>
              <a:defRPr/>
            </a:pPr>
            <a:r>
              <a:rPr lang="ja-JP" altLang="en-US" sz="1292" b="1" dirty="0">
                <a:solidFill>
                  <a:srgbClr val="000000"/>
                </a:solidFill>
                <a:latin typeface="ＭＳ Ｐゴシック" pitchFamily="50" charset="-128"/>
              </a:rPr>
              <a:t>　　　　　　　　　　　　　　　　　　　　　　　（平成３１年３月）</a:t>
            </a:r>
            <a:endParaRPr lang="en-US" altLang="ja-JP" sz="1292" b="1" dirty="0">
              <a:solidFill>
                <a:srgbClr val="000000"/>
              </a:solidFill>
              <a:latin typeface="ＭＳ Ｐゴシック" pitchFamily="50" charset="-128"/>
            </a:endParaRPr>
          </a:p>
        </p:txBody>
      </p:sp>
      <p:grpSp>
        <p:nvGrpSpPr>
          <p:cNvPr id="3" name="グループ化 2"/>
          <p:cNvGrpSpPr/>
          <p:nvPr/>
        </p:nvGrpSpPr>
        <p:grpSpPr>
          <a:xfrm>
            <a:off x="7517085" y="3162983"/>
            <a:ext cx="1213338" cy="1042453"/>
            <a:chOff x="8409385" y="2834368"/>
            <a:chExt cx="1423988" cy="1223434"/>
          </a:xfrm>
        </p:grpSpPr>
        <p:sp>
          <p:nvSpPr>
            <p:cNvPr id="41" name="AutoShape 4"/>
            <p:cNvSpPr>
              <a:spLocks noChangeArrowheads="1"/>
            </p:cNvSpPr>
            <p:nvPr/>
          </p:nvSpPr>
          <p:spPr bwMode="auto">
            <a:xfrm>
              <a:off x="8508602" y="2835029"/>
              <a:ext cx="1225550" cy="1025771"/>
            </a:xfrm>
            <a:prstGeom prst="roundRect">
              <a:avLst>
                <a:gd name="adj" fmla="val 16667"/>
              </a:avLst>
            </a:prstGeom>
            <a:solidFill>
              <a:srgbClr val="00FFFF">
                <a:alpha val="16078"/>
              </a:srgbClr>
            </a:solidFill>
            <a:ln w="9525">
              <a:solidFill>
                <a:schemeClr val="tx1"/>
              </a:solidFill>
              <a:round/>
              <a:headEnd/>
              <a:tailEnd/>
            </a:ln>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55" name="Text Box 43"/>
            <p:cNvSpPr txBox="1">
              <a:spLocks noChangeArrowheads="1"/>
            </p:cNvSpPr>
            <p:nvPr/>
          </p:nvSpPr>
          <p:spPr bwMode="auto">
            <a:xfrm>
              <a:off x="8409385" y="2834368"/>
              <a:ext cx="1423988" cy="122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899" tIns="38951" rIns="77899" bIns="3895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fontAlgn="auto" hangingPunct="1">
                <a:spcBef>
                  <a:spcPct val="50000"/>
                </a:spcBef>
                <a:spcAft>
                  <a:spcPts val="0"/>
                </a:spcAft>
                <a:defRPr/>
              </a:pPr>
              <a:r>
                <a:rPr lang="ja-JP" altLang="en-US" sz="1023" b="1" dirty="0">
                  <a:solidFill>
                    <a:srgbClr val="000000"/>
                  </a:solidFill>
                  <a:latin typeface="Calibri" pitchFamily="34" charset="0"/>
                </a:rPr>
                <a:t>雇用者数</a:t>
              </a:r>
            </a:p>
            <a:p>
              <a:pPr algn="ctr" defTabSz="844083" eaLnBrk="1" fontAlgn="auto" hangingPunct="1">
                <a:spcBef>
                  <a:spcPct val="50000"/>
                </a:spcBef>
                <a:spcAft>
                  <a:spcPts val="0"/>
                </a:spcAft>
                <a:defRPr/>
              </a:pPr>
              <a:r>
                <a:rPr lang="ja-JP" altLang="en-US" sz="1023" b="1" dirty="0">
                  <a:solidFill>
                    <a:srgbClr val="FF0000"/>
                  </a:solidFill>
                  <a:latin typeface="Calibri" pitchFamily="34" charset="0"/>
                </a:rPr>
                <a:t>約５６．１万人</a:t>
              </a:r>
              <a:endParaRPr lang="en-US" altLang="ja-JP" sz="1023" b="1" dirty="0">
                <a:solidFill>
                  <a:srgbClr val="FF0000"/>
                </a:solidFill>
                <a:latin typeface="Calibri" pitchFamily="34" charset="0"/>
              </a:endParaRPr>
            </a:p>
            <a:p>
              <a:pPr algn="ctr" defTabSz="844083" eaLnBrk="1" fontAlgn="auto" hangingPunct="1">
                <a:spcBef>
                  <a:spcPct val="50000"/>
                </a:spcBef>
                <a:spcAft>
                  <a:spcPts val="0"/>
                </a:spcAft>
                <a:defRPr/>
              </a:pPr>
              <a:r>
                <a:rPr lang="ja-JP" altLang="en-US" sz="852" b="1" dirty="0">
                  <a:solidFill>
                    <a:srgbClr val="FF0000"/>
                  </a:solidFill>
                  <a:latin typeface="Calibri" pitchFamily="34" charset="0"/>
                </a:rPr>
                <a:t>（令和元年６月１日）</a:t>
              </a:r>
              <a:endParaRPr lang="en-US" altLang="ja-JP" sz="852" b="1" dirty="0">
                <a:solidFill>
                  <a:srgbClr val="FF0000"/>
                </a:solidFill>
                <a:latin typeface="Calibri" pitchFamily="34" charset="0"/>
              </a:endParaRPr>
            </a:p>
            <a:p>
              <a:pPr algn="ctr" defTabSz="844083" eaLnBrk="1" fontAlgn="auto" hangingPunct="1">
                <a:spcBef>
                  <a:spcPct val="50000"/>
                </a:spcBef>
                <a:spcAft>
                  <a:spcPts val="0"/>
                </a:spcAft>
                <a:defRPr/>
              </a:pPr>
              <a:r>
                <a:rPr lang="ja-JP" altLang="en-US" sz="937" b="1" dirty="0">
                  <a:solidFill>
                    <a:prstClr val="black"/>
                  </a:solidFill>
                  <a:latin typeface="Calibri" pitchFamily="34" charset="0"/>
                </a:rPr>
                <a:t>＊</a:t>
              </a:r>
              <a:r>
                <a:rPr lang="en-US" altLang="ja-JP" sz="937" b="1" dirty="0">
                  <a:solidFill>
                    <a:prstClr val="black"/>
                  </a:solidFill>
                  <a:latin typeface="Calibri" pitchFamily="34" charset="0"/>
                </a:rPr>
                <a:t>45.5</a:t>
              </a:r>
              <a:r>
                <a:rPr lang="ja-JP" altLang="en-US" sz="937" b="1" dirty="0">
                  <a:solidFill>
                    <a:prstClr val="black"/>
                  </a:solidFill>
                  <a:latin typeface="Calibri" pitchFamily="34" charset="0"/>
                </a:rPr>
                <a:t>人以上企業</a:t>
              </a:r>
            </a:p>
            <a:p>
              <a:pPr algn="ctr" defTabSz="844083" eaLnBrk="1" fontAlgn="auto" hangingPunct="1">
                <a:spcBef>
                  <a:spcPct val="50000"/>
                </a:spcBef>
                <a:spcAft>
                  <a:spcPts val="0"/>
                </a:spcAft>
                <a:defRPr/>
              </a:pPr>
              <a:endParaRPr lang="en-US" altLang="ja-JP" sz="681" b="1" dirty="0">
                <a:solidFill>
                  <a:srgbClr val="FF0000"/>
                </a:solidFill>
                <a:latin typeface="Calibri" pitchFamily="34" charset="0"/>
              </a:endParaRPr>
            </a:p>
          </p:txBody>
        </p:sp>
      </p:grpSp>
      <p:sp>
        <p:nvSpPr>
          <p:cNvPr id="57" name="Text Box 11"/>
          <p:cNvSpPr txBox="1">
            <a:spLocks noChangeArrowheads="1"/>
          </p:cNvSpPr>
          <p:nvPr/>
        </p:nvSpPr>
        <p:spPr bwMode="auto">
          <a:xfrm>
            <a:off x="2716825" y="4946919"/>
            <a:ext cx="2490411" cy="4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10" tIns="38955" rIns="77910" bIns="38955"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fontAlgn="auto" hangingPunct="1">
              <a:spcBef>
                <a:spcPct val="50000"/>
              </a:spcBef>
              <a:spcAft>
                <a:spcPts val="0"/>
              </a:spcAft>
              <a:defRPr/>
            </a:pPr>
            <a:r>
              <a:rPr lang="en-US" altLang="ja-JP" sz="1477" b="1" u="sng" dirty="0">
                <a:solidFill>
                  <a:srgbClr val="000000"/>
                </a:solidFill>
                <a:latin typeface="Calibri" pitchFamily="34" charset="0"/>
              </a:rPr>
              <a:t>12,847</a:t>
            </a:r>
            <a:r>
              <a:rPr lang="ja-JP" altLang="en-US" sz="1477" b="1" u="sng" dirty="0">
                <a:solidFill>
                  <a:srgbClr val="000000"/>
                </a:solidFill>
                <a:latin typeface="Calibri" pitchFamily="34" charset="0"/>
              </a:rPr>
              <a:t>人</a:t>
            </a:r>
            <a:r>
              <a:rPr lang="en-US" altLang="ja-JP" sz="1477" b="1" u="sng" dirty="0">
                <a:solidFill>
                  <a:srgbClr val="000000"/>
                </a:solidFill>
                <a:latin typeface="Calibri" pitchFamily="34" charset="0"/>
              </a:rPr>
              <a:t>/</a:t>
            </a:r>
            <a:r>
              <a:rPr lang="ja-JP" altLang="en-US" sz="1477" b="1" u="sng" dirty="0">
                <a:solidFill>
                  <a:srgbClr val="000000"/>
                </a:solidFill>
                <a:latin typeface="Calibri" pitchFamily="34" charset="0"/>
              </a:rPr>
              <a:t>年</a:t>
            </a:r>
            <a:endParaRPr lang="en-US" altLang="ja-JP" sz="1477" b="1" u="sng" dirty="0">
              <a:solidFill>
                <a:srgbClr val="000000"/>
              </a:solidFill>
              <a:latin typeface="Calibri" pitchFamily="34" charset="0"/>
            </a:endParaRPr>
          </a:p>
          <a:p>
            <a:pPr algn="ctr" defTabSz="844083" eaLnBrk="1" fontAlgn="auto" hangingPunct="1">
              <a:spcBef>
                <a:spcPts val="0"/>
              </a:spcBef>
              <a:spcAft>
                <a:spcPts val="0"/>
              </a:spcAft>
              <a:defRPr/>
            </a:pPr>
            <a:r>
              <a:rPr lang="ja-JP" altLang="en-US" sz="1023" b="1" dirty="0">
                <a:solidFill>
                  <a:srgbClr val="000000"/>
                </a:solidFill>
                <a:latin typeface="Calibri" pitchFamily="34" charset="0"/>
              </a:rPr>
              <a:t>（</a:t>
            </a:r>
            <a:r>
              <a:rPr lang="ja-JP" altLang="en-US" sz="1023" b="1" u="sng" dirty="0">
                <a:solidFill>
                  <a:srgbClr val="000000"/>
                </a:solidFill>
                <a:latin typeface="Calibri" pitchFamily="34" charset="0"/>
              </a:rPr>
              <a:t>うち就労系障害福祉サービス</a:t>
            </a:r>
            <a:r>
              <a:rPr lang="ja-JP" altLang="en-US" sz="1023" dirty="0">
                <a:solidFill>
                  <a:srgbClr val="FF0000"/>
                </a:solidFill>
                <a:latin typeface="Calibri" pitchFamily="34" charset="0"/>
              </a:rPr>
              <a:t>　</a:t>
            </a:r>
            <a:r>
              <a:rPr lang="en-US" altLang="ja-JP" sz="1023" b="1" u="sng" dirty="0">
                <a:solidFill>
                  <a:srgbClr val="FF0000"/>
                </a:solidFill>
                <a:latin typeface="Calibri" pitchFamily="34" charset="0"/>
              </a:rPr>
              <a:t>6,565</a:t>
            </a:r>
            <a:r>
              <a:rPr lang="ja-JP" altLang="en-US" sz="1023" b="1" u="sng" dirty="0">
                <a:solidFill>
                  <a:srgbClr val="000000"/>
                </a:solidFill>
                <a:latin typeface="Calibri" pitchFamily="34" charset="0"/>
              </a:rPr>
              <a:t>人</a:t>
            </a:r>
            <a:r>
              <a:rPr lang="ja-JP" altLang="en-US" sz="1023" b="1" dirty="0">
                <a:solidFill>
                  <a:srgbClr val="000000"/>
                </a:solidFill>
                <a:latin typeface="Calibri" pitchFamily="34" charset="0"/>
              </a:rPr>
              <a:t>）</a:t>
            </a:r>
          </a:p>
        </p:txBody>
      </p:sp>
      <p:sp>
        <p:nvSpPr>
          <p:cNvPr id="58" name="Text Box 14"/>
          <p:cNvSpPr txBox="1">
            <a:spLocks noChangeArrowheads="1"/>
          </p:cNvSpPr>
          <p:nvPr/>
        </p:nvSpPr>
        <p:spPr bwMode="auto">
          <a:xfrm>
            <a:off x="6168174" y="5522772"/>
            <a:ext cx="1197107" cy="31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fontAlgn="auto" hangingPunct="1">
              <a:spcBef>
                <a:spcPct val="50000"/>
              </a:spcBef>
              <a:spcAft>
                <a:spcPts val="0"/>
              </a:spcAft>
              <a:defRPr/>
            </a:pPr>
            <a:r>
              <a:rPr lang="en-US" altLang="ja-JP" sz="1534" b="1" u="sng" dirty="0">
                <a:solidFill>
                  <a:srgbClr val="FF0000"/>
                </a:solidFill>
                <a:latin typeface="Calibri" pitchFamily="34" charset="0"/>
              </a:rPr>
              <a:t>7,019</a:t>
            </a:r>
            <a:r>
              <a:rPr lang="ja-JP" altLang="en-US" sz="1534" b="1" u="sng" dirty="0">
                <a:solidFill>
                  <a:srgbClr val="FF0000"/>
                </a:solidFill>
                <a:latin typeface="Calibri" pitchFamily="34" charset="0"/>
              </a:rPr>
              <a:t>人</a:t>
            </a:r>
            <a:r>
              <a:rPr lang="en-US" altLang="ja-JP" sz="1534" b="1" u="sng" dirty="0">
                <a:solidFill>
                  <a:srgbClr val="000000"/>
                </a:solidFill>
                <a:latin typeface="Calibri" pitchFamily="34" charset="0"/>
              </a:rPr>
              <a:t>/</a:t>
            </a:r>
            <a:r>
              <a:rPr lang="ja-JP" altLang="en-US" sz="1534" b="1" u="sng" dirty="0">
                <a:solidFill>
                  <a:srgbClr val="000000"/>
                </a:solidFill>
                <a:latin typeface="Calibri" pitchFamily="34" charset="0"/>
              </a:rPr>
              <a:t>年</a:t>
            </a:r>
          </a:p>
        </p:txBody>
      </p:sp>
      <p:sp>
        <p:nvSpPr>
          <p:cNvPr id="59" name="Text Box 20"/>
          <p:cNvSpPr txBox="1">
            <a:spLocks noChangeArrowheads="1"/>
          </p:cNvSpPr>
          <p:nvPr/>
        </p:nvSpPr>
        <p:spPr bwMode="auto">
          <a:xfrm>
            <a:off x="1678623" y="5471272"/>
            <a:ext cx="998954" cy="31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10" tIns="38955" rIns="77910" bIns="38955">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844083" eaLnBrk="1" fontAlgn="auto" hangingPunct="1">
              <a:spcBef>
                <a:spcPct val="50000"/>
              </a:spcBef>
              <a:spcAft>
                <a:spcPts val="0"/>
              </a:spcAft>
              <a:defRPr/>
            </a:pPr>
            <a:r>
              <a:rPr lang="en-US" altLang="ja-JP" sz="1534" b="1" u="sng" dirty="0">
                <a:solidFill>
                  <a:srgbClr val="000000"/>
                </a:solidFill>
                <a:latin typeface="Calibri" pitchFamily="34" charset="0"/>
              </a:rPr>
              <a:t>703</a:t>
            </a:r>
            <a:r>
              <a:rPr lang="ja-JP" altLang="en-US" sz="1534" b="1" u="sng" dirty="0">
                <a:solidFill>
                  <a:srgbClr val="000000"/>
                </a:solidFill>
                <a:latin typeface="Calibri" pitchFamily="34" charset="0"/>
              </a:rPr>
              <a:t>人</a:t>
            </a:r>
            <a:r>
              <a:rPr lang="en-US" altLang="ja-JP" sz="1534" b="1" u="sng" dirty="0">
                <a:solidFill>
                  <a:srgbClr val="000000"/>
                </a:solidFill>
                <a:latin typeface="Calibri" pitchFamily="34" charset="0"/>
              </a:rPr>
              <a:t>/</a:t>
            </a:r>
            <a:r>
              <a:rPr lang="ja-JP" altLang="en-US" sz="1534" b="1" u="sng" dirty="0">
                <a:solidFill>
                  <a:srgbClr val="000000"/>
                </a:solidFill>
                <a:latin typeface="Calibri" pitchFamily="34" charset="0"/>
              </a:rPr>
              <a:t>年</a:t>
            </a:r>
          </a:p>
        </p:txBody>
      </p:sp>
      <p:sp>
        <p:nvSpPr>
          <p:cNvPr id="60" name="Text Box 13"/>
          <p:cNvSpPr txBox="1">
            <a:spLocks noChangeArrowheads="1"/>
          </p:cNvSpPr>
          <p:nvPr/>
        </p:nvSpPr>
        <p:spPr bwMode="auto">
          <a:xfrm>
            <a:off x="2748612" y="5469456"/>
            <a:ext cx="2843297" cy="550660"/>
          </a:xfrm>
          <a:prstGeom prst="rect">
            <a:avLst/>
          </a:prstGeom>
          <a:noFill/>
          <a:ln w="9525">
            <a:noFill/>
            <a:miter lim="800000"/>
            <a:headEnd/>
            <a:tailEnd/>
          </a:ln>
          <a:effectLst/>
        </p:spPr>
        <p:txBody>
          <a:bodyPr wrap="square" lIns="77910" tIns="38955" rIns="77910" bIns="38955">
            <a:spAutoFit/>
          </a:bodyPr>
          <a:lstStyle/>
          <a:p>
            <a:pPr algn="ctr" defTabSz="844083" fontAlgn="auto">
              <a:spcBef>
                <a:spcPct val="50000"/>
              </a:spcBef>
              <a:spcAft>
                <a:spcPts val="0"/>
              </a:spcAft>
              <a:defRPr/>
            </a:pPr>
            <a:r>
              <a:rPr lang="ja-JP" altLang="en-US" sz="1704" b="1" u="sng" dirty="0">
                <a:solidFill>
                  <a:srgbClr val="000000"/>
                </a:solidFill>
                <a:latin typeface="Calibri"/>
                <a:ea typeface="ＭＳ Ｐゴシック"/>
              </a:rPr>
              <a:t>特別支援学校</a:t>
            </a:r>
          </a:p>
          <a:p>
            <a:pPr algn="ctr" defTabSz="844083" fontAlgn="auto">
              <a:spcBef>
                <a:spcPts val="0"/>
              </a:spcBef>
              <a:spcAft>
                <a:spcPts val="0"/>
              </a:spcAft>
              <a:defRPr/>
            </a:pPr>
            <a:r>
              <a:rPr lang="ja-JP" altLang="en-US" sz="1193" b="1" u="sng" dirty="0">
                <a:solidFill>
                  <a:srgbClr val="000000"/>
                </a:solidFill>
                <a:latin typeface="ＭＳ Ｐゴシック" pitchFamily="50" charset="-128"/>
                <a:ea typeface="ＭＳ Ｐゴシック"/>
              </a:rPr>
              <a:t>卒業生</a:t>
            </a:r>
            <a:r>
              <a:rPr lang="en-US" altLang="ja-JP" sz="1363" b="1" u="sng" dirty="0">
                <a:solidFill>
                  <a:srgbClr val="000000"/>
                </a:solidFill>
                <a:latin typeface="Calibri"/>
                <a:ea typeface="ＭＳ Ｐゴシック"/>
              </a:rPr>
              <a:t>21,764</a:t>
            </a:r>
            <a:r>
              <a:rPr lang="ja-JP" altLang="en-US" sz="1193" b="1" u="sng" dirty="0">
                <a:solidFill>
                  <a:srgbClr val="000000"/>
                </a:solidFill>
                <a:latin typeface="ＭＳ Ｐゴシック" pitchFamily="50" charset="-128"/>
                <a:ea typeface="ＭＳ Ｐゴシック"/>
              </a:rPr>
              <a:t>人（平成３１年３月卒）</a:t>
            </a:r>
          </a:p>
        </p:txBody>
      </p:sp>
      <p:grpSp>
        <p:nvGrpSpPr>
          <p:cNvPr id="6" name="グループ化 5"/>
          <p:cNvGrpSpPr/>
          <p:nvPr/>
        </p:nvGrpSpPr>
        <p:grpSpPr>
          <a:xfrm>
            <a:off x="7517085" y="4329529"/>
            <a:ext cx="1213338" cy="1102994"/>
            <a:chOff x="8409385" y="4438770"/>
            <a:chExt cx="1423988" cy="1294486"/>
          </a:xfrm>
        </p:grpSpPr>
        <p:grpSp>
          <p:nvGrpSpPr>
            <p:cNvPr id="4" name="グループ化 3"/>
            <p:cNvGrpSpPr/>
            <p:nvPr/>
          </p:nvGrpSpPr>
          <p:grpSpPr>
            <a:xfrm>
              <a:off x="8409385" y="4438770"/>
              <a:ext cx="1423988" cy="1294486"/>
              <a:chOff x="8409385" y="4438770"/>
              <a:chExt cx="1423988" cy="1294486"/>
            </a:xfrm>
          </p:grpSpPr>
          <p:sp>
            <p:nvSpPr>
              <p:cNvPr id="18436" name="AutoShape 4"/>
              <p:cNvSpPr>
                <a:spLocks noChangeArrowheads="1"/>
              </p:cNvSpPr>
              <p:nvPr/>
            </p:nvSpPr>
            <p:spPr bwMode="auto">
              <a:xfrm>
                <a:off x="8508602" y="4438770"/>
                <a:ext cx="1225550" cy="1294486"/>
              </a:xfrm>
              <a:prstGeom prst="roundRect">
                <a:avLst>
                  <a:gd name="adj" fmla="val 16667"/>
                </a:avLst>
              </a:prstGeom>
              <a:solidFill>
                <a:srgbClr val="00FFFF">
                  <a:alpha val="16078"/>
                </a:srgbClr>
              </a:solidFill>
              <a:ln w="9525">
                <a:solidFill>
                  <a:schemeClr val="tx1"/>
                </a:solidFill>
                <a:round/>
                <a:headEnd/>
                <a:tailEnd/>
              </a:ln>
            </p:spPr>
            <p:txBody>
              <a:bodyPr wrap="none" lIns="77910" tIns="38955" rIns="77910" bIns="38955" anchor="ctr"/>
              <a:lstStyle/>
              <a:p>
                <a:pPr defTabSz="844083" fontAlgn="auto">
                  <a:spcBef>
                    <a:spcPts val="0"/>
                  </a:spcBef>
                  <a:spcAft>
                    <a:spcPts val="0"/>
                  </a:spcAft>
                  <a:defRPr/>
                </a:pPr>
                <a:endParaRPr lang="ja-JP" altLang="en-US" sz="1023">
                  <a:solidFill>
                    <a:srgbClr val="000000"/>
                  </a:solidFill>
                  <a:latin typeface="Calibri"/>
                  <a:ea typeface="ＭＳ Ｐゴシック"/>
                </a:endParaRPr>
              </a:p>
            </p:txBody>
          </p:sp>
          <p:sp>
            <p:nvSpPr>
              <p:cNvPr id="18460" name="正方形/長方形 44"/>
              <p:cNvSpPr>
                <a:spLocks noChangeArrowheads="1"/>
              </p:cNvSpPr>
              <p:nvPr/>
            </p:nvSpPr>
            <p:spPr bwMode="auto">
              <a:xfrm>
                <a:off x="8612576" y="5415542"/>
                <a:ext cx="1071562" cy="1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1358" tIns="6270" rIns="31358" bIns="6270"/>
              <a:lstStyle/>
              <a:p>
                <a:pPr marL="101450" indent="-101450" algn="ctr" defTabSz="743963" fontAlgn="auto">
                  <a:spcBef>
                    <a:spcPts val="0"/>
                  </a:spcBef>
                  <a:spcAft>
                    <a:spcPts val="0"/>
                  </a:spcAft>
                  <a:defRPr/>
                </a:pPr>
                <a:r>
                  <a:rPr lang="ja-JP" altLang="en-US" sz="1023" b="1" dirty="0">
                    <a:solidFill>
                      <a:srgbClr val="FF0000"/>
                    </a:solidFill>
                    <a:latin typeface="Calibri"/>
                    <a:ea typeface="ＭＳ Ｐゴシック"/>
                  </a:rPr>
                  <a:t>（平成３０年度）</a:t>
                </a:r>
              </a:p>
            </p:txBody>
          </p:sp>
          <p:sp>
            <p:nvSpPr>
              <p:cNvPr id="56" name="Text Box 43"/>
              <p:cNvSpPr txBox="1">
                <a:spLocks noChangeArrowheads="1"/>
              </p:cNvSpPr>
              <p:nvPr/>
            </p:nvSpPr>
            <p:spPr bwMode="auto">
              <a:xfrm>
                <a:off x="8409385" y="4562558"/>
                <a:ext cx="1423988" cy="73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7899" tIns="38951" rIns="77899" bIns="38951">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eaLnBrk="1" fontAlgn="auto" hangingPunct="1">
                  <a:spcBef>
                    <a:spcPct val="50000"/>
                  </a:spcBef>
                  <a:spcAft>
                    <a:spcPts val="0"/>
                  </a:spcAft>
                  <a:defRPr/>
                </a:pPr>
                <a:r>
                  <a:rPr lang="ja-JP" altLang="en-US" sz="1023" b="1" dirty="0">
                    <a:solidFill>
                      <a:srgbClr val="000000"/>
                    </a:solidFill>
                    <a:latin typeface="Calibri" pitchFamily="34" charset="0"/>
                  </a:rPr>
                  <a:t>ハローワークからの紹介就職件数</a:t>
                </a:r>
              </a:p>
              <a:p>
                <a:pPr algn="ctr" defTabSz="844083" eaLnBrk="1" fontAlgn="auto" hangingPunct="1">
                  <a:spcBef>
                    <a:spcPct val="50000"/>
                  </a:spcBef>
                  <a:spcAft>
                    <a:spcPts val="0"/>
                  </a:spcAft>
                  <a:defRPr/>
                </a:pPr>
                <a:r>
                  <a:rPr lang="ja-JP" altLang="en-US" sz="1023" b="1" dirty="0">
                    <a:solidFill>
                      <a:srgbClr val="FF0000"/>
                    </a:solidFill>
                    <a:latin typeface="Calibri" pitchFamily="34" charset="0"/>
                  </a:rPr>
                  <a:t>１０２，３１８件</a:t>
                </a:r>
              </a:p>
            </p:txBody>
          </p:sp>
        </p:grpSp>
        <p:sp>
          <p:nvSpPr>
            <p:cNvPr id="53" name="正方形/長方形 44"/>
            <p:cNvSpPr>
              <a:spLocks noChangeArrowheads="1"/>
            </p:cNvSpPr>
            <p:nvPr/>
          </p:nvSpPr>
          <p:spPr bwMode="auto">
            <a:xfrm>
              <a:off x="8481392" y="5229200"/>
              <a:ext cx="1224136" cy="1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1358" tIns="6270" rIns="31358" bIns="6270"/>
            <a:lstStyle/>
            <a:p>
              <a:pPr marL="101450" indent="-101450" algn="ctr" defTabSz="743963" fontAlgn="auto">
                <a:spcBef>
                  <a:spcPts val="0"/>
                </a:spcBef>
                <a:spcAft>
                  <a:spcPts val="0"/>
                </a:spcAft>
                <a:defRPr/>
              </a:pPr>
              <a:r>
                <a:rPr lang="en-US" altLang="ja-JP" sz="852" dirty="0">
                  <a:solidFill>
                    <a:prstClr val="black"/>
                  </a:solidFill>
                  <a:latin typeface="Calibri"/>
                  <a:ea typeface="ＭＳ Ｐゴシック"/>
                </a:rPr>
                <a:t>※A</a:t>
              </a:r>
              <a:r>
                <a:rPr lang="ja-JP" altLang="en-US" sz="852" dirty="0">
                  <a:solidFill>
                    <a:prstClr val="black"/>
                  </a:solidFill>
                  <a:latin typeface="Calibri"/>
                  <a:ea typeface="ＭＳ Ｐゴシック"/>
                </a:rPr>
                <a:t>型：</a:t>
              </a:r>
              <a:r>
                <a:rPr lang="en-US" altLang="ja-JP" sz="852" dirty="0">
                  <a:solidFill>
                    <a:prstClr val="black"/>
                  </a:solidFill>
                  <a:latin typeface="Calibri"/>
                  <a:ea typeface="ＭＳ Ｐゴシック"/>
                </a:rPr>
                <a:t>19,502</a:t>
              </a:r>
              <a:r>
                <a:rPr lang="ja-JP" altLang="en-US" sz="852" dirty="0">
                  <a:solidFill>
                    <a:prstClr val="black"/>
                  </a:solidFill>
                  <a:latin typeface="Calibri"/>
                  <a:ea typeface="ＭＳ Ｐゴシック"/>
                </a:rPr>
                <a:t>件</a:t>
              </a:r>
            </a:p>
          </p:txBody>
        </p:sp>
      </p:grpSp>
      <p:sp>
        <p:nvSpPr>
          <p:cNvPr id="61" name="フッター プレースホルダー 2"/>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32</a:t>
            </a:fld>
            <a:endParaRPr kumimoji="1" lang="ja-JP" altLang="en-US"/>
          </a:p>
        </p:txBody>
      </p:sp>
    </p:spTree>
    <p:extLst>
      <p:ext uri="{BB962C8B-B14F-4D97-AF65-F5344CB8AC3E}">
        <p14:creationId xmlns:p14="http://schemas.microsoft.com/office/powerpoint/2010/main" val="33836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2924944"/>
            <a:ext cx="7139136" cy="720080"/>
          </a:xfrm>
        </p:spPr>
        <p:txBody>
          <a:bodyPr>
            <a:noAutofit/>
          </a:bodyPr>
          <a:lstStyle/>
          <a:p>
            <a:pPr marL="0" indent="0">
              <a:buNone/>
            </a:pPr>
            <a:r>
              <a:rPr lang="ja-JP" altLang="en-US" sz="3600" dirty="0" smtClean="0"/>
              <a:t>５</a:t>
            </a:r>
            <a:r>
              <a:rPr lang="ja-JP" altLang="en-US" sz="3600" dirty="0"/>
              <a:t>　公務部門における障害者雇用</a:t>
            </a:r>
            <a:r>
              <a:rPr lang="en-US" altLang="ja-JP" sz="3600" dirty="0"/>
              <a:t/>
            </a:r>
            <a:br>
              <a:rPr lang="en-US" altLang="ja-JP" sz="3600" dirty="0"/>
            </a:br>
            <a:endParaRPr kumimoji="1" lang="ja-JP" altLang="en-US" sz="3600" dirty="0"/>
          </a:p>
        </p:txBody>
      </p:sp>
      <p:sp>
        <p:nvSpPr>
          <p:cNvPr id="2" name="スライド番号プレースホルダー 1"/>
          <p:cNvSpPr>
            <a:spLocks noGrp="1"/>
          </p:cNvSpPr>
          <p:nvPr>
            <p:ph type="sldNum" sz="quarter" idx="12"/>
          </p:nvPr>
        </p:nvSpPr>
        <p:spPr>
          <a:xfrm>
            <a:off x="8451850" y="6376243"/>
            <a:ext cx="512638" cy="365125"/>
          </a:xfrm>
        </p:spPr>
        <p:txBody>
          <a:bodyPr/>
          <a:lstStyle/>
          <a:p>
            <a:fld id="{9E2A29CB-BA86-48A6-80E1-CB8750A963B5}" type="slidenum">
              <a:rPr kumimoji="1" lang="ja-JP" altLang="en-US" smtClean="0">
                <a:solidFill>
                  <a:schemeClr val="tx1"/>
                </a:solidFill>
              </a:rPr>
              <a:t>33</a:t>
            </a:fld>
            <a:endParaRPr kumimoji="1" lang="ja-JP" altLang="en-US" dirty="0">
              <a:solidFill>
                <a:schemeClr val="tx1"/>
              </a:solidFill>
            </a:endParaRPr>
          </a:p>
        </p:txBody>
      </p:sp>
    </p:spTree>
    <p:extLst>
      <p:ext uri="{BB962C8B-B14F-4D97-AF65-F5344CB8AC3E}">
        <p14:creationId xmlns:p14="http://schemas.microsoft.com/office/powerpoint/2010/main" val="1175744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0" y="263770"/>
            <a:ext cx="9144000" cy="331584"/>
          </a:xfrm>
          <a:ln>
            <a:noFill/>
          </a:ln>
          <a:effectLst/>
        </p:spPr>
        <p:style>
          <a:lnRef idx="1">
            <a:schemeClr val="accent3"/>
          </a:lnRef>
          <a:fillRef idx="2">
            <a:schemeClr val="accent3"/>
          </a:fillRef>
          <a:effectRef idx="1">
            <a:schemeClr val="accent3"/>
          </a:effectRef>
          <a:fontRef idx="minor">
            <a:schemeClr val="dk1"/>
          </a:fontRef>
        </p:style>
        <p:txBody>
          <a:bodyPr>
            <a:noAutofit/>
          </a:bodyPr>
          <a:lstStyle/>
          <a:p>
            <a:r>
              <a:rPr lang="ja-JP" altLang="en-US" sz="1477" b="1" dirty="0"/>
              <a:t>国の行政機関における障害者雇用に係る事案に関する</a:t>
            </a:r>
            <a:r>
              <a:rPr lang="ja-JP" altLang="en-US" sz="1477" b="1" dirty="0" smtClean="0"/>
              <a:t>経緯</a:t>
            </a:r>
            <a:endParaRPr lang="ja-JP" altLang="en-US" sz="1477" b="1" dirty="0"/>
          </a:p>
        </p:txBody>
      </p:sp>
      <p:sp>
        <p:nvSpPr>
          <p:cNvPr id="9" name="テキスト ボックス 8"/>
          <p:cNvSpPr txBox="1"/>
          <p:nvPr/>
        </p:nvSpPr>
        <p:spPr>
          <a:xfrm>
            <a:off x="351693" y="637306"/>
            <a:ext cx="8440615" cy="6027547"/>
          </a:xfrm>
          <a:prstGeom prst="rect">
            <a:avLst/>
          </a:prstGeom>
          <a:noFill/>
          <a:ln>
            <a:noFill/>
          </a:ln>
        </p:spPr>
        <p:txBody>
          <a:bodyPr wrap="square" rtlCol="0">
            <a:spAutoFit/>
          </a:bodyPr>
          <a:lstStyle/>
          <a:p>
            <a:r>
              <a:rPr lang="ja-JP" altLang="en-US" sz="1292" b="1" u="sng" dirty="0">
                <a:latin typeface="+mj-ea"/>
                <a:ea typeface="+mj-ea"/>
              </a:rPr>
              <a:t>平成</a:t>
            </a:r>
            <a:r>
              <a:rPr lang="en-US" altLang="ja-JP" sz="1292" b="1" u="sng" dirty="0">
                <a:latin typeface="+mj-ea"/>
                <a:ea typeface="+mj-ea"/>
              </a:rPr>
              <a:t>30</a:t>
            </a:r>
            <a:r>
              <a:rPr lang="ja-JP" altLang="en-US" sz="1292" b="1" u="sng" dirty="0">
                <a:latin typeface="+mj-ea"/>
                <a:ea typeface="+mj-ea"/>
              </a:rPr>
              <a:t>年５月</a:t>
            </a:r>
            <a:endParaRPr lang="en-US" altLang="ja-JP" sz="1292" b="1" u="sng" dirty="0">
              <a:latin typeface="+mj-ea"/>
              <a:ea typeface="+mj-ea"/>
            </a:endParaRPr>
          </a:p>
          <a:p>
            <a:r>
              <a:rPr lang="ja-JP" altLang="en-US" sz="1292" dirty="0">
                <a:latin typeface="+mn-ea"/>
              </a:rPr>
              <a:t>　・</a:t>
            </a:r>
            <a:r>
              <a:rPr lang="en-US" altLang="ja-JP" sz="1292" dirty="0">
                <a:latin typeface="+mn-ea"/>
              </a:rPr>
              <a:t>11</a:t>
            </a:r>
            <a:r>
              <a:rPr lang="ja-JP" altLang="en-US" sz="1292" dirty="0">
                <a:latin typeface="+mn-ea"/>
              </a:rPr>
              <a:t>日　財務省から厚生労働省に対し、障害者雇用促進法に基づく通報の対象となる障害者の範囲について照会</a:t>
            </a:r>
            <a:endParaRPr lang="en-US" altLang="ja-JP" sz="1292" dirty="0">
              <a:latin typeface="+mn-ea"/>
            </a:endParaRPr>
          </a:p>
          <a:p>
            <a:pPr>
              <a:lnSpc>
                <a:spcPts val="1385"/>
              </a:lnSpc>
            </a:pPr>
            <a:r>
              <a:rPr lang="ja-JP" altLang="en-US" sz="1292" dirty="0">
                <a:latin typeface="+mn-ea"/>
              </a:rPr>
              <a:t>　・</a:t>
            </a:r>
            <a:r>
              <a:rPr lang="en-US" altLang="ja-JP" sz="1292" dirty="0">
                <a:latin typeface="+mn-ea"/>
              </a:rPr>
              <a:t>16</a:t>
            </a:r>
            <a:r>
              <a:rPr lang="ja-JP" altLang="en-US" sz="1292" dirty="0">
                <a:latin typeface="+mn-ea"/>
              </a:rPr>
              <a:t>日　国の行政機関に対し、平成</a:t>
            </a:r>
            <a:r>
              <a:rPr lang="en-US" altLang="ja-JP" sz="1292" dirty="0">
                <a:latin typeface="+mn-ea"/>
              </a:rPr>
              <a:t>29</a:t>
            </a:r>
            <a:r>
              <a:rPr lang="ja-JP" altLang="en-US" sz="1292" dirty="0">
                <a:latin typeface="+mn-ea"/>
              </a:rPr>
              <a:t>年６月１日現在の状況の通報において計上した障害者の範囲について照会　　　　　　　　　　　　　　　　　　　　　　　　　　　　　　　　　　　　　　　　</a:t>
            </a:r>
            <a:endParaRPr lang="en-US" altLang="ja-JP" sz="1292" dirty="0">
              <a:latin typeface="+mn-ea"/>
            </a:endParaRPr>
          </a:p>
          <a:p>
            <a:r>
              <a:rPr lang="ja-JP" altLang="en-US" sz="1292" dirty="0">
                <a:latin typeface="+mn-ea"/>
              </a:rPr>
              <a:t>　　　　　　　　　　　　　　　　　　　　　⇒複数の国の行政機関において、障害者の範囲に誤りが見られた。</a:t>
            </a:r>
            <a:endParaRPr lang="en-US" altLang="ja-JP" sz="1292" dirty="0">
              <a:latin typeface="+mn-ea"/>
            </a:endParaRPr>
          </a:p>
          <a:p>
            <a:pPr>
              <a:lnSpc>
                <a:spcPts val="1385"/>
              </a:lnSpc>
            </a:pPr>
            <a:endParaRPr lang="en-US" altLang="ja-JP" sz="1292" dirty="0">
              <a:latin typeface="+mn-ea"/>
            </a:endParaRPr>
          </a:p>
          <a:p>
            <a:pPr>
              <a:lnSpc>
                <a:spcPts val="1385"/>
              </a:lnSpc>
            </a:pPr>
            <a:r>
              <a:rPr lang="ja-JP" altLang="en-US" sz="1292" b="1" u="sng" dirty="0">
                <a:latin typeface="+mn-ea"/>
              </a:rPr>
              <a:t>平成</a:t>
            </a:r>
            <a:r>
              <a:rPr lang="en-US" altLang="ja-JP" sz="1292" b="1" u="sng" dirty="0">
                <a:latin typeface="+mn-ea"/>
              </a:rPr>
              <a:t>30</a:t>
            </a:r>
            <a:r>
              <a:rPr lang="ja-JP" altLang="en-US" sz="1292" b="1" u="sng" dirty="0">
                <a:latin typeface="+mn-ea"/>
              </a:rPr>
              <a:t>年６月</a:t>
            </a:r>
            <a:endParaRPr lang="en-US" altLang="ja-JP" sz="1292" b="1" u="sng" dirty="0">
              <a:latin typeface="+mn-ea"/>
            </a:endParaRPr>
          </a:p>
          <a:p>
            <a:pPr>
              <a:lnSpc>
                <a:spcPts val="1385"/>
              </a:lnSpc>
            </a:pPr>
            <a:r>
              <a:rPr lang="ja-JP" altLang="en-US" sz="1292" dirty="0">
                <a:latin typeface="+mn-ea"/>
              </a:rPr>
              <a:t>　・</a:t>
            </a:r>
            <a:r>
              <a:rPr lang="en-US" altLang="ja-JP" sz="1292" dirty="0">
                <a:latin typeface="+mn-ea"/>
              </a:rPr>
              <a:t>20</a:t>
            </a:r>
            <a:r>
              <a:rPr lang="ja-JP" altLang="en-US" sz="1292" dirty="0">
                <a:latin typeface="+mn-ea"/>
              </a:rPr>
              <a:t>日　国の行政機関、立法機関及び司法機関に対し、平成</a:t>
            </a:r>
            <a:r>
              <a:rPr lang="en-US" altLang="ja-JP" sz="1292" dirty="0">
                <a:latin typeface="+mn-ea"/>
              </a:rPr>
              <a:t>29</a:t>
            </a:r>
            <a:r>
              <a:rPr lang="ja-JP" altLang="en-US" sz="1292" dirty="0">
                <a:latin typeface="+mn-ea"/>
              </a:rPr>
              <a:t>年６月１日現在の状況の通報内容について再点検依頼</a:t>
            </a:r>
            <a:endParaRPr lang="en-US" altLang="ja-JP" sz="1292" dirty="0">
              <a:latin typeface="+mn-ea"/>
            </a:endParaRPr>
          </a:p>
          <a:p>
            <a:r>
              <a:rPr lang="ja-JP" altLang="en-US" sz="1292" dirty="0">
                <a:latin typeface="+mn-ea"/>
              </a:rPr>
              <a:t>　　　　　　　　　　　　　　　　　　　　　⇒</a:t>
            </a:r>
            <a:r>
              <a:rPr lang="ja-JP" altLang="en-US" sz="1292" b="1" u="sng" dirty="0">
                <a:latin typeface="+mn-ea"/>
              </a:rPr>
              <a:t>８月</a:t>
            </a:r>
            <a:r>
              <a:rPr lang="en-US" altLang="ja-JP" sz="1292" b="1" u="sng" dirty="0">
                <a:latin typeface="+mn-ea"/>
              </a:rPr>
              <a:t>28</a:t>
            </a:r>
            <a:r>
              <a:rPr lang="ja-JP" altLang="en-US" sz="1292" b="1" u="sng" dirty="0">
                <a:latin typeface="+mn-ea"/>
              </a:rPr>
              <a:t>日</a:t>
            </a:r>
            <a:r>
              <a:rPr lang="ja-JP" altLang="en-US" sz="1292" dirty="0">
                <a:latin typeface="+mn-ea"/>
              </a:rPr>
              <a:t>　再点検結果公表（国の行政機関分）</a:t>
            </a:r>
            <a:endParaRPr lang="en-US" altLang="ja-JP" sz="1292" dirty="0">
              <a:latin typeface="+mn-ea"/>
            </a:endParaRPr>
          </a:p>
          <a:p>
            <a:r>
              <a:rPr lang="ja-JP" altLang="en-US" sz="1292" dirty="0">
                <a:latin typeface="+mn-ea"/>
              </a:rPr>
              <a:t>　　　　　　　　　　　　　　　　　　　　  ⇒</a:t>
            </a:r>
            <a:r>
              <a:rPr lang="ja-JP" altLang="en-US" sz="1292" b="1" u="sng" dirty="0">
                <a:latin typeface="+mn-ea"/>
              </a:rPr>
              <a:t>９月７日</a:t>
            </a:r>
            <a:r>
              <a:rPr lang="ja-JP" altLang="en-US" sz="1292" dirty="0">
                <a:latin typeface="+mn-ea"/>
              </a:rPr>
              <a:t>　再点検結果公表（立法機関及び司法機関分）</a:t>
            </a:r>
            <a:endParaRPr lang="en-US" altLang="ja-JP" sz="1292" dirty="0">
              <a:latin typeface="+mn-ea"/>
            </a:endParaRPr>
          </a:p>
          <a:p>
            <a:r>
              <a:rPr lang="ja-JP" altLang="en-US" sz="1292" b="1" u="sng" dirty="0">
                <a:latin typeface="+mn-ea"/>
              </a:rPr>
              <a:t>平成</a:t>
            </a:r>
            <a:r>
              <a:rPr lang="en-US" altLang="ja-JP" sz="1292" b="1" u="sng" dirty="0">
                <a:latin typeface="+mn-ea"/>
              </a:rPr>
              <a:t>30</a:t>
            </a:r>
            <a:r>
              <a:rPr lang="ja-JP" altLang="en-US" sz="1292" b="1" u="sng" dirty="0">
                <a:latin typeface="+mn-ea"/>
              </a:rPr>
              <a:t>年 ８月</a:t>
            </a:r>
            <a:endParaRPr lang="en-US" altLang="ja-JP" sz="1292" b="1" u="sng" dirty="0">
              <a:latin typeface="+mn-ea"/>
            </a:endParaRPr>
          </a:p>
          <a:p>
            <a:r>
              <a:rPr lang="ja-JP" altLang="en-US" sz="1292" dirty="0">
                <a:latin typeface="+mn-ea"/>
              </a:rPr>
              <a:t>　・</a:t>
            </a:r>
            <a:r>
              <a:rPr lang="en-US" altLang="ja-JP" sz="1292" dirty="0">
                <a:latin typeface="+mn-ea"/>
              </a:rPr>
              <a:t>28</a:t>
            </a:r>
            <a:r>
              <a:rPr lang="ja-JP" altLang="en-US" sz="1292" dirty="0">
                <a:latin typeface="+mn-ea"/>
              </a:rPr>
              <a:t>日～　公務部門における障害者雇用に関する関係閣僚会議　開催</a:t>
            </a:r>
            <a:endParaRPr lang="en-US" altLang="ja-JP" sz="1292" dirty="0">
              <a:latin typeface="+mn-ea"/>
            </a:endParaRPr>
          </a:p>
          <a:p>
            <a:r>
              <a:rPr lang="ja-JP" altLang="en-US" sz="1015" dirty="0">
                <a:latin typeface="+mn-ea"/>
              </a:rPr>
              <a:t>　　   　　　　　　　　　　　　　</a:t>
            </a:r>
            <a:r>
              <a:rPr lang="en-US" altLang="ja-JP" sz="1015" dirty="0">
                <a:latin typeface="+mn-ea"/>
              </a:rPr>
              <a:t>※</a:t>
            </a:r>
            <a:r>
              <a:rPr lang="ja-JP" altLang="en-US" sz="1015" dirty="0">
                <a:latin typeface="+mn-ea"/>
              </a:rPr>
              <a:t>議長：内閣官房長官　　副議長：厚生労働大臣　　事務局：内閣官房</a:t>
            </a:r>
            <a:endParaRPr lang="en-US" altLang="ja-JP" sz="1015" dirty="0">
              <a:latin typeface="+mn-ea"/>
            </a:endParaRPr>
          </a:p>
          <a:p>
            <a:pPr>
              <a:spcBef>
                <a:spcPts val="554"/>
              </a:spcBef>
            </a:pPr>
            <a:r>
              <a:rPr lang="ja-JP" altLang="en-US" sz="1292" dirty="0">
                <a:latin typeface="+mn-ea"/>
              </a:rPr>
              <a:t>　　 　　　　　公務部門における障害者雇用に関する関係府省連絡会議　開催</a:t>
            </a:r>
            <a:endParaRPr lang="en-US" altLang="ja-JP" sz="1292" dirty="0">
              <a:latin typeface="+mn-ea"/>
            </a:endParaRPr>
          </a:p>
          <a:p>
            <a:r>
              <a:rPr lang="ja-JP" altLang="en-US" sz="1015" dirty="0">
                <a:latin typeface="+mn-ea"/>
              </a:rPr>
              <a:t>　　   　　　　　　　　　　　　　</a:t>
            </a:r>
            <a:r>
              <a:rPr lang="en-US" altLang="ja-JP" sz="1015" dirty="0">
                <a:latin typeface="+mn-ea"/>
              </a:rPr>
              <a:t>※</a:t>
            </a:r>
            <a:r>
              <a:rPr lang="ja-JP" altLang="en-US" sz="1015" dirty="0">
                <a:latin typeface="+mn-ea"/>
              </a:rPr>
              <a:t>議長：厚生労働大臣　　副議長：内閣官房副長官補（内政担当）、厚生労働事務次官　　事務局：厚生労働省</a:t>
            </a:r>
            <a:endParaRPr lang="en-US" altLang="ja-JP" sz="1477" dirty="0">
              <a:latin typeface="+mn-ea"/>
            </a:endParaRPr>
          </a:p>
          <a:p>
            <a:pPr>
              <a:lnSpc>
                <a:spcPts val="1292"/>
              </a:lnSpc>
            </a:pPr>
            <a:endParaRPr lang="en-US" altLang="ja-JP" sz="1846" dirty="0">
              <a:latin typeface="+mn-ea"/>
            </a:endParaRPr>
          </a:p>
          <a:p>
            <a:pPr>
              <a:lnSpc>
                <a:spcPts val="1292"/>
              </a:lnSpc>
            </a:pPr>
            <a:r>
              <a:rPr lang="ja-JP" altLang="en-US" sz="1292" dirty="0">
                <a:latin typeface="+mn-ea"/>
              </a:rPr>
              <a:t>　・</a:t>
            </a:r>
            <a:r>
              <a:rPr lang="en-US" altLang="ja-JP" sz="1292" dirty="0">
                <a:latin typeface="+mn-ea"/>
              </a:rPr>
              <a:t>31</a:t>
            </a:r>
            <a:r>
              <a:rPr lang="ja-JP" altLang="en-US" sz="1292" dirty="0">
                <a:latin typeface="+mn-ea"/>
              </a:rPr>
              <a:t>日　地方公共団体</a:t>
            </a:r>
            <a:r>
              <a:rPr lang="ja-JP" altLang="en-US" sz="1015" dirty="0">
                <a:latin typeface="+mn-ea"/>
              </a:rPr>
              <a:t>（</a:t>
            </a:r>
            <a:r>
              <a:rPr lang="en-US" altLang="ja-JP" sz="1015" dirty="0">
                <a:latin typeface="+mn-ea"/>
              </a:rPr>
              <a:t>※</a:t>
            </a:r>
            <a:r>
              <a:rPr lang="ja-JP" altLang="en-US" sz="1015" dirty="0">
                <a:latin typeface="+mn-ea"/>
              </a:rPr>
              <a:t>）</a:t>
            </a:r>
            <a:r>
              <a:rPr lang="ja-JP" altLang="en-US" sz="1292" dirty="0">
                <a:latin typeface="+mn-ea"/>
              </a:rPr>
              <a:t>に対して、総務省の協力を得て再点検依頼</a:t>
            </a:r>
            <a:endParaRPr lang="en-US" altLang="ja-JP" sz="831" dirty="0">
              <a:latin typeface="+mn-ea"/>
            </a:endParaRPr>
          </a:p>
          <a:p>
            <a:endParaRPr lang="en-US" altLang="ja-JP" sz="831" dirty="0">
              <a:latin typeface="+mn-ea"/>
            </a:endParaRPr>
          </a:p>
          <a:p>
            <a:endParaRPr lang="en-US" altLang="ja-JP" sz="831" dirty="0">
              <a:latin typeface="+mn-ea"/>
            </a:endParaRPr>
          </a:p>
          <a:p>
            <a:r>
              <a:rPr lang="ja-JP" altLang="en-US" sz="1292" b="1" u="sng" dirty="0">
                <a:latin typeface="+mn-ea"/>
              </a:rPr>
              <a:t>平成</a:t>
            </a:r>
            <a:r>
              <a:rPr lang="en-US" altLang="ja-JP" sz="1292" b="1" u="sng" dirty="0">
                <a:latin typeface="+mn-ea"/>
              </a:rPr>
              <a:t>30</a:t>
            </a:r>
            <a:r>
              <a:rPr lang="ja-JP" altLang="en-US" sz="1292" b="1" u="sng" dirty="0">
                <a:latin typeface="+mn-ea"/>
              </a:rPr>
              <a:t>年 ９月</a:t>
            </a:r>
            <a:endParaRPr lang="en-US" altLang="ja-JP" sz="1292" b="1" u="sng" dirty="0">
              <a:latin typeface="+mn-ea"/>
            </a:endParaRPr>
          </a:p>
          <a:p>
            <a:r>
              <a:rPr lang="ja-JP" altLang="en-US" sz="1292" dirty="0">
                <a:latin typeface="+mn-ea"/>
              </a:rPr>
              <a:t>　・７日　独立行政法人等に対して、再点検依頼</a:t>
            </a:r>
            <a:endParaRPr lang="en-US" altLang="ja-JP" sz="369" dirty="0">
              <a:latin typeface="+mn-ea"/>
            </a:endParaRPr>
          </a:p>
          <a:p>
            <a:endParaRPr lang="en-US" altLang="ja-JP" sz="369" dirty="0">
              <a:latin typeface="+mn-ea"/>
            </a:endParaRPr>
          </a:p>
          <a:p>
            <a:r>
              <a:rPr lang="ja-JP" altLang="en-US" sz="1292" dirty="0">
                <a:latin typeface="+mn-ea"/>
              </a:rPr>
              <a:t>　・</a:t>
            </a:r>
            <a:r>
              <a:rPr lang="en-US" altLang="ja-JP" sz="1292" dirty="0">
                <a:latin typeface="+mn-ea"/>
              </a:rPr>
              <a:t>28</a:t>
            </a:r>
            <a:r>
              <a:rPr lang="ja-JP" altLang="en-US" sz="1292" dirty="0">
                <a:latin typeface="+mn-ea"/>
              </a:rPr>
              <a:t>日　</a:t>
            </a:r>
            <a:r>
              <a:rPr lang="zh-TW" altLang="en-US" sz="1292" dirty="0">
                <a:latin typeface="+mn-ea"/>
              </a:rPr>
              <a:t>労働政策審議会障害者雇用分科</a:t>
            </a:r>
            <a:r>
              <a:rPr lang="ja-JP" altLang="en-US" sz="1292" dirty="0">
                <a:latin typeface="+mn-ea"/>
              </a:rPr>
              <a:t>会　開催</a:t>
            </a:r>
            <a:endParaRPr lang="en-US" altLang="ja-JP" sz="1292" dirty="0">
              <a:latin typeface="+mn-ea"/>
            </a:endParaRPr>
          </a:p>
          <a:p>
            <a:endParaRPr lang="en-US" altLang="ja-JP" sz="1292" dirty="0">
              <a:latin typeface="+mn-ea"/>
            </a:endParaRPr>
          </a:p>
          <a:p>
            <a:r>
              <a:rPr lang="ja-JP" altLang="en-US" sz="1292" b="1" u="sng" dirty="0">
                <a:latin typeface="+mn-ea"/>
              </a:rPr>
              <a:t>平成</a:t>
            </a:r>
            <a:r>
              <a:rPr lang="en-US" altLang="ja-JP" sz="1292" b="1" u="sng" dirty="0">
                <a:latin typeface="+mn-ea"/>
              </a:rPr>
              <a:t>30</a:t>
            </a:r>
            <a:r>
              <a:rPr lang="ja-JP" altLang="en-US" sz="1292" b="1" u="sng" dirty="0">
                <a:latin typeface="+mn-ea"/>
              </a:rPr>
              <a:t>年</a:t>
            </a:r>
            <a:r>
              <a:rPr lang="en-US" altLang="ja-JP" sz="1292" b="1" u="sng" dirty="0">
                <a:latin typeface="+mn-ea"/>
              </a:rPr>
              <a:t>10</a:t>
            </a:r>
            <a:r>
              <a:rPr lang="ja-JP" altLang="en-US" sz="1292" b="1" u="sng" dirty="0">
                <a:latin typeface="+mn-ea"/>
              </a:rPr>
              <a:t>月</a:t>
            </a:r>
            <a:endParaRPr lang="en-US" altLang="ja-JP" sz="1292" b="1" u="sng" dirty="0">
              <a:latin typeface="+mn-ea"/>
            </a:endParaRPr>
          </a:p>
          <a:p>
            <a:r>
              <a:rPr lang="ja-JP" altLang="en-US" sz="1292" dirty="0">
                <a:latin typeface="+mn-ea"/>
              </a:rPr>
              <a:t>　・</a:t>
            </a:r>
            <a:r>
              <a:rPr lang="en-US" altLang="ja-JP" sz="1292" dirty="0">
                <a:latin typeface="+mn-ea"/>
              </a:rPr>
              <a:t>22</a:t>
            </a:r>
            <a:r>
              <a:rPr lang="ja-JP" altLang="en-US" sz="1292" dirty="0">
                <a:latin typeface="+mn-ea"/>
              </a:rPr>
              <a:t>日　 </a:t>
            </a:r>
            <a:r>
              <a:rPr lang="zh-TW" altLang="en-US" sz="1292" dirty="0">
                <a:latin typeface="+mn-ea"/>
              </a:rPr>
              <a:t>労働政策審議会障害者雇用分科</a:t>
            </a:r>
            <a:r>
              <a:rPr lang="ja-JP" altLang="en-US" sz="1292" dirty="0">
                <a:latin typeface="+mn-ea"/>
              </a:rPr>
              <a:t>会（第</a:t>
            </a:r>
            <a:r>
              <a:rPr lang="en-US" altLang="ja-JP" sz="1292" dirty="0">
                <a:latin typeface="+mn-ea"/>
              </a:rPr>
              <a:t>79</a:t>
            </a:r>
            <a:r>
              <a:rPr lang="ja-JP" altLang="en-US" sz="1292" dirty="0">
                <a:latin typeface="+mn-ea"/>
              </a:rPr>
              <a:t>回）　開催</a:t>
            </a:r>
            <a:endParaRPr lang="en-US" altLang="ja-JP" sz="1292" dirty="0">
              <a:latin typeface="+mn-ea"/>
            </a:endParaRPr>
          </a:p>
          <a:p>
            <a:pPr>
              <a:lnSpc>
                <a:spcPts val="1292"/>
              </a:lnSpc>
              <a:spcBef>
                <a:spcPts val="554"/>
              </a:spcBef>
            </a:pPr>
            <a:r>
              <a:rPr lang="ja-JP" altLang="en-US" sz="1292" dirty="0">
                <a:latin typeface="+mn-ea"/>
              </a:rPr>
              <a:t>　　　　　　 第４回関係府省連絡会議　開催</a:t>
            </a:r>
            <a:endParaRPr lang="en-US" altLang="ja-JP" sz="1292" dirty="0">
              <a:latin typeface="+mn-ea"/>
            </a:endParaRPr>
          </a:p>
          <a:p>
            <a:r>
              <a:rPr lang="ja-JP" altLang="en-US" sz="1292" dirty="0">
                <a:latin typeface="+mn-ea"/>
              </a:rPr>
              <a:t>　　　　　　　　　</a:t>
            </a:r>
            <a:r>
              <a:rPr lang="en-US" altLang="ja-JP" sz="1292" dirty="0">
                <a:latin typeface="+mn-ea"/>
              </a:rPr>
              <a:t>-</a:t>
            </a:r>
            <a:r>
              <a:rPr lang="ja-JP" altLang="en-US" sz="1292" dirty="0">
                <a:latin typeface="+mn-ea"/>
              </a:rPr>
              <a:t>「国の行政機関における障害者雇用に係る事案に関する検証委員会報告書」報告</a:t>
            </a:r>
          </a:p>
          <a:p>
            <a:r>
              <a:rPr lang="ja-JP" altLang="en-US" sz="1292" dirty="0">
                <a:latin typeface="+mn-ea"/>
              </a:rPr>
              <a:t> 　                 </a:t>
            </a:r>
            <a:r>
              <a:rPr lang="en-US" altLang="ja-JP" sz="1292" dirty="0">
                <a:latin typeface="+mn-ea"/>
              </a:rPr>
              <a:t>-</a:t>
            </a:r>
            <a:r>
              <a:rPr lang="ja-JP" altLang="en-US" sz="1292" dirty="0">
                <a:latin typeface="+mn-ea"/>
              </a:rPr>
              <a:t>「公務部門における障害者雇用に関する基本方針（案）」とりまとめ</a:t>
            </a:r>
            <a:endParaRPr lang="en-US" altLang="ja-JP" sz="1292" dirty="0">
              <a:latin typeface="+mn-ea"/>
            </a:endParaRPr>
          </a:p>
          <a:p>
            <a:pPr>
              <a:lnSpc>
                <a:spcPts val="1385"/>
              </a:lnSpc>
            </a:pPr>
            <a:endParaRPr lang="en-US" altLang="ja-JP" sz="1292" dirty="0">
              <a:latin typeface="+mn-ea"/>
            </a:endParaRPr>
          </a:p>
          <a:p>
            <a:pPr>
              <a:lnSpc>
                <a:spcPts val="1385"/>
              </a:lnSpc>
            </a:pPr>
            <a:r>
              <a:rPr lang="ja-JP" altLang="en-US" sz="1292" dirty="0">
                <a:latin typeface="+mn-ea"/>
              </a:rPr>
              <a:t>　・</a:t>
            </a:r>
            <a:r>
              <a:rPr lang="en-US" altLang="ja-JP" sz="1292" dirty="0">
                <a:latin typeface="+mn-ea"/>
              </a:rPr>
              <a:t>23</a:t>
            </a:r>
            <a:r>
              <a:rPr lang="ja-JP" altLang="en-US" sz="1292" dirty="0">
                <a:latin typeface="+mn-ea"/>
              </a:rPr>
              <a:t>日　 第２回関係閣僚会議　開催</a:t>
            </a:r>
            <a:endParaRPr lang="en-US" altLang="ja-JP" sz="1292" dirty="0">
              <a:latin typeface="+mn-ea"/>
            </a:endParaRPr>
          </a:p>
          <a:p>
            <a:r>
              <a:rPr lang="ja-JP" altLang="en-US" sz="1292" dirty="0">
                <a:latin typeface="+mn-ea"/>
              </a:rPr>
              <a:t>　　 　　　　　　</a:t>
            </a:r>
            <a:r>
              <a:rPr lang="en-US" altLang="ja-JP" sz="1292" dirty="0">
                <a:latin typeface="+mn-ea"/>
              </a:rPr>
              <a:t>-</a:t>
            </a:r>
            <a:r>
              <a:rPr lang="ja-JP" altLang="en-US" sz="1292" dirty="0">
                <a:latin typeface="+mn-ea"/>
              </a:rPr>
              <a:t>「国の行政機関における障害者雇用に係る事案に関する検証委員会報告書」報告</a:t>
            </a:r>
          </a:p>
          <a:p>
            <a:r>
              <a:rPr lang="ja-JP" altLang="en-US" sz="1292" dirty="0">
                <a:latin typeface="+mn-ea"/>
              </a:rPr>
              <a:t> 　 　　　　　　 </a:t>
            </a:r>
            <a:r>
              <a:rPr lang="en-US" altLang="ja-JP" sz="1292" dirty="0">
                <a:latin typeface="+mn-ea"/>
              </a:rPr>
              <a:t>-</a:t>
            </a:r>
            <a:r>
              <a:rPr lang="ja-JP" altLang="en-US" sz="1292" dirty="0">
                <a:latin typeface="+mn-ea"/>
              </a:rPr>
              <a:t>「公務部門における障害者雇用に関する基本方針」決定</a:t>
            </a:r>
            <a:endParaRPr lang="en-US" altLang="ja-JP" sz="1292" dirty="0">
              <a:latin typeface="+mn-ea"/>
            </a:endParaRPr>
          </a:p>
        </p:txBody>
      </p:sp>
      <p:sp>
        <p:nvSpPr>
          <p:cNvPr id="2" name="テキスト ボックス 1"/>
          <p:cNvSpPr txBox="1"/>
          <p:nvPr/>
        </p:nvSpPr>
        <p:spPr>
          <a:xfrm>
            <a:off x="1713836" y="3628407"/>
            <a:ext cx="4586356" cy="248530"/>
          </a:xfrm>
          <a:prstGeom prst="rect">
            <a:avLst/>
          </a:prstGeom>
          <a:noFill/>
        </p:spPr>
        <p:txBody>
          <a:bodyPr wrap="square" rtlCol="0">
            <a:spAutoFit/>
          </a:bodyPr>
          <a:lstStyle/>
          <a:p>
            <a:r>
              <a:rPr lang="en-US" altLang="ja-JP" sz="1015" dirty="0">
                <a:latin typeface="+mj-ea"/>
                <a:ea typeface="+mj-ea"/>
              </a:rPr>
              <a:t>※</a:t>
            </a:r>
            <a:r>
              <a:rPr lang="ja-JP" altLang="en-US" sz="1015" dirty="0">
                <a:latin typeface="+mj-ea"/>
                <a:ea typeface="+mj-ea"/>
              </a:rPr>
              <a:t>都道府県の機関、市町村の機関、都道府県等の教育委員会</a:t>
            </a:r>
          </a:p>
        </p:txBody>
      </p:sp>
      <p:sp>
        <p:nvSpPr>
          <p:cNvPr id="3" name="正方形/長方形 2"/>
          <p:cNvSpPr/>
          <p:nvPr/>
        </p:nvSpPr>
        <p:spPr>
          <a:xfrm>
            <a:off x="6433130" y="4293096"/>
            <a:ext cx="1794661" cy="465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 name="テキスト ボックス 3"/>
          <p:cNvSpPr txBox="1"/>
          <p:nvPr/>
        </p:nvSpPr>
        <p:spPr>
          <a:xfrm>
            <a:off x="5271418" y="3749151"/>
            <a:ext cx="2775119" cy="291170"/>
          </a:xfrm>
          <a:prstGeom prst="rect">
            <a:avLst/>
          </a:prstGeom>
          <a:noFill/>
        </p:spPr>
        <p:txBody>
          <a:bodyPr wrap="none" rtlCol="0">
            <a:spAutoFit/>
          </a:bodyPr>
          <a:lstStyle/>
          <a:p>
            <a:r>
              <a:rPr lang="ja-JP" altLang="en-US" sz="1292" dirty="0">
                <a:latin typeface="+mn-ea"/>
              </a:rPr>
              <a:t>　　 ⇒</a:t>
            </a:r>
            <a:r>
              <a:rPr lang="en-US" altLang="ja-JP" sz="1292" b="1" u="sng" dirty="0">
                <a:latin typeface="+mn-ea"/>
              </a:rPr>
              <a:t>10</a:t>
            </a:r>
            <a:r>
              <a:rPr lang="ja-JP" altLang="en-US" sz="1292" b="1" u="sng" dirty="0">
                <a:latin typeface="+mn-ea"/>
              </a:rPr>
              <a:t>月</a:t>
            </a:r>
            <a:r>
              <a:rPr lang="en-US" altLang="ja-JP" sz="1292" b="1" u="sng" dirty="0">
                <a:latin typeface="+mn-ea"/>
              </a:rPr>
              <a:t>22</a:t>
            </a:r>
            <a:r>
              <a:rPr lang="ja-JP" altLang="en-US" sz="1292" b="1" u="sng" dirty="0">
                <a:latin typeface="+mn-ea"/>
              </a:rPr>
              <a:t>日</a:t>
            </a:r>
            <a:r>
              <a:rPr lang="ja-JP" altLang="en-US" sz="1292" dirty="0">
                <a:latin typeface="+mn-ea"/>
              </a:rPr>
              <a:t>　再点検結果公表　　</a:t>
            </a:r>
            <a:endParaRPr lang="en-US" altLang="ja-JP" sz="1292" dirty="0">
              <a:latin typeface="+mn-ea"/>
            </a:endParaRPr>
          </a:p>
        </p:txBody>
      </p:sp>
      <p:sp>
        <p:nvSpPr>
          <p:cNvPr id="5" name="右中かっこ 4"/>
          <p:cNvSpPr/>
          <p:nvPr/>
        </p:nvSpPr>
        <p:spPr>
          <a:xfrm>
            <a:off x="5307861" y="3497332"/>
            <a:ext cx="194706" cy="7957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a:p>
        </p:txBody>
      </p:sp>
      <p:sp>
        <p:nvSpPr>
          <p:cNvPr id="6" name="右中かっこ 5"/>
          <p:cNvSpPr/>
          <p:nvPr/>
        </p:nvSpPr>
        <p:spPr>
          <a:xfrm>
            <a:off x="6635225" y="2033152"/>
            <a:ext cx="132938" cy="39881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a:p>
        </p:txBody>
      </p:sp>
      <p:sp>
        <p:nvSpPr>
          <p:cNvPr id="10" name="テキスト ボックス 9"/>
          <p:cNvSpPr txBox="1"/>
          <p:nvPr/>
        </p:nvSpPr>
        <p:spPr>
          <a:xfrm>
            <a:off x="6768165" y="2081717"/>
            <a:ext cx="1678665" cy="291170"/>
          </a:xfrm>
          <a:prstGeom prst="rect">
            <a:avLst/>
          </a:prstGeom>
          <a:noFill/>
        </p:spPr>
        <p:txBody>
          <a:bodyPr wrap="none" rtlCol="0">
            <a:spAutoFit/>
          </a:bodyPr>
          <a:lstStyle/>
          <a:p>
            <a:r>
              <a:rPr lang="ja-JP" altLang="en-US" sz="1292" dirty="0">
                <a:latin typeface="+mn-ea"/>
              </a:rPr>
              <a:t>⇒</a:t>
            </a:r>
            <a:r>
              <a:rPr lang="en-US" altLang="ja-JP" sz="1292" b="1" u="sng" dirty="0">
                <a:latin typeface="+mn-ea"/>
              </a:rPr>
              <a:t>10</a:t>
            </a:r>
            <a:r>
              <a:rPr lang="ja-JP" altLang="en-US" sz="1292" b="1" u="sng" dirty="0">
                <a:latin typeface="+mn-ea"/>
              </a:rPr>
              <a:t>月</a:t>
            </a:r>
            <a:r>
              <a:rPr lang="en-US" altLang="ja-JP" sz="1292" b="1" u="sng" dirty="0">
                <a:latin typeface="+mn-ea"/>
              </a:rPr>
              <a:t>22</a:t>
            </a:r>
            <a:r>
              <a:rPr lang="ja-JP" altLang="en-US" sz="1292" b="1" u="sng" dirty="0">
                <a:latin typeface="+mn-ea"/>
              </a:rPr>
              <a:t>日</a:t>
            </a:r>
            <a:r>
              <a:rPr lang="ja-JP" altLang="en-US" sz="1292" dirty="0">
                <a:latin typeface="+mn-ea"/>
              </a:rPr>
              <a:t>　訂正　　</a:t>
            </a:r>
            <a:endParaRPr lang="en-US" altLang="ja-JP" sz="1292" dirty="0">
              <a:latin typeface="+mn-ea"/>
            </a:endParaRPr>
          </a:p>
        </p:txBody>
      </p:sp>
      <p:sp>
        <p:nvSpPr>
          <p:cNvPr id="11" name="スライド番号プレースホルダー 10"/>
          <p:cNvSpPr>
            <a:spLocks noGrp="1"/>
          </p:cNvSpPr>
          <p:nvPr>
            <p:ph type="sldNum" sz="quarter" idx="12"/>
          </p:nvPr>
        </p:nvSpPr>
        <p:spPr/>
        <p:txBody>
          <a:bodyPr/>
          <a:lstStyle/>
          <a:p>
            <a:fld id="{9E2A29CB-BA86-48A6-80E1-CB8750A963B5}" type="slidenum">
              <a:rPr kumimoji="1" lang="ja-JP" altLang="en-US" smtClean="0"/>
              <a:t>34</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380789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63769"/>
            <a:ext cx="9144000" cy="332308"/>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defRPr/>
            </a:pPr>
            <a:r>
              <a:rPr lang="ja-JP" altLang="en-US" sz="1477" dirty="0">
                <a:solidFill>
                  <a:prstClr val="white"/>
                </a:solidFill>
                <a:latin typeface="Calibri"/>
                <a:ea typeface="ＭＳ Ｐゴシック" panose="020B0600070205080204" pitchFamily="50" charset="-128"/>
              </a:rPr>
              <a:t>国の行政機関における障害者雇用に係る事案に関する検証委員会 報告書（平成</a:t>
            </a:r>
            <a:r>
              <a:rPr lang="en-US" altLang="ja-JP" sz="1477" dirty="0">
                <a:solidFill>
                  <a:prstClr val="white"/>
                </a:solidFill>
                <a:latin typeface="Calibri"/>
                <a:ea typeface="ＭＳ Ｐゴシック" panose="020B0600070205080204" pitchFamily="50" charset="-128"/>
              </a:rPr>
              <a:t>30</a:t>
            </a:r>
            <a:r>
              <a:rPr lang="ja-JP" altLang="en-US" sz="1477" dirty="0">
                <a:solidFill>
                  <a:prstClr val="white"/>
                </a:solidFill>
                <a:latin typeface="Calibri"/>
                <a:ea typeface="ＭＳ Ｐゴシック" panose="020B0600070205080204" pitchFamily="50" charset="-128"/>
              </a:rPr>
              <a:t>年</a:t>
            </a:r>
            <a:r>
              <a:rPr lang="en-US" altLang="ja-JP" sz="1477" dirty="0">
                <a:solidFill>
                  <a:prstClr val="white"/>
                </a:solidFill>
                <a:latin typeface="Calibri"/>
                <a:ea typeface="ＭＳ Ｐゴシック" panose="020B0600070205080204" pitchFamily="50" charset="-128"/>
              </a:rPr>
              <a:t>10</a:t>
            </a:r>
            <a:r>
              <a:rPr lang="ja-JP" altLang="en-US" sz="1477" dirty="0">
                <a:solidFill>
                  <a:prstClr val="white"/>
                </a:solidFill>
                <a:latin typeface="Calibri"/>
                <a:ea typeface="ＭＳ Ｐゴシック" panose="020B0600070205080204" pitchFamily="50" charset="-128"/>
              </a:rPr>
              <a:t>月</a:t>
            </a:r>
            <a:r>
              <a:rPr lang="en-US" altLang="ja-JP" sz="1477" dirty="0">
                <a:solidFill>
                  <a:prstClr val="white"/>
                </a:solidFill>
                <a:latin typeface="Calibri"/>
                <a:ea typeface="ＭＳ Ｐゴシック" panose="020B0600070205080204" pitchFamily="50" charset="-128"/>
              </a:rPr>
              <a:t>22</a:t>
            </a:r>
            <a:r>
              <a:rPr lang="ja-JP" altLang="en-US" sz="1477">
                <a:solidFill>
                  <a:prstClr val="white"/>
                </a:solidFill>
                <a:latin typeface="Calibri"/>
                <a:ea typeface="ＭＳ Ｐゴシック" panose="020B0600070205080204" pitchFamily="50" charset="-128"/>
              </a:rPr>
              <a:t>日</a:t>
            </a:r>
            <a:r>
              <a:rPr lang="ja-JP" altLang="en-US" sz="1477" dirty="0">
                <a:solidFill>
                  <a:prstClr val="white"/>
                </a:solidFill>
                <a:latin typeface="Calibri"/>
                <a:ea typeface="ＭＳ Ｐゴシック" panose="020B0600070205080204" pitchFamily="50" charset="-128"/>
              </a:rPr>
              <a:t>）</a:t>
            </a:r>
            <a:r>
              <a:rPr lang="ja-JP" altLang="en-US" sz="1477">
                <a:solidFill>
                  <a:prstClr val="white"/>
                </a:solidFill>
                <a:latin typeface="Calibri"/>
                <a:ea typeface="ＭＳ Ｐゴシック" panose="020B0600070205080204" pitchFamily="50" charset="-128"/>
              </a:rPr>
              <a:t>　概要</a:t>
            </a:r>
            <a:endParaRPr lang="ja-JP" altLang="en-US" sz="1477" dirty="0">
              <a:solidFill>
                <a:prstClr val="white"/>
              </a:solidFill>
              <a:latin typeface="Calibri"/>
              <a:ea typeface="ＭＳ Ｐゴシック" panose="020B0600070205080204" pitchFamily="50" charset="-128"/>
            </a:endParaRPr>
          </a:p>
        </p:txBody>
      </p:sp>
      <p:sp>
        <p:nvSpPr>
          <p:cNvPr id="13" name="正方形/長方形 12"/>
          <p:cNvSpPr/>
          <p:nvPr/>
        </p:nvSpPr>
        <p:spPr>
          <a:xfrm>
            <a:off x="39552" y="5423068"/>
            <a:ext cx="941670" cy="2658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4083">
              <a:defRPr/>
            </a:pPr>
            <a:r>
              <a:rPr lang="ja-JP" altLang="en-US" sz="1292" dirty="0">
                <a:solidFill>
                  <a:prstClr val="black"/>
                </a:solidFill>
                <a:latin typeface="Calibri"/>
                <a:ea typeface="ＭＳ Ｐゴシック" panose="020B0600070205080204" pitchFamily="50" charset="-128"/>
              </a:rPr>
              <a:t>検証結果</a:t>
            </a:r>
          </a:p>
        </p:txBody>
      </p:sp>
      <p:sp>
        <p:nvSpPr>
          <p:cNvPr id="2" name="Rounded Rectangle 1"/>
          <p:cNvSpPr/>
          <p:nvPr/>
        </p:nvSpPr>
        <p:spPr>
          <a:xfrm>
            <a:off x="39552" y="693417"/>
            <a:ext cx="4532448" cy="4729651"/>
          </a:xfrm>
          <a:prstGeom prst="roundRect">
            <a:avLst>
              <a:gd name="adj" fmla="val 4634"/>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68524" indent="-168524" defTabSz="844083">
              <a:defRPr/>
            </a:pPr>
            <a:endParaRPr lang="en-US" altLang="ja-JP" sz="1292" dirty="0">
              <a:solidFill>
                <a:prstClr val="black"/>
              </a:solidFill>
              <a:latin typeface="Calibri"/>
              <a:ea typeface="ＭＳ Ｐゴシック" panose="020B0600070205080204" pitchFamily="50" charset="-128"/>
            </a:endParaRPr>
          </a:p>
          <a:p>
            <a:pPr marL="168524" indent="-168524" defTabSz="844083">
              <a:defRPr/>
            </a:pPr>
            <a:endParaRPr lang="en-US" altLang="ja-JP" sz="1292" dirty="0">
              <a:solidFill>
                <a:prstClr val="black"/>
              </a:solidFill>
              <a:latin typeface="Calibri"/>
              <a:ea typeface="ＭＳ Ｐゴシック" panose="020B0600070205080204" pitchFamily="50" charset="-128"/>
            </a:endParaRPr>
          </a:p>
          <a:p>
            <a:pPr marL="168524" indent="-168524" defTabSz="844083">
              <a:defRPr/>
            </a:pPr>
            <a:endParaRPr lang="en-US" altLang="ja-JP" sz="1292" dirty="0">
              <a:solidFill>
                <a:prstClr val="black"/>
              </a:solidFill>
              <a:latin typeface="Calibri"/>
              <a:ea typeface="ＭＳ Ｐゴシック" panose="020B0600070205080204" pitchFamily="50" charset="-128"/>
            </a:endParaRPr>
          </a:p>
          <a:p>
            <a:pPr marL="168524" indent="-168524" defTabSz="844083">
              <a:defRPr/>
            </a:pPr>
            <a:endParaRPr lang="en-US" altLang="ja-JP" sz="1292" dirty="0">
              <a:solidFill>
                <a:prstClr val="black"/>
              </a:solidFill>
              <a:latin typeface="Calibri"/>
              <a:ea typeface="ＭＳ Ｐゴシック" panose="020B0600070205080204" pitchFamily="50" charset="-128"/>
            </a:endParaRPr>
          </a:p>
          <a:p>
            <a:pPr marL="168524" indent="-168524" defTabSz="844083">
              <a:spcBef>
                <a:spcPts val="1108"/>
              </a:spcBef>
              <a:defRPr/>
            </a:pPr>
            <a:endParaRPr lang="en-US" altLang="ja-JP" sz="1292" dirty="0">
              <a:solidFill>
                <a:prstClr val="black"/>
              </a:solidFill>
              <a:latin typeface="Calibri"/>
              <a:ea typeface="ＭＳ Ｐゴシック" panose="020B0600070205080204" pitchFamily="50" charset="-128"/>
            </a:endParaRPr>
          </a:p>
        </p:txBody>
      </p:sp>
      <p:sp>
        <p:nvSpPr>
          <p:cNvPr id="6" name="Rounded Rectangle 5"/>
          <p:cNvSpPr/>
          <p:nvPr/>
        </p:nvSpPr>
        <p:spPr>
          <a:xfrm>
            <a:off x="4598954" y="693416"/>
            <a:ext cx="4523249" cy="4729652"/>
          </a:xfrm>
          <a:prstGeom prst="roundRect">
            <a:avLst>
              <a:gd name="adj" fmla="val 4634"/>
            </a:avLst>
          </a:prstGeom>
        </p:spPr>
        <p:style>
          <a:lnRef idx="2">
            <a:schemeClr val="accent1"/>
          </a:lnRef>
          <a:fillRef idx="1">
            <a:schemeClr val="lt1"/>
          </a:fillRef>
          <a:effectRef idx="0">
            <a:schemeClr val="accent1"/>
          </a:effectRef>
          <a:fontRef idx="minor">
            <a:schemeClr val="dk1"/>
          </a:fontRef>
        </p:style>
        <p:txBody>
          <a:bodyPr rtlCol="0" anchor="t" anchorCtr="0"/>
          <a:lstStyle/>
          <a:p>
            <a:pPr marL="493847" indent="-159731" defTabSz="844083">
              <a:spcBef>
                <a:spcPts val="369"/>
              </a:spcBef>
              <a:defRPr/>
            </a:pPr>
            <a:endParaRPr lang="en-US" altLang="ja-JP" sz="1108" dirty="0">
              <a:solidFill>
                <a:prstClr val="black"/>
              </a:solidFill>
              <a:latin typeface="Calibri"/>
              <a:ea typeface="ＭＳ Ｐゴシック" panose="020B0600070205080204" pitchFamily="50" charset="-128"/>
            </a:endParaRPr>
          </a:p>
          <a:p>
            <a:pPr marL="493847" indent="-159731" defTabSz="844083">
              <a:spcBef>
                <a:spcPts val="369"/>
              </a:spcBef>
              <a:defRPr/>
            </a:pPr>
            <a:endParaRPr lang="en-US" altLang="ja-JP" sz="1108" dirty="0">
              <a:solidFill>
                <a:prstClr val="black"/>
              </a:solidFill>
              <a:latin typeface="Calibri"/>
              <a:ea typeface="ＭＳ Ｐゴシック" panose="020B0600070205080204" pitchFamily="50" charset="-128"/>
            </a:endParaRPr>
          </a:p>
          <a:p>
            <a:pPr marL="493847" indent="-159731" defTabSz="844083">
              <a:spcBef>
                <a:spcPts val="369"/>
              </a:spcBef>
              <a:defRPr/>
            </a:pPr>
            <a:endParaRPr lang="en-US" altLang="ja-JP" sz="1108" dirty="0">
              <a:solidFill>
                <a:prstClr val="black"/>
              </a:solidFill>
              <a:latin typeface="Calibri"/>
              <a:ea typeface="ＭＳ Ｐゴシック" panose="020B0600070205080204" pitchFamily="50" charset="-128"/>
            </a:endParaRPr>
          </a:p>
        </p:txBody>
      </p:sp>
      <p:sp>
        <p:nvSpPr>
          <p:cNvPr id="8" name="正方形/長方形 12"/>
          <p:cNvSpPr/>
          <p:nvPr/>
        </p:nvSpPr>
        <p:spPr>
          <a:xfrm>
            <a:off x="39552" y="637305"/>
            <a:ext cx="4532448" cy="2658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4083">
              <a:defRPr/>
            </a:pPr>
            <a:r>
              <a:rPr lang="ja-JP" altLang="en-US" sz="1292" dirty="0">
                <a:solidFill>
                  <a:prstClr val="black"/>
                </a:solidFill>
                <a:latin typeface="Calibri"/>
                <a:ea typeface="ＭＳ Ｐゴシック" panose="020B0600070205080204" pitchFamily="50" charset="-128"/>
              </a:rPr>
              <a:t>厚生労働省（職業安定局）に対する調査結果</a:t>
            </a:r>
          </a:p>
        </p:txBody>
      </p:sp>
      <p:sp>
        <p:nvSpPr>
          <p:cNvPr id="9" name="正方形/長方形 12"/>
          <p:cNvSpPr/>
          <p:nvPr/>
        </p:nvSpPr>
        <p:spPr>
          <a:xfrm>
            <a:off x="4598954" y="637305"/>
            <a:ext cx="4523249" cy="2658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844083">
              <a:defRPr/>
            </a:pPr>
            <a:r>
              <a:rPr lang="ja-JP" altLang="en-US" sz="1292" dirty="0">
                <a:solidFill>
                  <a:prstClr val="black"/>
                </a:solidFill>
                <a:latin typeface="Calibri"/>
                <a:ea typeface="ＭＳ Ｐゴシック" panose="020B0600070205080204" pitchFamily="50" charset="-128"/>
              </a:rPr>
              <a:t>各行政機関に対する調査結果</a:t>
            </a:r>
          </a:p>
        </p:txBody>
      </p:sp>
      <p:sp>
        <p:nvSpPr>
          <p:cNvPr id="10" name="角丸四角形 9"/>
          <p:cNvSpPr/>
          <p:nvPr/>
        </p:nvSpPr>
        <p:spPr>
          <a:xfrm>
            <a:off x="39552" y="5688943"/>
            <a:ext cx="9052335" cy="86409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164127" indent="-164127" defTabSz="844083">
              <a:spcBef>
                <a:spcPts val="277"/>
              </a:spcBef>
              <a:defRPr/>
            </a:pPr>
            <a:r>
              <a:rPr lang="ja-JP" altLang="en-US" sz="1292" dirty="0">
                <a:solidFill>
                  <a:prstClr val="black"/>
                </a:solidFill>
                <a:latin typeface="ＭＳ ゴシック" panose="020B0609070205080204" pitchFamily="49" charset="-128"/>
                <a:ea typeface="ＭＳ ゴシック" panose="020B0609070205080204" pitchFamily="49" charset="-128"/>
              </a:rPr>
              <a:t>○民間事業主に率先して障害者雇用に積極的に取り組むべきことは当然の責務であるにもかかわらず、多くの国の機関で障害者雇用を促進する姿勢に欠け、相当数の対象障害者の不適切計上があったことは極めてゆゆしき事態。</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marL="164127" indent="-164127" defTabSz="844083">
              <a:spcBef>
                <a:spcPts val="277"/>
              </a:spcBef>
              <a:defRPr/>
            </a:pPr>
            <a:r>
              <a:rPr lang="ja-JP" altLang="en-US" sz="1292" dirty="0">
                <a:solidFill>
                  <a:prstClr val="black"/>
                </a:solidFill>
                <a:latin typeface="ＭＳ ゴシック" panose="020B0609070205080204" pitchFamily="49" charset="-128"/>
                <a:ea typeface="ＭＳ ゴシック" panose="020B0609070205080204" pitchFamily="49" charset="-128"/>
              </a:rPr>
              <a:t>○</a:t>
            </a:r>
            <a:r>
              <a:rPr lang="ja-JP" altLang="en-US" sz="1292" u="sng" dirty="0">
                <a:solidFill>
                  <a:prstClr val="black"/>
                </a:solidFill>
                <a:latin typeface="ＭＳ ゴシック" panose="020B0609070205080204" pitchFamily="49" charset="-128"/>
                <a:ea typeface="ＭＳ ゴシック" panose="020B0609070205080204" pitchFamily="49" charset="-128"/>
              </a:rPr>
              <a:t>厚生労働省</a:t>
            </a:r>
            <a:r>
              <a:rPr lang="en-US" altLang="ja-JP" sz="1292" u="sng" dirty="0">
                <a:solidFill>
                  <a:prstClr val="black"/>
                </a:solidFill>
                <a:latin typeface="ＭＳ ゴシック" panose="020B0609070205080204" pitchFamily="49" charset="-128"/>
                <a:ea typeface="ＭＳ ゴシック" panose="020B0609070205080204" pitchFamily="49" charset="-128"/>
              </a:rPr>
              <a:t>(</a:t>
            </a:r>
            <a:r>
              <a:rPr lang="ja-JP" altLang="en-US" sz="1292" u="sng" dirty="0">
                <a:solidFill>
                  <a:prstClr val="black"/>
                </a:solidFill>
                <a:latin typeface="ＭＳ ゴシック" panose="020B0609070205080204" pitchFamily="49" charset="-128"/>
                <a:ea typeface="ＭＳ ゴシック" panose="020B0609070205080204" pitchFamily="49" charset="-128"/>
              </a:rPr>
              <a:t>職業安定局</a:t>
            </a:r>
            <a:r>
              <a:rPr lang="en-US" altLang="ja-JP" sz="1292" u="sng" dirty="0">
                <a:solidFill>
                  <a:prstClr val="black"/>
                </a:solidFill>
                <a:latin typeface="ＭＳ ゴシック" panose="020B0609070205080204" pitchFamily="49" charset="-128"/>
                <a:ea typeface="ＭＳ ゴシック" panose="020B0609070205080204" pitchFamily="49" charset="-128"/>
              </a:rPr>
              <a:t>)</a:t>
            </a:r>
            <a:r>
              <a:rPr lang="ja-JP" altLang="en-US" sz="1292" u="sng" dirty="0">
                <a:solidFill>
                  <a:prstClr val="black"/>
                </a:solidFill>
                <a:latin typeface="ＭＳ ゴシック" panose="020B0609070205080204" pitchFamily="49" charset="-128"/>
                <a:ea typeface="ＭＳ ゴシック" panose="020B0609070205080204" pitchFamily="49" charset="-128"/>
              </a:rPr>
              <a:t>側と各行政機関側の問題があいまって、大規模な不適切計上が長年にわたって継続するに至ったもの</a:t>
            </a:r>
            <a:r>
              <a:rPr lang="ja-JP" altLang="en-US" sz="1292" dirty="0">
                <a:solidFill>
                  <a:prstClr val="black"/>
                </a:solidFill>
                <a:latin typeface="ＭＳ ゴシック" panose="020B0609070205080204" pitchFamily="49" charset="-128"/>
                <a:ea typeface="ＭＳ ゴシック" panose="020B0609070205080204" pitchFamily="49" charset="-128"/>
              </a:rPr>
              <a:t>と言わざるを得ない。</a:t>
            </a:r>
            <a:endParaRPr lang="en-US" altLang="ja-JP" sz="1292" dirty="0">
              <a:solidFill>
                <a:prstClr val="black"/>
              </a:solidFill>
              <a:latin typeface="ＭＳ ゴシック" panose="020B0609070205080204" pitchFamily="49" charset="-128"/>
              <a:ea typeface="ＭＳ ゴシック" panose="020B0609070205080204" pitchFamily="49" charset="-128"/>
            </a:endParaRPr>
          </a:p>
        </p:txBody>
      </p:sp>
      <p:sp>
        <p:nvSpPr>
          <p:cNvPr id="3" name="下矢印 2"/>
          <p:cNvSpPr/>
          <p:nvPr/>
        </p:nvSpPr>
        <p:spPr>
          <a:xfrm>
            <a:off x="3907311" y="5423068"/>
            <a:ext cx="1329378" cy="265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
        <p:nvSpPr>
          <p:cNvPr id="5" name="正方形/長方形 4"/>
          <p:cNvSpPr/>
          <p:nvPr/>
        </p:nvSpPr>
        <p:spPr>
          <a:xfrm>
            <a:off x="118582" y="1061307"/>
            <a:ext cx="4320480" cy="3988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524" indent="-168524" defTabSz="844083">
              <a:defRPr/>
            </a:pPr>
            <a:r>
              <a:rPr lang="ja-JP" altLang="en-US" sz="1292">
                <a:solidFill>
                  <a:prstClr val="black"/>
                </a:solidFill>
                <a:latin typeface="Calibri"/>
                <a:ea typeface="ＭＳ Ｐゴシック" panose="020B0600070205080204" pitchFamily="50" charset="-128"/>
              </a:rPr>
              <a:t>○国の行政機関における障害者雇用の実態に対する関心の低さ</a:t>
            </a:r>
            <a:endParaRPr lang="en-US" altLang="ja-JP" sz="1292" dirty="0">
              <a:solidFill>
                <a:prstClr val="black"/>
              </a:solidFill>
              <a:latin typeface="Calibri"/>
              <a:ea typeface="ＭＳ Ｐゴシック" panose="020B0600070205080204" pitchFamily="50" charset="-128"/>
            </a:endParaRPr>
          </a:p>
        </p:txBody>
      </p:sp>
      <p:sp>
        <p:nvSpPr>
          <p:cNvPr id="12" name="正方形/長方形 11"/>
          <p:cNvSpPr/>
          <p:nvPr/>
        </p:nvSpPr>
        <p:spPr>
          <a:xfrm>
            <a:off x="118582" y="2033152"/>
            <a:ext cx="4320480" cy="3988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524" indent="-168524" defTabSz="844083">
              <a:spcBef>
                <a:spcPts val="554"/>
              </a:spcBef>
              <a:defRPr/>
            </a:pPr>
            <a:r>
              <a:rPr lang="ja-JP" altLang="en-US" sz="1292" dirty="0">
                <a:solidFill>
                  <a:prstClr val="black"/>
                </a:solidFill>
                <a:latin typeface="Calibri"/>
                <a:ea typeface="ＭＳ Ｐゴシック" panose="020B0600070205080204" pitchFamily="50" charset="-128"/>
              </a:rPr>
              <a:t>○制度改正等を踏まえた障害者の範囲や確認方法等についての対応の不手際</a:t>
            </a:r>
            <a:endParaRPr lang="en-US" altLang="ja-JP" sz="1292" dirty="0">
              <a:solidFill>
                <a:prstClr val="black"/>
              </a:solidFill>
              <a:latin typeface="Calibri"/>
              <a:ea typeface="ＭＳ Ｐゴシック" panose="020B0600070205080204" pitchFamily="50" charset="-128"/>
            </a:endParaRPr>
          </a:p>
        </p:txBody>
      </p:sp>
      <p:sp>
        <p:nvSpPr>
          <p:cNvPr id="14" name="正方形/長方形 13"/>
          <p:cNvSpPr/>
          <p:nvPr/>
        </p:nvSpPr>
        <p:spPr>
          <a:xfrm>
            <a:off x="4704938" y="961615"/>
            <a:ext cx="4320480" cy="19940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292">
                <a:solidFill>
                  <a:prstClr val="black"/>
                </a:solidFill>
                <a:latin typeface="Calibri"/>
                <a:ea typeface="ＭＳ Ｐゴシック" panose="020B0600070205080204" pitchFamily="50" charset="-128"/>
              </a:rPr>
              <a:t>○対象障害者の計上方法についての正しい理解の欠如</a:t>
            </a:r>
            <a:endParaRPr lang="en-US" altLang="ja-JP" sz="1292" dirty="0">
              <a:solidFill>
                <a:prstClr val="black"/>
              </a:solidFill>
              <a:latin typeface="Calibri"/>
              <a:ea typeface="ＭＳ Ｐゴシック" panose="020B0600070205080204" pitchFamily="50" charset="-128"/>
            </a:endParaRPr>
          </a:p>
        </p:txBody>
      </p:sp>
      <p:sp>
        <p:nvSpPr>
          <p:cNvPr id="16" name="正方形/長方形 15"/>
          <p:cNvSpPr/>
          <p:nvPr/>
        </p:nvSpPr>
        <p:spPr>
          <a:xfrm>
            <a:off x="4704938" y="2299028"/>
            <a:ext cx="4320480" cy="19940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Bef>
                <a:spcPts val="554"/>
              </a:spcBef>
              <a:defRPr/>
            </a:pPr>
            <a:r>
              <a:rPr lang="ja-JP" altLang="en-US" sz="1292" dirty="0">
                <a:solidFill>
                  <a:prstClr val="black"/>
                </a:solidFill>
                <a:latin typeface="Calibri"/>
                <a:ea typeface="ＭＳ Ｐゴシック" panose="020B0600070205080204" pitchFamily="50" charset="-128"/>
              </a:rPr>
              <a:t>○対象障害者の杜撰な計上</a:t>
            </a:r>
            <a:endParaRPr lang="en-US" altLang="ja-JP" sz="1292" dirty="0">
              <a:solidFill>
                <a:prstClr val="black"/>
              </a:solidFill>
              <a:latin typeface="Calibri"/>
              <a:ea typeface="ＭＳ Ｐゴシック" panose="020B0600070205080204" pitchFamily="50" charset="-128"/>
            </a:endParaRPr>
          </a:p>
        </p:txBody>
      </p:sp>
      <p:sp>
        <p:nvSpPr>
          <p:cNvPr id="17" name="正方形/長方形 16"/>
          <p:cNvSpPr/>
          <p:nvPr/>
        </p:nvSpPr>
        <p:spPr>
          <a:xfrm>
            <a:off x="4704938" y="4293096"/>
            <a:ext cx="4320480" cy="19940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Bef>
                <a:spcPts val="554"/>
              </a:spcBef>
              <a:defRPr/>
            </a:pPr>
            <a:r>
              <a:rPr lang="ja-JP" altLang="en-US" sz="1292" dirty="0">
                <a:solidFill>
                  <a:prstClr val="black"/>
                </a:solidFill>
                <a:latin typeface="Calibri"/>
                <a:ea typeface="ＭＳ Ｐゴシック" panose="020B0600070205080204" pitchFamily="50" charset="-128"/>
              </a:rPr>
              <a:t>○障害者雇用促進法の理念に対する意識の低さ</a:t>
            </a:r>
            <a:endParaRPr lang="en-US" altLang="ja-JP" sz="1292" dirty="0">
              <a:solidFill>
                <a:prstClr val="black"/>
              </a:solidFill>
              <a:latin typeface="Calibri"/>
              <a:ea typeface="ＭＳ Ｐゴシック" panose="020B0600070205080204" pitchFamily="50" charset="-128"/>
            </a:endParaRPr>
          </a:p>
        </p:txBody>
      </p:sp>
      <p:sp>
        <p:nvSpPr>
          <p:cNvPr id="11" name="正方形/長方形 10"/>
          <p:cNvSpPr/>
          <p:nvPr/>
        </p:nvSpPr>
        <p:spPr>
          <a:xfrm>
            <a:off x="4598953" y="2498435"/>
            <a:ext cx="4525502" cy="1787284"/>
          </a:xfrm>
          <a:prstGeom prst="rect">
            <a:avLst/>
          </a:prstGeom>
        </p:spPr>
        <p:txBody>
          <a:bodyPr wrap="square" lIns="0" tIns="0" rIns="0" bIns="0">
            <a:spAutoFit/>
          </a:bodyPr>
          <a:lstStyle/>
          <a:p>
            <a:pPr defTabSz="844083">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独自の実務慣行を安易な前例踏襲により引き継いでいた。</a:t>
            </a:r>
            <a:endParaRPr lang="en-US" altLang="ja-JP" sz="1108" dirty="0">
              <a:solidFill>
                <a:prstClr val="black"/>
              </a:solidFill>
              <a:latin typeface="Calibri"/>
              <a:ea typeface="ＭＳ Ｐゴシック" panose="020B0600070205080204" pitchFamily="50" charset="-128"/>
            </a:endParaRPr>
          </a:p>
          <a:p>
            <a:pPr marL="493847" indent="-493847" defTabSz="844083">
              <a:spcBef>
                <a:spcPts val="92"/>
              </a:spcBef>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［例］ ・　視覚障害を矯正視力でなく、健康診断結果等の裸眼視力で判断</a:t>
            </a:r>
            <a:endParaRPr lang="en-US" altLang="ja-JP" sz="1108" dirty="0">
              <a:solidFill>
                <a:prstClr val="black"/>
              </a:solidFill>
              <a:latin typeface="Calibri"/>
              <a:ea typeface="ＭＳ Ｐゴシック" panose="020B0600070205080204" pitchFamily="50" charset="-128"/>
            </a:endParaRPr>
          </a:p>
          <a:p>
            <a:pPr marL="493847" indent="-87925" defTabSz="844083">
              <a:defRPr/>
            </a:pPr>
            <a:r>
              <a:rPr lang="ja-JP" altLang="en-US" sz="1108" dirty="0">
                <a:solidFill>
                  <a:prstClr val="black"/>
                </a:solidFill>
                <a:latin typeface="Calibri"/>
                <a:ea typeface="ＭＳ Ｐゴシック" panose="020B0600070205080204" pitchFamily="50" charset="-128"/>
              </a:rPr>
              <a:t>・　人事記録等の病名等のみで内部機能障害として計上</a:t>
            </a:r>
            <a:endParaRPr lang="en-US" altLang="ja-JP" sz="1108" dirty="0">
              <a:solidFill>
                <a:prstClr val="black"/>
              </a:solidFill>
              <a:latin typeface="Calibri"/>
              <a:ea typeface="ＭＳ Ｐゴシック" panose="020B0600070205080204" pitchFamily="50" charset="-128"/>
            </a:endParaRPr>
          </a:p>
          <a:p>
            <a:pPr marL="493847" indent="-87925" defTabSz="844083">
              <a:defRPr/>
            </a:pPr>
            <a:r>
              <a:rPr lang="ja-JP" altLang="en-US" sz="1108" dirty="0">
                <a:solidFill>
                  <a:prstClr val="black"/>
                </a:solidFill>
                <a:latin typeface="Calibri"/>
                <a:ea typeface="ＭＳ Ｐゴシック" panose="020B0600070205080204" pitchFamily="50" charset="-128"/>
              </a:rPr>
              <a:t>・　精神障害を自己申告に基づく人事記録等で主観的に判断</a:t>
            </a:r>
            <a:endParaRPr lang="en-US" altLang="ja-JP" sz="1108" dirty="0">
              <a:solidFill>
                <a:prstClr val="black"/>
              </a:solidFill>
              <a:latin typeface="Calibri"/>
              <a:ea typeface="ＭＳ Ｐゴシック" panose="020B0600070205080204" pitchFamily="50" charset="-128"/>
            </a:endParaRPr>
          </a:p>
          <a:p>
            <a:pPr marL="493847" indent="-414715" defTabSz="844083">
              <a:spcBef>
                <a:spcPts val="92"/>
              </a:spcBef>
              <a:defRPr/>
            </a:pPr>
            <a:r>
              <a:rPr lang="ja-JP" altLang="en-US" sz="1108" dirty="0">
                <a:solidFill>
                  <a:prstClr val="black"/>
                </a:solidFill>
                <a:latin typeface="Calibri"/>
                <a:ea typeface="ＭＳ Ｐゴシック" panose="020B0600070205080204" pitchFamily="50" charset="-128"/>
              </a:rPr>
              <a:t>（不適切計上の方法に特異性が認められる国の行政機関）</a:t>
            </a:r>
            <a:endParaRPr lang="en-US" altLang="ja-JP" sz="1108" dirty="0">
              <a:solidFill>
                <a:prstClr val="black"/>
              </a:solidFill>
              <a:latin typeface="Calibri"/>
              <a:ea typeface="ＭＳ Ｐゴシック" panose="020B0600070205080204" pitchFamily="50" charset="-128"/>
            </a:endParaRPr>
          </a:p>
          <a:p>
            <a:pPr marL="581773" indent="-247657" defTabSz="844083">
              <a:defRPr/>
            </a:pPr>
            <a:r>
              <a:rPr lang="ja-JP" altLang="en-US" sz="1108" dirty="0">
                <a:solidFill>
                  <a:prstClr val="black"/>
                </a:solidFill>
                <a:latin typeface="Calibri"/>
                <a:ea typeface="ＭＳ Ｐゴシック" panose="020B0600070205080204" pitchFamily="50" charset="-128"/>
              </a:rPr>
              <a:t>　・　うつ病等の精神疾患等を内部機能障害として多数計上</a:t>
            </a:r>
            <a:r>
              <a:rPr lang="ja-JP" altLang="en-US" sz="1015" dirty="0">
                <a:solidFill>
                  <a:prstClr val="black"/>
                </a:solidFill>
                <a:latin typeface="Calibri"/>
                <a:ea typeface="ＭＳ Ｐゴシック" panose="020B0600070205080204" pitchFamily="50" charset="-128"/>
              </a:rPr>
              <a:t>（国税庁）</a:t>
            </a:r>
            <a:endParaRPr lang="en-US" altLang="ja-JP" sz="1015" dirty="0">
              <a:solidFill>
                <a:prstClr val="black"/>
              </a:solidFill>
              <a:latin typeface="Calibri"/>
              <a:ea typeface="ＭＳ Ｐゴシック" panose="020B0600070205080204" pitchFamily="50" charset="-128"/>
            </a:endParaRPr>
          </a:p>
          <a:p>
            <a:pPr marL="581773" indent="-247657" defTabSz="844083">
              <a:defRPr/>
            </a:pPr>
            <a:r>
              <a:rPr lang="ja-JP" altLang="en-US" sz="1108" dirty="0">
                <a:solidFill>
                  <a:prstClr val="black"/>
                </a:solidFill>
                <a:latin typeface="Calibri"/>
                <a:ea typeface="ＭＳ Ｐゴシック" panose="020B0600070205080204" pitchFamily="50" charset="-128"/>
              </a:rPr>
              <a:t>　・　退職した職員を長年にわたり漫然と多数計上</a:t>
            </a:r>
            <a:r>
              <a:rPr lang="ja-JP" altLang="en-US" sz="1015" dirty="0">
                <a:solidFill>
                  <a:prstClr val="black"/>
                </a:solidFill>
                <a:latin typeface="Calibri"/>
                <a:ea typeface="ＭＳ Ｐゴシック" panose="020B0600070205080204" pitchFamily="50" charset="-128"/>
              </a:rPr>
              <a:t>（国交省）</a:t>
            </a:r>
            <a:endParaRPr lang="en-US" altLang="ja-JP" sz="1015" dirty="0">
              <a:solidFill>
                <a:prstClr val="black"/>
              </a:solidFill>
              <a:latin typeface="Calibri"/>
              <a:ea typeface="ＭＳ Ｐゴシック" panose="020B0600070205080204" pitchFamily="50" charset="-128"/>
            </a:endParaRPr>
          </a:p>
          <a:p>
            <a:pPr marL="581773" indent="-247657" defTabSz="844083">
              <a:defRPr/>
            </a:pPr>
            <a:r>
              <a:rPr lang="ja-JP" altLang="en-US" sz="1108" dirty="0">
                <a:solidFill>
                  <a:prstClr val="black"/>
                </a:solidFill>
                <a:latin typeface="Calibri"/>
                <a:ea typeface="ＭＳ Ｐゴシック" panose="020B0600070205080204" pitchFamily="50" charset="-128"/>
              </a:rPr>
              <a:t>　・　雇用率算定の除外職員（刑務官等）を多数計上</a:t>
            </a:r>
            <a:r>
              <a:rPr lang="ja-JP" altLang="en-US" sz="1015" dirty="0">
                <a:solidFill>
                  <a:prstClr val="black"/>
                </a:solidFill>
                <a:latin typeface="Calibri"/>
                <a:ea typeface="ＭＳ Ｐゴシック" panose="020B0600070205080204" pitchFamily="50" charset="-128"/>
              </a:rPr>
              <a:t>（法務省）</a:t>
            </a:r>
            <a:endParaRPr lang="en-US" altLang="ja-JP" sz="1015" dirty="0">
              <a:solidFill>
                <a:prstClr val="black"/>
              </a:solidFill>
              <a:latin typeface="Calibri"/>
              <a:ea typeface="ＭＳ Ｐゴシック" panose="020B0600070205080204" pitchFamily="50" charset="-128"/>
            </a:endParaRPr>
          </a:p>
          <a:p>
            <a:pPr marL="581773" indent="-247657" defTabSz="844083">
              <a:defRPr/>
            </a:pPr>
            <a:r>
              <a:rPr lang="ja-JP" altLang="en-US" sz="1108" dirty="0">
                <a:solidFill>
                  <a:prstClr val="black"/>
                </a:solidFill>
                <a:latin typeface="Calibri"/>
                <a:ea typeface="ＭＳ Ｐゴシック" panose="020B0600070205080204" pitchFamily="50" charset="-128"/>
              </a:rPr>
              <a:t>　・　特定の障害種別を多数計上</a:t>
            </a:r>
            <a:endParaRPr lang="en-US" altLang="ja-JP" sz="1108" dirty="0">
              <a:solidFill>
                <a:prstClr val="black"/>
              </a:solidFill>
              <a:latin typeface="Calibri"/>
              <a:ea typeface="ＭＳ Ｐゴシック" panose="020B0600070205080204" pitchFamily="50" charset="-128"/>
            </a:endParaRPr>
          </a:p>
          <a:p>
            <a:pPr marL="581773" indent="-247657" defTabSz="844083">
              <a:defRPr/>
            </a:pPr>
            <a:r>
              <a:rPr lang="ja-JP" altLang="en-US" sz="1108" dirty="0">
                <a:solidFill>
                  <a:prstClr val="black"/>
                </a:solidFill>
                <a:latin typeface="Calibri"/>
                <a:ea typeface="ＭＳ Ｐゴシック" panose="020B0600070205080204" pitchFamily="50" charset="-128"/>
              </a:rPr>
              <a:t>　　</a:t>
            </a:r>
            <a:r>
              <a:rPr lang="ja-JP" altLang="en-US" sz="1015" dirty="0">
                <a:solidFill>
                  <a:prstClr val="black"/>
                </a:solidFill>
                <a:latin typeface="Calibri"/>
                <a:ea typeface="ＭＳ Ｐゴシック" panose="020B0600070205080204" pitchFamily="50" charset="-128"/>
              </a:rPr>
              <a:t>　（視覚障害：総務省・環境省・特許庁・農水省、精神障害：外務省）</a:t>
            </a:r>
            <a:endParaRPr lang="en-US" altLang="ja-JP" sz="1108" dirty="0">
              <a:solidFill>
                <a:prstClr val="black"/>
              </a:solidFill>
              <a:latin typeface="Calibri"/>
              <a:ea typeface="ＭＳ Ｐゴシック" panose="020B0600070205080204" pitchFamily="50" charset="-128"/>
            </a:endParaRPr>
          </a:p>
        </p:txBody>
      </p:sp>
      <p:sp>
        <p:nvSpPr>
          <p:cNvPr id="15" name="正方形/長方形 14"/>
          <p:cNvSpPr/>
          <p:nvPr/>
        </p:nvSpPr>
        <p:spPr>
          <a:xfrm>
            <a:off x="4577436" y="4492503"/>
            <a:ext cx="4572000" cy="944810"/>
          </a:xfrm>
          <a:prstGeom prst="rect">
            <a:avLst/>
          </a:prstGeom>
        </p:spPr>
        <p:txBody>
          <a:bodyPr>
            <a:spAutoFit/>
          </a:bodyPr>
          <a:lstStyle/>
          <a:p>
            <a:pPr marL="79133" indent="-79133" defTabSz="844083">
              <a:defRPr/>
            </a:pPr>
            <a:r>
              <a:rPr lang="ja-JP" altLang="en-US" sz="1108" dirty="0">
                <a:solidFill>
                  <a:prstClr val="black"/>
                </a:solidFill>
                <a:latin typeface="ＭＳ ゴシック" panose="020B0609070205080204" pitchFamily="49" charset="-128"/>
                <a:ea typeface="ＭＳ ゴシック" panose="020B0609070205080204" pitchFamily="49" charset="-128"/>
              </a:rPr>
              <a:t>　組織として障害者雇用に対する意識が低く、ガバナンスが著しく欠如。担当者が法定雇用率を達成させようとするあまり、恣意的に解釈された基準により、例えば既存職員の中から対象障害者として選定する等の不適切な実務慣行を継続させてきた。これを放置し継続させてきたことが今般の事案の基本的な構図との心証を強く形成。</a:t>
            </a:r>
          </a:p>
        </p:txBody>
      </p:sp>
      <p:sp>
        <p:nvSpPr>
          <p:cNvPr id="18" name="正方形/長方形 17"/>
          <p:cNvSpPr/>
          <p:nvPr/>
        </p:nvSpPr>
        <p:spPr>
          <a:xfrm>
            <a:off x="4518092" y="956649"/>
            <a:ext cx="4625908" cy="1352614"/>
          </a:xfrm>
          <a:prstGeom prst="rect">
            <a:avLst/>
          </a:prstGeom>
        </p:spPr>
        <p:txBody>
          <a:bodyPr wrap="square">
            <a:spAutoFit/>
          </a:bodyPr>
          <a:lstStyle/>
          <a:p>
            <a:pPr defTabSz="844083">
              <a:defRPr/>
            </a:pPr>
            <a:endParaRPr lang="en-US" altLang="ja-JP" sz="1292" dirty="0">
              <a:solidFill>
                <a:prstClr val="black"/>
              </a:solidFill>
              <a:latin typeface="Calibri"/>
              <a:ea typeface="ＭＳ Ｐゴシック" panose="020B0600070205080204" pitchFamily="50" charset="-128"/>
            </a:endParaRPr>
          </a:p>
          <a:p>
            <a:pPr marL="167058" indent="-79133" defTabSz="844083">
              <a:defRPr/>
            </a:pPr>
            <a:r>
              <a:rPr lang="ja-JP" altLang="en-US" sz="1108" dirty="0">
                <a:solidFill>
                  <a:prstClr val="black"/>
                </a:solidFill>
                <a:latin typeface="Calibri"/>
                <a:ea typeface="ＭＳ Ｐゴシック" panose="020B0600070205080204" pitchFamily="50" charset="-128"/>
              </a:rPr>
              <a:t>　一部適切に対応していた機関もあったが、正しい理解に努める姿勢に欠け、障害者の範囲や確認方法を恣意的に解釈していた。</a:t>
            </a:r>
            <a:endParaRPr lang="en-US" altLang="ja-JP" sz="1108" dirty="0">
              <a:solidFill>
                <a:prstClr val="black"/>
              </a:solidFill>
              <a:latin typeface="Calibri"/>
              <a:ea typeface="ＭＳ Ｐゴシック" panose="020B0600070205080204" pitchFamily="50" charset="-128"/>
            </a:endParaRPr>
          </a:p>
          <a:p>
            <a:pPr marL="493847" indent="-493847" defTabSz="844083">
              <a:spcBef>
                <a:spcPts val="277"/>
              </a:spcBef>
              <a:defRPr/>
            </a:pPr>
            <a:r>
              <a:rPr lang="ja-JP" altLang="en-US" sz="1108" dirty="0">
                <a:solidFill>
                  <a:prstClr val="black"/>
                </a:solidFill>
                <a:latin typeface="Calibri"/>
                <a:ea typeface="ＭＳ Ｐゴシック" panose="020B0600070205080204" pitchFamily="50" charset="-128"/>
              </a:rPr>
              <a:t>　［例］ ・　身体障害者は「原則として」障害者手帳により確認することとされているが、例外を厚労省に確認することなく解釈</a:t>
            </a:r>
            <a:endParaRPr lang="en-US" altLang="ja-JP" sz="1108" dirty="0">
              <a:solidFill>
                <a:prstClr val="black"/>
              </a:solidFill>
              <a:latin typeface="Calibri"/>
              <a:ea typeface="ＭＳ Ｐゴシック" panose="020B0600070205080204" pitchFamily="50" charset="-128"/>
            </a:endParaRPr>
          </a:p>
          <a:p>
            <a:pPr marL="493847" indent="-79133" defTabSz="844083">
              <a:defRPr/>
            </a:pPr>
            <a:r>
              <a:rPr lang="ja-JP" altLang="en-US" sz="1108" dirty="0">
                <a:solidFill>
                  <a:prstClr val="black"/>
                </a:solidFill>
                <a:latin typeface="Calibri"/>
                <a:ea typeface="ＭＳ Ｐゴシック" panose="020B0600070205080204" pitchFamily="50" charset="-128"/>
              </a:rPr>
              <a:t>・　精神障害者は精神保健福祉手帳を有する者に限る旨、法律上も厚労省からの依頼通知上も明記しているが、手帳によらずに計上</a:t>
            </a:r>
            <a:endParaRPr lang="en-US" altLang="ja-JP" sz="1108" dirty="0">
              <a:solidFill>
                <a:prstClr val="black"/>
              </a:solidFill>
              <a:latin typeface="Calibri"/>
              <a:ea typeface="ＭＳ Ｐゴシック" panose="020B0600070205080204" pitchFamily="50" charset="-128"/>
            </a:endParaRPr>
          </a:p>
        </p:txBody>
      </p:sp>
      <p:sp>
        <p:nvSpPr>
          <p:cNvPr id="19" name="正方形/長方形 18"/>
          <p:cNvSpPr/>
          <p:nvPr/>
        </p:nvSpPr>
        <p:spPr>
          <a:xfrm>
            <a:off x="24702" y="1434933"/>
            <a:ext cx="4572000" cy="461665"/>
          </a:xfrm>
          <a:prstGeom prst="rect">
            <a:avLst/>
          </a:prstGeom>
        </p:spPr>
        <p:txBody>
          <a:bodyPr>
            <a:spAutoFit/>
          </a:bodyPr>
          <a:lstStyle/>
          <a:p>
            <a:pPr marL="168524" indent="-168524" defTabSz="844083">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民間事業主に対する指導に重点が置かれ、国の行政機関で適切に対象障害者が雇用されているかの実態把握の努力をしなかった。</a:t>
            </a:r>
            <a:endParaRPr lang="en-US" altLang="ja-JP" sz="1108" dirty="0">
              <a:solidFill>
                <a:prstClr val="black"/>
              </a:solidFill>
              <a:latin typeface="Calibri"/>
              <a:ea typeface="ＭＳ Ｐゴシック" panose="020B0600070205080204" pitchFamily="50" charset="-128"/>
            </a:endParaRPr>
          </a:p>
        </p:txBody>
      </p:sp>
      <p:sp>
        <p:nvSpPr>
          <p:cNvPr id="20" name="正方形/長方形 19"/>
          <p:cNvSpPr/>
          <p:nvPr/>
        </p:nvSpPr>
        <p:spPr>
          <a:xfrm>
            <a:off x="-8041" y="2498435"/>
            <a:ext cx="4572000" cy="2987036"/>
          </a:xfrm>
          <a:prstGeom prst="rect">
            <a:avLst/>
          </a:prstGeom>
        </p:spPr>
        <p:txBody>
          <a:bodyPr>
            <a:spAutoFit/>
          </a:bodyPr>
          <a:lstStyle/>
          <a:p>
            <a:pPr marL="168524" indent="-168524" defTabSz="844083">
              <a:spcBef>
                <a:spcPts val="1108"/>
              </a:spcBef>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・平成１７年のガイドライン発出時における対応の問題</a:t>
            </a:r>
            <a:endParaRPr lang="en-US" altLang="ja-JP" sz="1292" u="sng" dirty="0">
              <a:solidFill>
                <a:prstClr val="black"/>
              </a:solidFill>
              <a:latin typeface="Calibri"/>
              <a:ea typeface="ＭＳ Ｐゴシック" panose="020B0600070205080204" pitchFamily="50" charset="-128"/>
            </a:endParaRPr>
          </a:p>
          <a:p>
            <a:pPr marL="168524" indent="-168524" defTabSz="844083">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民間事業主向けのガイドラインを、制度の異なる国の行政機関向けに所要の手直しを行うことなく、そのまま送付していた。</a:t>
            </a:r>
            <a:endParaRPr lang="en-US" altLang="ja-JP" sz="1108" dirty="0">
              <a:solidFill>
                <a:prstClr val="black"/>
              </a:solidFill>
              <a:latin typeface="Calibri"/>
              <a:ea typeface="ＭＳ Ｐゴシック" panose="020B0600070205080204" pitchFamily="50" charset="-128"/>
            </a:endParaRPr>
          </a:p>
          <a:p>
            <a:pPr marL="168524" indent="-168524" defTabSz="844083">
              <a:spcBef>
                <a:spcPts val="1108"/>
              </a:spcBef>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・毎年の通報依頼発出時における対応の問題</a:t>
            </a:r>
            <a:endParaRPr lang="en-US" altLang="ja-JP" sz="1292" u="sng" dirty="0">
              <a:solidFill>
                <a:prstClr val="black"/>
              </a:solidFill>
              <a:latin typeface="Calibri"/>
              <a:ea typeface="ＭＳ Ｐゴシック" panose="020B0600070205080204" pitchFamily="50" charset="-128"/>
            </a:endParaRPr>
          </a:p>
          <a:p>
            <a:pPr marL="246191" indent="-246191" defTabSz="844083">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「原則として」身体障害者手帳により確認と記載するのみで、例外について具体的な記載がないなど不明確な内容の通知を発出し続けた。</a:t>
            </a:r>
            <a:endParaRPr lang="en-US" altLang="ja-JP" sz="1108" dirty="0">
              <a:solidFill>
                <a:prstClr val="black"/>
              </a:solidFill>
              <a:latin typeface="Calibri"/>
              <a:ea typeface="ＭＳ Ｐゴシック" panose="020B0600070205080204" pitchFamily="50" charset="-128"/>
            </a:endParaRPr>
          </a:p>
          <a:p>
            <a:pPr marL="168524" indent="-168524" defTabSz="844083">
              <a:spcBef>
                <a:spcPts val="1108"/>
              </a:spcBef>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・確認資料の保存及び引継ぎに対する指導の欠如</a:t>
            </a:r>
            <a:endParaRPr lang="en-US" altLang="ja-JP" sz="1292" u="sng" dirty="0">
              <a:solidFill>
                <a:prstClr val="black"/>
              </a:solidFill>
              <a:latin typeface="Calibri"/>
              <a:ea typeface="ＭＳ Ｐゴシック" panose="020B0600070205080204" pitchFamily="50" charset="-128"/>
            </a:endParaRPr>
          </a:p>
          <a:p>
            <a:pPr marL="167058" indent="-167058" defTabSz="844083">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民間事業主には省令に基づく保存義務が明確であったが、国の行政機関には指導しなかった。</a:t>
            </a:r>
            <a:endParaRPr lang="en-US" altLang="ja-JP" sz="1108" dirty="0">
              <a:solidFill>
                <a:prstClr val="black"/>
              </a:solidFill>
              <a:latin typeface="Calibri"/>
              <a:ea typeface="ＭＳ Ｐゴシック" panose="020B0600070205080204" pitchFamily="50" charset="-128"/>
            </a:endParaRPr>
          </a:p>
          <a:p>
            <a:pPr marL="168524" indent="-168524" defTabSz="844083">
              <a:spcBef>
                <a:spcPts val="1108"/>
              </a:spcBef>
              <a:defRPr/>
            </a:pPr>
            <a:r>
              <a:rPr lang="ja-JP" altLang="en-US" sz="1292"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・平成２６年の独法の虚偽報告事案発生時における対応</a:t>
            </a:r>
            <a:endParaRPr lang="en-US" altLang="ja-JP" sz="1292" u="sng" dirty="0">
              <a:solidFill>
                <a:prstClr val="black"/>
              </a:solidFill>
              <a:latin typeface="Calibri"/>
              <a:ea typeface="ＭＳ Ｐゴシック" panose="020B0600070205080204" pitchFamily="50" charset="-128"/>
            </a:endParaRPr>
          </a:p>
          <a:p>
            <a:pPr marL="334116" indent="-168524" defTabSz="844083">
              <a:defRPr/>
            </a:pPr>
            <a:r>
              <a:rPr lang="en-US" altLang="ja-JP" sz="1292" u="sng" dirty="0">
                <a:solidFill>
                  <a:prstClr val="black"/>
                </a:solidFill>
                <a:latin typeface="Calibri"/>
                <a:ea typeface="ＭＳ Ｐゴシック" panose="020B0600070205080204" pitchFamily="50" charset="-128"/>
              </a:rPr>
              <a:t> </a:t>
            </a:r>
            <a:r>
              <a:rPr lang="ja-JP" altLang="en-US" sz="1292" u="sng" dirty="0">
                <a:solidFill>
                  <a:prstClr val="black"/>
                </a:solidFill>
                <a:latin typeface="Calibri"/>
                <a:ea typeface="ＭＳ Ｐゴシック" panose="020B0600070205080204" pitchFamily="50" charset="-128"/>
              </a:rPr>
              <a:t>の問題</a:t>
            </a:r>
            <a:endParaRPr lang="en-US" altLang="ja-JP" sz="1292" u="sng" dirty="0">
              <a:solidFill>
                <a:prstClr val="black"/>
              </a:solidFill>
              <a:latin typeface="Calibri"/>
              <a:ea typeface="ＭＳ Ｐゴシック" panose="020B0600070205080204" pitchFamily="50" charset="-128"/>
            </a:endParaRPr>
          </a:p>
          <a:p>
            <a:pPr marL="167058" indent="-167058" defTabSz="844083">
              <a:defRPr/>
            </a:pPr>
            <a:r>
              <a:rPr lang="ja-JP" altLang="en-US" sz="1292" dirty="0">
                <a:solidFill>
                  <a:prstClr val="black"/>
                </a:solidFill>
                <a:latin typeface="Calibri"/>
                <a:ea typeface="ＭＳ Ｐゴシック" panose="020B0600070205080204" pitchFamily="50" charset="-128"/>
              </a:rPr>
              <a:t>　　</a:t>
            </a:r>
            <a:r>
              <a:rPr lang="ja-JP" altLang="en-US" sz="1108" dirty="0">
                <a:solidFill>
                  <a:prstClr val="black"/>
                </a:solidFill>
                <a:latin typeface="Calibri"/>
                <a:ea typeface="ＭＳ Ｐゴシック" panose="020B0600070205080204" pitchFamily="50" charset="-128"/>
              </a:rPr>
              <a:t>独法における障害者雇用状況の虚偽報告事案は、現時点から振り返ると、国の行政機関の実態を確認すべき重要な機会であった。</a:t>
            </a:r>
            <a:endParaRPr lang="en-US" altLang="ja-JP" sz="1108" dirty="0">
              <a:solidFill>
                <a:prstClr val="black"/>
              </a:solidFill>
              <a:latin typeface="Calibri"/>
              <a:ea typeface="ＭＳ Ｐゴシック" panose="020B0600070205080204" pitchFamily="50" charset="-128"/>
            </a:endParaRPr>
          </a:p>
        </p:txBody>
      </p:sp>
      <p:sp>
        <p:nvSpPr>
          <p:cNvPr id="7" name="フッター プレースホルダー 6"/>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21" name="スライド番号プレースホルダー 20"/>
          <p:cNvSpPr>
            <a:spLocks noGrp="1"/>
          </p:cNvSpPr>
          <p:nvPr>
            <p:ph type="sldNum" sz="quarter" idx="12"/>
          </p:nvPr>
        </p:nvSpPr>
        <p:spPr/>
        <p:txBody>
          <a:bodyPr/>
          <a:lstStyle/>
          <a:p>
            <a:fld id="{9E2A29CB-BA86-48A6-80E1-CB8750A963B5}" type="slidenum">
              <a:rPr kumimoji="1" lang="ja-JP" altLang="en-US" smtClean="0"/>
              <a:t>35</a:t>
            </a:fld>
            <a:endParaRPr kumimoji="1" lang="ja-JP" altLang="en-US"/>
          </a:p>
        </p:txBody>
      </p:sp>
    </p:spTree>
    <p:extLst>
      <p:ext uri="{BB962C8B-B14F-4D97-AF65-F5344CB8AC3E}">
        <p14:creationId xmlns:p14="http://schemas.microsoft.com/office/powerpoint/2010/main" val="3931699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flipV="1">
            <a:off x="351694" y="788901"/>
            <a:ext cx="8508283" cy="47813"/>
          </a:xfrm>
          <a:prstGeom prst="rect">
            <a:avLst/>
          </a:prstGeom>
          <a:gradFill flip="none" rotWithShape="1">
            <a:gsLst>
              <a:gs pos="0">
                <a:srgbClr val="2A7FFF"/>
              </a:gs>
              <a:gs pos="61000">
                <a:srgbClr val="1CA5FF"/>
              </a:gs>
              <a:gs pos="100000">
                <a:srgbClr val="00B0F0">
                  <a:tint val="23500"/>
                  <a:satMod val="160000"/>
                </a:srgbClr>
              </a:gs>
            </a:gsLst>
            <a:lin ang="0" scaled="1"/>
            <a:tileRect/>
          </a:gradFill>
          <a:ln w="25400" cap="flat" cmpd="sng" algn="ctr">
            <a:noFill/>
            <a:prstDash val="solid"/>
          </a:ln>
          <a:effectLst/>
        </p:spPr>
        <p:txBody>
          <a:bodyPr rtlCol="0" anchor="ctr"/>
          <a:lstStyle/>
          <a:p>
            <a:pPr algn="ctr" defTabSz="844083" fontAlgn="base">
              <a:spcBef>
                <a:spcPct val="0"/>
              </a:spcBef>
              <a:spcAft>
                <a:spcPct val="0"/>
              </a:spcAft>
              <a:defRPr/>
            </a:pPr>
            <a:endParaRPr kumimoji="0" lang="ja-JP" altLang="en-US" sz="1662" kern="0">
              <a:solidFill>
                <a:prstClr val="white"/>
              </a:solidFill>
              <a:latin typeface="Calibri"/>
              <a:ea typeface="ＭＳ Ｐゴシック" pitchFamily="50" charset="-128"/>
            </a:endParaRPr>
          </a:p>
        </p:txBody>
      </p:sp>
      <p:graphicFrame>
        <p:nvGraphicFramePr>
          <p:cNvPr id="4" name="表 3"/>
          <p:cNvGraphicFramePr>
            <a:graphicFrameLocks noGrp="1"/>
          </p:cNvGraphicFramePr>
          <p:nvPr>
            <p:extLst/>
          </p:nvPr>
        </p:nvGraphicFramePr>
        <p:xfrm>
          <a:off x="583865" y="1178005"/>
          <a:ext cx="7879119" cy="5172447"/>
        </p:xfrm>
        <a:graphic>
          <a:graphicData uri="http://schemas.openxmlformats.org/drawingml/2006/table">
            <a:tbl>
              <a:tblPr firstRow="1" firstCol="1" bandRow="1">
                <a:tableStyleId>{5C22544A-7EE6-4342-B048-85BDC9FD1C3A}</a:tableStyleId>
              </a:tblPr>
              <a:tblGrid>
                <a:gridCol w="141458">
                  <a:extLst>
                    <a:ext uri="{9D8B030D-6E8A-4147-A177-3AD203B41FA5}">
                      <a16:colId xmlns:a16="http://schemas.microsoft.com/office/drawing/2014/main" val="434598719"/>
                    </a:ext>
                  </a:extLst>
                </a:gridCol>
                <a:gridCol w="1753573">
                  <a:extLst>
                    <a:ext uri="{9D8B030D-6E8A-4147-A177-3AD203B41FA5}">
                      <a16:colId xmlns:a16="http://schemas.microsoft.com/office/drawing/2014/main" val="4185989925"/>
                    </a:ext>
                  </a:extLst>
                </a:gridCol>
                <a:gridCol w="2331948">
                  <a:extLst>
                    <a:ext uri="{9D8B030D-6E8A-4147-A177-3AD203B41FA5}">
                      <a16:colId xmlns:a16="http://schemas.microsoft.com/office/drawing/2014/main" val="2967324547"/>
                    </a:ext>
                  </a:extLst>
                </a:gridCol>
                <a:gridCol w="1647042">
                  <a:extLst>
                    <a:ext uri="{9D8B030D-6E8A-4147-A177-3AD203B41FA5}">
                      <a16:colId xmlns:a16="http://schemas.microsoft.com/office/drawing/2014/main" val="1497807620"/>
                    </a:ext>
                  </a:extLst>
                </a:gridCol>
                <a:gridCol w="2005098">
                  <a:extLst>
                    <a:ext uri="{9D8B030D-6E8A-4147-A177-3AD203B41FA5}">
                      <a16:colId xmlns:a16="http://schemas.microsoft.com/office/drawing/2014/main" val="4077209371"/>
                    </a:ext>
                  </a:extLst>
                </a:gridCol>
              </a:tblGrid>
              <a:tr h="475874">
                <a:tc gridSpan="2">
                  <a:txBody>
                    <a:bodyPr/>
                    <a:lstStyle/>
                    <a:p>
                      <a:pPr algn="l">
                        <a:spcAft>
                          <a:spcPts val="0"/>
                        </a:spcAft>
                      </a:pPr>
                      <a:r>
                        <a:rPr lang="ja-JP" sz="1800" kern="0" dirty="0">
                          <a:effectLst/>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tc>
                <a:tc hMerge="1">
                  <a:txBody>
                    <a:bodyPr/>
                    <a:lstStyle/>
                    <a:p>
                      <a:endParaRPr kumimoji="1" lang="ja-JP" altLang="en-US"/>
                    </a:p>
                  </a:txBody>
                  <a:tcPr/>
                </a:tc>
                <a:tc>
                  <a:txBody>
                    <a:bodyPr/>
                    <a:lstStyle/>
                    <a:p>
                      <a:pPr algn="ctr">
                        <a:spcAft>
                          <a:spcPts val="0"/>
                        </a:spcAft>
                      </a:pPr>
                      <a:r>
                        <a:rPr lang="ja-JP" sz="1800" kern="0" dirty="0">
                          <a:effectLst/>
                        </a:rPr>
                        <a:t>障害者数</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tc>
                <a:tc>
                  <a:txBody>
                    <a:bodyPr/>
                    <a:lstStyle/>
                    <a:p>
                      <a:pPr algn="ctr">
                        <a:spcAft>
                          <a:spcPts val="0"/>
                        </a:spcAft>
                      </a:pPr>
                      <a:r>
                        <a:rPr lang="ja-JP" sz="1800" kern="0" dirty="0">
                          <a:effectLst/>
                        </a:rPr>
                        <a:t>実雇用率</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tc>
                <a:tc>
                  <a:txBody>
                    <a:bodyPr/>
                    <a:lstStyle/>
                    <a:p>
                      <a:pPr algn="ctr">
                        <a:spcAft>
                          <a:spcPts val="0"/>
                        </a:spcAft>
                      </a:pPr>
                      <a:r>
                        <a:rPr lang="ja-JP" sz="1800" kern="0" dirty="0">
                          <a:effectLst/>
                        </a:rPr>
                        <a:t>不足数</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tc>
                <a:extLst>
                  <a:ext uri="{0D108BD9-81ED-4DB2-BD59-A6C34878D82A}">
                    <a16:rowId xmlns:a16="http://schemas.microsoft.com/office/drawing/2014/main" val="3604177944"/>
                  </a:ext>
                </a:extLst>
              </a:tr>
              <a:tr h="1125415">
                <a:tc rowSpan="4">
                  <a:txBody>
                    <a:bodyPr/>
                    <a:lstStyle/>
                    <a:p>
                      <a:pPr algn="ctr">
                        <a:spcAft>
                          <a:spcPts val="0"/>
                        </a:spcAft>
                      </a:pPr>
                      <a:endParaRPr lang="ja-JP" sz="1800" kern="100" dirty="0">
                        <a:effectLst/>
                        <a:latin typeface="+mn-ea"/>
                        <a:ea typeface="+mn-ea"/>
                        <a:cs typeface="Times New Roman" panose="02020603050405020304" pitchFamily="18" charset="0"/>
                      </a:endParaRPr>
                    </a:p>
                  </a:txBody>
                  <a:tcPr marL="58029" marR="580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800" kern="100" dirty="0" smtClean="0">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n-ea"/>
                          <a:ea typeface="+mn-ea"/>
                          <a:cs typeface="Times New Roman" panose="02020603050405020304" pitchFamily="18" charset="0"/>
                        </a:rPr>
                        <a:t>国の機関</a:t>
                      </a:r>
                      <a:endParaRPr lang="en-US" altLang="ja-JP" sz="1800" kern="100" dirty="0" smtClean="0">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n-ea"/>
                          <a:ea typeface="+mn-ea"/>
                          <a:cs typeface="Times New Roman" panose="02020603050405020304" pitchFamily="18" charset="0"/>
                        </a:rPr>
                        <a:t>（合計）</a:t>
                      </a:r>
                      <a:endParaRPr lang="ja-JP" altLang="ja-JP" sz="1800" kern="100" dirty="0" smtClean="0">
                        <a:effectLst/>
                        <a:latin typeface="+mn-ea"/>
                        <a:ea typeface="+mn-ea"/>
                        <a:cs typeface="Times New Roman" panose="02020603050405020304" pitchFamily="18" charset="0"/>
                      </a:endParaRPr>
                    </a:p>
                    <a:p>
                      <a:pPr algn="ctr">
                        <a:spcAft>
                          <a:spcPts val="0"/>
                        </a:spcAft>
                      </a:pPr>
                      <a:endParaRPr lang="ja-JP" sz="1800" kern="100" dirty="0">
                        <a:effectLst/>
                        <a:latin typeface="+mn-ea"/>
                        <a:ea typeface="+mn-ea"/>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7,593.0</a:t>
                      </a:r>
                      <a:r>
                        <a:rPr lang="ja-JP" sz="1800" kern="0" dirty="0" smtClean="0">
                          <a:effectLst/>
                        </a:rPr>
                        <a:t>人→</a:t>
                      </a:r>
                      <a:r>
                        <a:rPr lang="en-US" altLang="ja-JP" sz="1800" kern="0" dirty="0" smtClean="0">
                          <a:effectLst/>
                        </a:rPr>
                        <a:t>3,711.0</a:t>
                      </a:r>
                      <a:r>
                        <a:rPr lang="ja-JP" sz="1800" kern="0" dirty="0" smtClean="0">
                          <a:effectLst/>
                        </a:rPr>
                        <a:t>人</a:t>
                      </a:r>
                      <a:r>
                        <a:rPr lang="en-US" sz="1800" kern="0" dirty="0">
                          <a:effectLst/>
                        </a:rPr>
                        <a:t/>
                      </a:r>
                      <a:br>
                        <a:rPr lang="en-US" sz="1800" kern="0" dirty="0">
                          <a:effectLst/>
                        </a:rPr>
                      </a:br>
                      <a:r>
                        <a:rPr lang="ja-JP" sz="1800" kern="0" dirty="0">
                          <a:effectLst/>
                        </a:rPr>
                        <a:t>（</a:t>
                      </a:r>
                      <a:r>
                        <a:rPr lang="ja-JP" sz="1800" kern="0" dirty="0" smtClean="0">
                          <a:effectLst/>
                        </a:rPr>
                        <a:t>Δ</a:t>
                      </a:r>
                      <a:r>
                        <a:rPr lang="en-US" altLang="ja-JP" sz="1800" kern="0" dirty="0" smtClean="0">
                          <a:effectLst/>
                        </a:rPr>
                        <a:t>3,882.0</a:t>
                      </a:r>
                      <a:r>
                        <a:rPr lang="ja-JP" altLang="en-US" sz="1800" kern="0" dirty="0" smtClean="0">
                          <a:effectLst/>
                        </a:rPr>
                        <a:t>人</a:t>
                      </a:r>
                      <a:r>
                        <a:rPr lang="ja-JP" sz="1800" kern="0" dirty="0" smtClean="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2.50</a:t>
                      </a:r>
                      <a:r>
                        <a:rPr lang="ja-JP" sz="1800" kern="0" dirty="0" smtClean="0">
                          <a:effectLst/>
                        </a:rPr>
                        <a:t>％→</a:t>
                      </a:r>
                      <a:r>
                        <a:rPr lang="en-US" altLang="ja-JP" sz="1800" kern="0" dirty="0" smtClean="0">
                          <a:effectLst/>
                        </a:rPr>
                        <a:t>1</a:t>
                      </a:r>
                      <a:r>
                        <a:rPr lang="en-US" sz="1800" kern="0" dirty="0" smtClean="0">
                          <a:effectLst/>
                        </a:rPr>
                        <a:t>.17</a:t>
                      </a:r>
                      <a:r>
                        <a:rPr lang="ja-JP" sz="1800" kern="0" dirty="0" smtClean="0">
                          <a:effectLst/>
                        </a:rPr>
                        <a:t>％</a:t>
                      </a:r>
                      <a:endParaRPr lang="en-US" altLang="ja-JP" sz="18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0" dirty="0" smtClean="0">
                          <a:effectLst/>
                        </a:rPr>
                        <a:t>（Δ</a:t>
                      </a:r>
                      <a:r>
                        <a:rPr lang="en-US" altLang="ja-JP" sz="1800" kern="0" dirty="0" smtClean="0">
                          <a:effectLst/>
                        </a:rPr>
                        <a:t>1.33</a:t>
                      </a:r>
                      <a:r>
                        <a:rPr lang="ja-JP" altLang="en-US" sz="1800" kern="0" dirty="0" smtClean="0">
                          <a:effectLst/>
                        </a:rPr>
                        <a:t>％</a:t>
                      </a:r>
                      <a:r>
                        <a:rPr lang="ja-JP" altLang="ja-JP" sz="1800" kern="0" dirty="0" smtClean="0">
                          <a:effectLst/>
                        </a:rPr>
                        <a:t>）</a:t>
                      </a:r>
                      <a:endParaRPr lang="ja-JP" altLang="ja-JP" sz="18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2.0</a:t>
                      </a:r>
                      <a:r>
                        <a:rPr lang="ja-JP" sz="1800" kern="0" dirty="0">
                          <a:effectLst/>
                        </a:rPr>
                        <a:t>人</a:t>
                      </a:r>
                      <a:r>
                        <a:rPr lang="ja-JP" sz="1800" kern="0" dirty="0" smtClean="0">
                          <a:effectLst/>
                        </a:rPr>
                        <a:t>→</a:t>
                      </a:r>
                      <a:r>
                        <a:rPr lang="en-US" altLang="ja-JP" sz="1800" kern="0" dirty="0" smtClean="0">
                          <a:effectLst/>
                        </a:rPr>
                        <a:t>3,814.5</a:t>
                      </a:r>
                      <a:r>
                        <a:rPr lang="ja-JP" sz="1800" kern="0" dirty="0" smtClean="0">
                          <a:effectLst/>
                        </a:rPr>
                        <a:t>人</a:t>
                      </a:r>
                      <a:endParaRPr lang="en-US" altLang="ja-JP" sz="18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0" dirty="0" smtClean="0">
                          <a:effectLst/>
                        </a:rPr>
                        <a:t>（</a:t>
                      </a:r>
                      <a:r>
                        <a:rPr lang="ja-JP" altLang="en-US" sz="1800" kern="0" dirty="0" smtClean="0">
                          <a:effectLst/>
                        </a:rPr>
                        <a:t>＋</a:t>
                      </a:r>
                      <a:r>
                        <a:rPr lang="en-US" altLang="ja-JP" sz="1800" kern="0" dirty="0" smtClean="0">
                          <a:effectLst/>
                        </a:rPr>
                        <a:t>3,812.5</a:t>
                      </a:r>
                      <a:r>
                        <a:rPr lang="ja-JP" altLang="ja-JP" sz="1800" kern="0" dirty="0" smtClean="0">
                          <a:effectLst/>
                        </a:rPr>
                        <a:t>人）</a:t>
                      </a:r>
                      <a:endParaRPr lang="ja-JP" altLang="ja-JP" sz="18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extLst>
                  <a:ext uri="{0D108BD9-81ED-4DB2-BD59-A6C34878D82A}">
                    <a16:rowId xmlns:a16="http://schemas.microsoft.com/office/drawing/2014/main" val="2302443475"/>
                  </a:ext>
                </a:extLst>
              </a:tr>
              <a:tr h="1181457">
                <a:tc vMerge="1">
                  <a:txBody>
                    <a:bodyPr/>
                    <a:lstStyle/>
                    <a:p>
                      <a:pPr marL="0" algn="ctr" defTabSz="914400" rtl="0" eaLnBrk="1" latinLnBrk="0" hangingPunct="1">
                        <a:spcAft>
                          <a:spcPts val="0"/>
                        </a:spcAft>
                      </a:pPr>
                      <a:endParaRPr kumimoji="1" lang="ja-JP" sz="2000" kern="0" dirty="0">
                        <a:solidFill>
                          <a:schemeClr val="dk1"/>
                        </a:solidFill>
                        <a:effectLst/>
                        <a:latin typeface="+mn-lt"/>
                        <a:ea typeface="+mn-ea"/>
                        <a:cs typeface="+mn-cs"/>
                      </a:endParaRPr>
                    </a:p>
                  </a:txBody>
                  <a:tcPr marL="62865" marR="62865" marT="0" marB="0" anchor="ctr"/>
                </a:tc>
                <a:tc>
                  <a:txBody>
                    <a:bodyPr/>
                    <a:lstStyle/>
                    <a:p>
                      <a:pPr marL="0" algn="ctr" defTabSz="914400" rtl="0" eaLnBrk="1" latinLnBrk="0" hangingPunct="1">
                        <a:spcAft>
                          <a:spcPts val="0"/>
                        </a:spcAft>
                      </a:pPr>
                      <a:r>
                        <a:rPr kumimoji="1" lang="ja-JP" altLang="en-US" sz="1800" kern="0" dirty="0" smtClean="0">
                          <a:solidFill>
                            <a:schemeClr val="dk1"/>
                          </a:solidFill>
                          <a:effectLst/>
                          <a:latin typeface="+mn-lt"/>
                          <a:ea typeface="+mn-ea"/>
                          <a:cs typeface="+mn-cs"/>
                        </a:rPr>
                        <a:t>行政</a:t>
                      </a:r>
                      <a:r>
                        <a:rPr kumimoji="1" lang="ja-JP" sz="1800" kern="0" dirty="0" smtClean="0">
                          <a:solidFill>
                            <a:schemeClr val="dk1"/>
                          </a:solidFill>
                          <a:effectLst/>
                          <a:latin typeface="+mn-lt"/>
                          <a:ea typeface="+mn-ea"/>
                          <a:cs typeface="+mn-cs"/>
                        </a:rPr>
                        <a:t>機関</a:t>
                      </a:r>
                      <a:endParaRPr kumimoji="1" lang="ja-JP" sz="1800" kern="0" dirty="0">
                        <a:solidFill>
                          <a:schemeClr val="dk1"/>
                        </a:solidFill>
                        <a:effectLst/>
                        <a:latin typeface="+mn-lt"/>
                        <a:ea typeface="+mn-ea"/>
                        <a:cs typeface="+mn-cs"/>
                      </a:endParaRPr>
                    </a:p>
                  </a:txBody>
                  <a:tcPr marL="58029" marR="58029" marT="0" marB="0" anchor="ctr">
                    <a:solidFill>
                      <a:schemeClr val="accent5">
                        <a:lumMod val="60000"/>
                        <a:lumOff val="40000"/>
                      </a:schemeClr>
                    </a:solidFill>
                  </a:tcPr>
                </a:tc>
                <a:tc>
                  <a:txBody>
                    <a:bodyPr/>
                    <a:lstStyle/>
                    <a:p>
                      <a:pPr marL="0" algn="ctr" defTabSz="914400" rtl="0" eaLnBrk="1" latinLnBrk="0" hangingPunct="1">
                        <a:spcAft>
                          <a:spcPts val="0"/>
                        </a:spcAft>
                      </a:pPr>
                      <a:r>
                        <a:rPr kumimoji="1" lang="en-US" sz="1800" kern="0" dirty="0" smtClean="0">
                          <a:solidFill>
                            <a:schemeClr val="dk1"/>
                          </a:solidFill>
                          <a:effectLst/>
                          <a:latin typeface="+mn-lt"/>
                          <a:ea typeface="+mn-ea"/>
                          <a:cs typeface="+mn-cs"/>
                        </a:rPr>
                        <a:t>6,867.5</a:t>
                      </a:r>
                      <a:r>
                        <a:rPr kumimoji="1" lang="ja-JP" sz="1800" kern="0" dirty="0" smtClean="0">
                          <a:solidFill>
                            <a:schemeClr val="dk1"/>
                          </a:solidFill>
                          <a:effectLst/>
                          <a:latin typeface="+mn-lt"/>
                          <a:ea typeface="+mn-ea"/>
                          <a:cs typeface="+mn-cs"/>
                        </a:rPr>
                        <a:t>人→</a:t>
                      </a:r>
                      <a:r>
                        <a:rPr kumimoji="1" lang="en-US" altLang="ja-JP" sz="1800" kern="0" dirty="0" smtClean="0">
                          <a:solidFill>
                            <a:schemeClr val="dk1"/>
                          </a:solidFill>
                          <a:effectLst/>
                          <a:latin typeface="+mn-lt"/>
                          <a:ea typeface="+mn-ea"/>
                          <a:cs typeface="+mn-cs"/>
                        </a:rPr>
                        <a:t>3</a:t>
                      </a:r>
                      <a:r>
                        <a:rPr kumimoji="1" lang="en-US" sz="1800" kern="0" dirty="0" smtClean="0">
                          <a:solidFill>
                            <a:schemeClr val="dk1"/>
                          </a:solidFill>
                          <a:effectLst/>
                          <a:latin typeface="+mn-lt"/>
                          <a:ea typeface="+mn-ea"/>
                          <a:cs typeface="+mn-cs"/>
                        </a:rPr>
                        <a:t>,422.0</a:t>
                      </a:r>
                      <a:r>
                        <a:rPr kumimoji="1" lang="ja-JP" sz="1800" kern="0" dirty="0" smtClean="0">
                          <a:solidFill>
                            <a:schemeClr val="dk1"/>
                          </a:solidFill>
                          <a:effectLst/>
                          <a:latin typeface="+mn-lt"/>
                          <a:ea typeface="+mn-ea"/>
                          <a:cs typeface="+mn-cs"/>
                        </a:rPr>
                        <a:t>人</a:t>
                      </a:r>
                      <a:r>
                        <a:rPr kumimoji="1" lang="en-US" sz="1800" kern="0" dirty="0">
                          <a:solidFill>
                            <a:schemeClr val="dk1"/>
                          </a:solidFill>
                          <a:effectLst/>
                          <a:latin typeface="+mn-lt"/>
                          <a:ea typeface="+mn-ea"/>
                          <a:cs typeface="+mn-cs"/>
                        </a:rPr>
                        <a:t/>
                      </a:r>
                      <a:br>
                        <a:rPr kumimoji="1" lang="en-US" sz="1800" kern="0" dirty="0">
                          <a:solidFill>
                            <a:schemeClr val="dk1"/>
                          </a:solidFill>
                          <a:effectLst/>
                          <a:latin typeface="+mn-lt"/>
                          <a:ea typeface="+mn-ea"/>
                          <a:cs typeface="+mn-cs"/>
                        </a:rPr>
                      </a:br>
                      <a:r>
                        <a:rPr kumimoji="1" lang="ja-JP" sz="1800" kern="0" dirty="0">
                          <a:solidFill>
                            <a:schemeClr val="dk1"/>
                          </a:solidFill>
                          <a:effectLst/>
                          <a:latin typeface="+mn-lt"/>
                          <a:ea typeface="+mn-ea"/>
                          <a:cs typeface="+mn-cs"/>
                        </a:rPr>
                        <a:t>（</a:t>
                      </a:r>
                      <a:r>
                        <a:rPr kumimoji="1" lang="ja-JP" sz="1800" kern="0" dirty="0" smtClean="0">
                          <a:solidFill>
                            <a:schemeClr val="dk1"/>
                          </a:solidFill>
                          <a:effectLst/>
                          <a:latin typeface="+mn-lt"/>
                          <a:ea typeface="+mn-ea"/>
                          <a:cs typeface="+mn-cs"/>
                        </a:rPr>
                        <a:t>Δ</a:t>
                      </a:r>
                      <a:r>
                        <a:rPr kumimoji="1" lang="en-US" altLang="ja-JP" sz="1800" kern="0" dirty="0" smtClean="0">
                          <a:solidFill>
                            <a:schemeClr val="dk1"/>
                          </a:solidFill>
                          <a:effectLst/>
                          <a:latin typeface="+mn-lt"/>
                          <a:ea typeface="+mn-ea"/>
                          <a:cs typeface="+mn-cs"/>
                        </a:rPr>
                        <a:t>3,445.5</a:t>
                      </a:r>
                      <a:r>
                        <a:rPr kumimoji="1" lang="ja-JP" sz="1800" kern="0" dirty="0" smtClean="0">
                          <a:solidFill>
                            <a:schemeClr val="dk1"/>
                          </a:solidFill>
                          <a:effectLst/>
                          <a:latin typeface="+mn-lt"/>
                          <a:ea typeface="+mn-ea"/>
                          <a:cs typeface="+mn-cs"/>
                        </a:rPr>
                        <a:t>人</a:t>
                      </a:r>
                      <a:r>
                        <a:rPr kumimoji="1" lang="ja-JP" sz="1800" kern="0" dirty="0">
                          <a:solidFill>
                            <a:schemeClr val="dk1"/>
                          </a:solidFill>
                          <a:effectLst/>
                          <a:latin typeface="+mn-lt"/>
                          <a:ea typeface="+mn-ea"/>
                          <a:cs typeface="+mn-cs"/>
                        </a:rPr>
                        <a:t>）</a:t>
                      </a:r>
                    </a:p>
                  </a:txBody>
                  <a:tcPr marL="58029" marR="58029" marT="0" marB="0" anchor="ctr">
                    <a:solidFill>
                      <a:schemeClr val="accent5">
                        <a:lumMod val="60000"/>
                        <a:lumOff val="40000"/>
                      </a:schemeClr>
                    </a:solidFill>
                  </a:tcPr>
                </a:tc>
                <a:tc>
                  <a:txBody>
                    <a:bodyPr/>
                    <a:lstStyle/>
                    <a:p>
                      <a:pPr marL="0" algn="ctr" defTabSz="914400" rtl="0" eaLnBrk="1" latinLnBrk="0" hangingPunct="1">
                        <a:spcAft>
                          <a:spcPts val="0"/>
                        </a:spcAft>
                      </a:pPr>
                      <a:r>
                        <a:rPr kumimoji="1" lang="en-US" sz="1800" kern="0" dirty="0" smtClean="0">
                          <a:solidFill>
                            <a:schemeClr val="dk1"/>
                          </a:solidFill>
                          <a:effectLst/>
                          <a:latin typeface="+mn-lt"/>
                          <a:ea typeface="+mn-ea"/>
                          <a:cs typeface="+mn-cs"/>
                        </a:rPr>
                        <a:t>2.49</a:t>
                      </a:r>
                      <a:r>
                        <a:rPr kumimoji="1" lang="ja-JP" sz="1800" kern="0" dirty="0" smtClean="0">
                          <a:solidFill>
                            <a:schemeClr val="dk1"/>
                          </a:solidFill>
                          <a:effectLst/>
                          <a:latin typeface="+mn-lt"/>
                          <a:ea typeface="+mn-ea"/>
                          <a:cs typeface="+mn-cs"/>
                        </a:rPr>
                        <a:t>％→</a:t>
                      </a:r>
                      <a:r>
                        <a:rPr kumimoji="1" lang="en-US" altLang="ja-JP" sz="1800" kern="0" dirty="0" smtClean="0">
                          <a:solidFill>
                            <a:schemeClr val="dk1"/>
                          </a:solidFill>
                          <a:effectLst/>
                          <a:latin typeface="+mn-lt"/>
                          <a:ea typeface="+mn-ea"/>
                          <a:cs typeface="+mn-cs"/>
                        </a:rPr>
                        <a:t>1</a:t>
                      </a:r>
                      <a:r>
                        <a:rPr kumimoji="1" lang="en-US" sz="1800" kern="0" dirty="0" smtClean="0">
                          <a:solidFill>
                            <a:schemeClr val="dk1"/>
                          </a:solidFill>
                          <a:effectLst/>
                          <a:latin typeface="+mn-lt"/>
                          <a:ea typeface="+mn-ea"/>
                          <a:cs typeface="+mn-cs"/>
                        </a:rPr>
                        <a:t>.18</a:t>
                      </a:r>
                      <a:r>
                        <a:rPr kumimoji="1" lang="ja-JP" sz="1800" kern="0" dirty="0" smtClean="0">
                          <a:solidFill>
                            <a:schemeClr val="dk1"/>
                          </a:solidFill>
                          <a:effectLst/>
                          <a:latin typeface="+mn-lt"/>
                          <a:ea typeface="+mn-ea"/>
                          <a:cs typeface="+mn-cs"/>
                        </a:rPr>
                        <a:t>％</a:t>
                      </a:r>
                      <a:endParaRPr kumimoji="1" lang="en-US" altLang="ja-JP" sz="1800" kern="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kern="0" dirty="0" smtClean="0">
                          <a:solidFill>
                            <a:schemeClr val="dk1"/>
                          </a:solidFill>
                          <a:effectLst/>
                          <a:latin typeface="+mn-lt"/>
                          <a:ea typeface="+mn-ea"/>
                          <a:cs typeface="+mn-cs"/>
                        </a:rPr>
                        <a:t>（Δ</a:t>
                      </a:r>
                      <a:r>
                        <a:rPr kumimoji="1" lang="en-US" altLang="ja-JP" sz="1800" kern="0" dirty="0" smtClean="0">
                          <a:solidFill>
                            <a:schemeClr val="dk1"/>
                          </a:solidFill>
                          <a:effectLst/>
                          <a:latin typeface="+mn-lt"/>
                          <a:ea typeface="+mn-ea"/>
                          <a:cs typeface="+mn-cs"/>
                        </a:rPr>
                        <a:t>1.31</a:t>
                      </a:r>
                      <a:r>
                        <a:rPr kumimoji="1" lang="ja-JP" altLang="en-US" sz="1800" kern="0" dirty="0" smtClean="0">
                          <a:solidFill>
                            <a:schemeClr val="dk1"/>
                          </a:solidFill>
                          <a:effectLst/>
                          <a:latin typeface="+mn-lt"/>
                          <a:ea typeface="+mn-ea"/>
                          <a:cs typeface="+mn-cs"/>
                        </a:rPr>
                        <a:t>％</a:t>
                      </a:r>
                      <a:r>
                        <a:rPr kumimoji="1" lang="ja-JP" altLang="ja-JP" sz="1800" kern="0" dirty="0" smtClean="0">
                          <a:solidFill>
                            <a:schemeClr val="dk1"/>
                          </a:solidFill>
                          <a:effectLst/>
                          <a:latin typeface="+mn-lt"/>
                          <a:ea typeface="+mn-ea"/>
                          <a:cs typeface="+mn-cs"/>
                        </a:rPr>
                        <a:t>）</a:t>
                      </a:r>
                    </a:p>
                  </a:txBody>
                  <a:tcPr marL="58029" marR="58029" marT="0" marB="0" anchor="ctr">
                    <a:solidFill>
                      <a:schemeClr val="accent5">
                        <a:lumMod val="60000"/>
                        <a:lumOff val="40000"/>
                      </a:schemeClr>
                    </a:solidFill>
                  </a:tcPr>
                </a:tc>
                <a:tc>
                  <a:txBody>
                    <a:bodyPr/>
                    <a:lstStyle/>
                    <a:p>
                      <a:pPr marL="0" algn="ctr" defTabSz="914400" rtl="0" eaLnBrk="1" latinLnBrk="0" hangingPunct="1">
                        <a:spcAft>
                          <a:spcPts val="0"/>
                        </a:spcAft>
                      </a:pPr>
                      <a:r>
                        <a:rPr kumimoji="1" lang="en-US" sz="1800" kern="0" dirty="0">
                          <a:solidFill>
                            <a:schemeClr val="dk1"/>
                          </a:solidFill>
                          <a:effectLst/>
                          <a:latin typeface="+mn-lt"/>
                          <a:ea typeface="+mn-ea"/>
                          <a:cs typeface="+mn-cs"/>
                        </a:rPr>
                        <a:t>2</a:t>
                      </a:r>
                      <a:r>
                        <a:rPr kumimoji="1" lang="en-US" sz="1800" kern="0" dirty="0" smtClean="0">
                          <a:solidFill>
                            <a:schemeClr val="dk1"/>
                          </a:solidFill>
                          <a:effectLst/>
                          <a:latin typeface="+mn-lt"/>
                          <a:ea typeface="+mn-ea"/>
                          <a:cs typeface="+mn-cs"/>
                        </a:rPr>
                        <a:t>.0</a:t>
                      </a:r>
                      <a:r>
                        <a:rPr kumimoji="1" lang="ja-JP" sz="1800" kern="0" dirty="0">
                          <a:solidFill>
                            <a:schemeClr val="dk1"/>
                          </a:solidFill>
                          <a:effectLst/>
                          <a:latin typeface="+mn-lt"/>
                          <a:ea typeface="+mn-ea"/>
                          <a:cs typeface="+mn-cs"/>
                        </a:rPr>
                        <a:t>人</a:t>
                      </a:r>
                      <a:r>
                        <a:rPr kumimoji="1" lang="ja-JP" sz="1800" kern="0" dirty="0" smtClean="0">
                          <a:solidFill>
                            <a:schemeClr val="dk1"/>
                          </a:solidFill>
                          <a:effectLst/>
                          <a:latin typeface="+mn-lt"/>
                          <a:ea typeface="+mn-ea"/>
                          <a:cs typeface="+mn-cs"/>
                        </a:rPr>
                        <a:t>→</a:t>
                      </a:r>
                      <a:r>
                        <a:rPr kumimoji="1" lang="en-US" altLang="ja-JP" sz="1800" kern="0" dirty="0" smtClean="0">
                          <a:solidFill>
                            <a:schemeClr val="dk1"/>
                          </a:solidFill>
                          <a:effectLst/>
                          <a:latin typeface="+mn-lt"/>
                          <a:ea typeface="+mn-ea"/>
                          <a:cs typeface="+mn-cs"/>
                        </a:rPr>
                        <a:t>3,478</a:t>
                      </a:r>
                      <a:r>
                        <a:rPr kumimoji="1" lang="en-US" sz="1800" kern="0" dirty="0" smtClean="0">
                          <a:solidFill>
                            <a:schemeClr val="dk1"/>
                          </a:solidFill>
                          <a:effectLst/>
                          <a:latin typeface="+mn-lt"/>
                          <a:ea typeface="+mn-ea"/>
                          <a:cs typeface="+mn-cs"/>
                        </a:rPr>
                        <a:t>.5</a:t>
                      </a:r>
                      <a:r>
                        <a:rPr kumimoji="1" lang="ja-JP" sz="1800" kern="0" dirty="0" smtClean="0">
                          <a:solidFill>
                            <a:schemeClr val="dk1"/>
                          </a:solidFill>
                          <a:effectLst/>
                          <a:latin typeface="+mn-lt"/>
                          <a:ea typeface="+mn-ea"/>
                          <a:cs typeface="+mn-cs"/>
                        </a:rPr>
                        <a:t>人</a:t>
                      </a:r>
                      <a:endParaRPr kumimoji="1" lang="en-US" altLang="ja-JP" sz="1800" kern="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kern="0" dirty="0" smtClean="0">
                          <a:solidFill>
                            <a:schemeClr val="dk1"/>
                          </a:solidFill>
                          <a:effectLst/>
                          <a:latin typeface="+mn-lt"/>
                          <a:ea typeface="+mn-ea"/>
                          <a:cs typeface="+mn-cs"/>
                        </a:rPr>
                        <a:t>（</a:t>
                      </a:r>
                      <a:r>
                        <a:rPr kumimoji="1" lang="ja-JP" altLang="en-US" sz="1800" kern="0" dirty="0" smtClean="0">
                          <a:solidFill>
                            <a:schemeClr val="dk1"/>
                          </a:solidFill>
                          <a:effectLst/>
                          <a:latin typeface="+mn-lt"/>
                          <a:ea typeface="+mn-ea"/>
                          <a:cs typeface="+mn-cs"/>
                        </a:rPr>
                        <a:t>＋</a:t>
                      </a:r>
                      <a:r>
                        <a:rPr kumimoji="1" lang="en-US" altLang="ja-JP" sz="1800" kern="0" dirty="0" smtClean="0">
                          <a:solidFill>
                            <a:schemeClr val="dk1"/>
                          </a:solidFill>
                          <a:effectLst/>
                          <a:latin typeface="+mn-lt"/>
                          <a:ea typeface="+mn-ea"/>
                          <a:cs typeface="+mn-cs"/>
                        </a:rPr>
                        <a:t>3,476.5</a:t>
                      </a:r>
                      <a:r>
                        <a:rPr kumimoji="1" lang="ja-JP" altLang="ja-JP" sz="1800" kern="0" dirty="0" smtClean="0">
                          <a:solidFill>
                            <a:schemeClr val="dk1"/>
                          </a:solidFill>
                          <a:effectLst/>
                          <a:latin typeface="+mn-lt"/>
                          <a:ea typeface="+mn-ea"/>
                          <a:cs typeface="+mn-cs"/>
                        </a:rPr>
                        <a:t>人）</a:t>
                      </a:r>
                    </a:p>
                  </a:txBody>
                  <a:tcPr marL="58029" marR="58029" marT="0" marB="0" anchor="ctr">
                    <a:solidFill>
                      <a:schemeClr val="accent5">
                        <a:lumMod val="60000"/>
                        <a:lumOff val="40000"/>
                      </a:schemeClr>
                    </a:solidFill>
                  </a:tcPr>
                </a:tc>
                <a:extLst>
                  <a:ext uri="{0D108BD9-81ED-4DB2-BD59-A6C34878D82A}">
                    <a16:rowId xmlns:a16="http://schemas.microsoft.com/office/drawing/2014/main" val="3458907721"/>
                  </a:ext>
                </a:extLst>
              </a:tr>
              <a:tr h="1063503">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altLang="en-US" sz="1800" kern="0" dirty="0" smtClean="0">
                          <a:effectLst/>
                        </a:rPr>
                        <a:t>立法</a:t>
                      </a:r>
                      <a:r>
                        <a:rPr lang="ja-JP" sz="1800" kern="0" dirty="0" smtClean="0">
                          <a:effectLst/>
                        </a:rPr>
                        <a:t>機関</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84.5</a:t>
                      </a:r>
                      <a:r>
                        <a:rPr lang="ja-JP" sz="1800" kern="0" dirty="0" smtClean="0">
                          <a:effectLst/>
                        </a:rPr>
                        <a:t>人→</a:t>
                      </a:r>
                      <a:r>
                        <a:rPr lang="en-US" altLang="ja-JP" sz="1800" kern="0" dirty="0" smtClean="0">
                          <a:effectLst/>
                        </a:rPr>
                        <a:t>47</a:t>
                      </a:r>
                      <a:r>
                        <a:rPr lang="en-US" sz="1800" kern="0" dirty="0" smtClean="0">
                          <a:effectLst/>
                        </a:rPr>
                        <a:t>.0</a:t>
                      </a:r>
                      <a:r>
                        <a:rPr lang="ja-JP" sz="1800" kern="0" dirty="0" smtClean="0">
                          <a:effectLst/>
                        </a:rPr>
                        <a:t>人</a:t>
                      </a:r>
                      <a:r>
                        <a:rPr lang="en-US" sz="1800" kern="0" dirty="0">
                          <a:effectLst/>
                        </a:rPr>
                        <a:t/>
                      </a:r>
                      <a:br>
                        <a:rPr lang="en-US" sz="1800" kern="0" dirty="0">
                          <a:effectLst/>
                        </a:rPr>
                      </a:br>
                      <a:r>
                        <a:rPr lang="ja-JP" sz="1800" kern="0" dirty="0">
                          <a:effectLst/>
                        </a:rPr>
                        <a:t>（</a:t>
                      </a:r>
                      <a:r>
                        <a:rPr lang="ja-JP" sz="1800" kern="0" dirty="0" smtClean="0">
                          <a:effectLst/>
                        </a:rPr>
                        <a:t>Δ</a:t>
                      </a:r>
                      <a:r>
                        <a:rPr lang="en-US" altLang="ja-JP" sz="1800" kern="0" dirty="0" smtClean="0">
                          <a:effectLst/>
                        </a:rPr>
                        <a:t>37.5</a:t>
                      </a:r>
                      <a:r>
                        <a:rPr lang="ja-JP" sz="1800" kern="0" dirty="0" smtClean="0">
                          <a:effectLst/>
                        </a:rPr>
                        <a:t>人</a:t>
                      </a:r>
                      <a:r>
                        <a:rPr lang="ja-JP" sz="1800" kern="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2.36</a:t>
                      </a:r>
                      <a:r>
                        <a:rPr lang="ja-JP" sz="1800" kern="0" dirty="0" smtClean="0">
                          <a:effectLst/>
                        </a:rPr>
                        <a:t>％→</a:t>
                      </a:r>
                      <a:r>
                        <a:rPr lang="en-US" altLang="ja-JP" sz="1800" kern="0" dirty="0" smtClean="0">
                          <a:effectLst/>
                        </a:rPr>
                        <a:t>1</a:t>
                      </a:r>
                      <a:r>
                        <a:rPr lang="en-US" sz="1800" kern="0" dirty="0" smtClean="0">
                          <a:effectLst/>
                        </a:rPr>
                        <a:t>.29</a:t>
                      </a:r>
                      <a:r>
                        <a:rPr lang="ja-JP" sz="1800" kern="0" dirty="0" smtClean="0">
                          <a:effectLst/>
                        </a:rPr>
                        <a:t>％</a:t>
                      </a:r>
                      <a:endParaRPr lang="en-US" altLang="ja-JP" sz="18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0" dirty="0" smtClean="0">
                          <a:effectLst/>
                        </a:rPr>
                        <a:t>（Δ</a:t>
                      </a:r>
                      <a:r>
                        <a:rPr lang="en-US" altLang="ja-JP" sz="1800" kern="0" dirty="0" smtClean="0">
                          <a:effectLst/>
                        </a:rPr>
                        <a:t>1.07</a:t>
                      </a:r>
                      <a:r>
                        <a:rPr lang="ja-JP" altLang="en-US" sz="1800" kern="0" dirty="0" smtClean="0">
                          <a:effectLst/>
                        </a:rPr>
                        <a:t>％</a:t>
                      </a:r>
                      <a:r>
                        <a:rPr lang="ja-JP" altLang="ja-JP" sz="1800" kern="0" dirty="0" smtClean="0">
                          <a:effectLst/>
                        </a:rPr>
                        <a:t>）</a:t>
                      </a:r>
                      <a:endParaRPr lang="ja-JP" altLang="ja-JP" sz="18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altLang="ja-JP" sz="1800" kern="0" dirty="0" smtClean="0">
                          <a:effectLst/>
                        </a:rPr>
                        <a:t>0.0</a:t>
                      </a:r>
                      <a:r>
                        <a:rPr lang="ja-JP" sz="1800" kern="0" dirty="0" smtClean="0">
                          <a:effectLst/>
                        </a:rPr>
                        <a:t>人→</a:t>
                      </a:r>
                      <a:r>
                        <a:rPr lang="en-US" altLang="ja-JP" sz="1800" kern="0" dirty="0" smtClean="0">
                          <a:effectLst/>
                        </a:rPr>
                        <a:t>35</a:t>
                      </a:r>
                      <a:r>
                        <a:rPr lang="en-US" sz="1800" kern="0" dirty="0" smtClean="0">
                          <a:effectLst/>
                        </a:rPr>
                        <a:t>.0</a:t>
                      </a:r>
                      <a:r>
                        <a:rPr lang="ja-JP" sz="1800" kern="0" dirty="0" smtClean="0">
                          <a:effectLst/>
                        </a:rPr>
                        <a:t>人</a:t>
                      </a:r>
                      <a:endParaRPr lang="en-US" altLang="ja-JP" sz="18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0" dirty="0" smtClean="0">
                          <a:effectLst/>
                        </a:rPr>
                        <a:t>（</a:t>
                      </a:r>
                      <a:r>
                        <a:rPr lang="ja-JP" altLang="en-US" sz="1800" kern="0" dirty="0" smtClean="0">
                          <a:effectLst/>
                        </a:rPr>
                        <a:t>＋</a:t>
                      </a:r>
                      <a:r>
                        <a:rPr lang="en-US" altLang="ja-JP" sz="1800" kern="0" dirty="0" smtClean="0">
                          <a:effectLst/>
                        </a:rPr>
                        <a:t>35.0</a:t>
                      </a:r>
                      <a:r>
                        <a:rPr lang="ja-JP" altLang="ja-JP" sz="1800" kern="0" dirty="0" smtClean="0">
                          <a:effectLst/>
                        </a:rPr>
                        <a:t>人）</a:t>
                      </a:r>
                      <a:endParaRPr lang="ja-JP" altLang="ja-JP" sz="18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extLst>
                  <a:ext uri="{0D108BD9-81ED-4DB2-BD59-A6C34878D82A}">
                    <a16:rowId xmlns:a16="http://schemas.microsoft.com/office/drawing/2014/main" val="2901994279"/>
                  </a:ext>
                </a:extLst>
              </a:tr>
              <a:tr h="1063503">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altLang="en-US" sz="1800" kern="0" dirty="0" smtClean="0">
                          <a:effectLst/>
                        </a:rPr>
                        <a:t>司法機関</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641.0</a:t>
                      </a:r>
                      <a:r>
                        <a:rPr lang="ja-JP" sz="1800" kern="0" dirty="0">
                          <a:effectLst/>
                        </a:rPr>
                        <a:t>人</a:t>
                      </a:r>
                      <a:r>
                        <a:rPr lang="ja-JP" sz="1800" kern="0" dirty="0" smtClean="0">
                          <a:effectLst/>
                        </a:rPr>
                        <a:t>→</a:t>
                      </a:r>
                      <a:r>
                        <a:rPr lang="en-US" altLang="ja-JP" sz="1800" kern="0" dirty="0" smtClean="0">
                          <a:effectLst/>
                        </a:rPr>
                        <a:t>242</a:t>
                      </a:r>
                      <a:r>
                        <a:rPr lang="en-US" sz="1800" kern="0" dirty="0" smtClean="0">
                          <a:effectLst/>
                        </a:rPr>
                        <a:t>.0</a:t>
                      </a:r>
                      <a:r>
                        <a:rPr lang="ja-JP" sz="1800" kern="0" dirty="0" smtClean="0">
                          <a:effectLst/>
                        </a:rPr>
                        <a:t>人</a:t>
                      </a:r>
                      <a:r>
                        <a:rPr lang="en-US" sz="1800" kern="0" dirty="0">
                          <a:effectLst/>
                        </a:rPr>
                        <a:t/>
                      </a:r>
                      <a:br>
                        <a:rPr lang="en-US" sz="1800" kern="0" dirty="0">
                          <a:effectLst/>
                        </a:rPr>
                      </a:br>
                      <a:r>
                        <a:rPr lang="ja-JP" sz="1800" kern="0" dirty="0">
                          <a:effectLst/>
                        </a:rPr>
                        <a:t>（</a:t>
                      </a:r>
                      <a:r>
                        <a:rPr lang="ja-JP" sz="1800" kern="0" dirty="0" smtClean="0">
                          <a:effectLst/>
                        </a:rPr>
                        <a:t>Δ</a:t>
                      </a:r>
                      <a:r>
                        <a:rPr lang="en-US" altLang="ja-JP" sz="1800" kern="0" dirty="0" smtClean="0">
                          <a:effectLst/>
                        </a:rPr>
                        <a:t>399.0</a:t>
                      </a:r>
                      <a:r>
                        <a:rPr lang="ja-JP" sz="1800" kern="0" dirty="0" smtClean="0">
                          <a:effectLst/>
                        </a:rPr>
                        <a:t>人</a:t>
                      </a:r>
                      <a:r>
                        <a:rPr lang="ja-JP" sz="1800" kern="0" dirty="0">
                          <a:effectLst/>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sz="1800" kern="0" dirty="0" smtClean="0">
                          <a:effectLst/>
                        </a:rPr>
                        <a:t>2.58</a:t>
                      </a:r>
                      <a:r>
                        <a:rPr lang="ja-JP" sz="1800" kern="0" dirty="0" smtClean="0">
                          <a:effectLst/>
                        </a:rPr>
                        <a:t>％→</a:t>
                      </a:r>
                      <a:r>
                        <a:rPr lang="en-US" altLang="ja-JP" sz="1800" kern="0" dirty="0" smtClean="0">
                          <a:effectLst/>
                        </a:rPr>
                        <a:t>0.97</a:t>
                      </a:r>
                      <a:r>
                        <a:rPr lang="ja-JP" sz="1800" kern="0" dirty="0" smtClean="0">
                          <a:effectLst/>
                        </a:rPr>
                        <a:t>％</a:t>
                      </a:r>
                      <a:endParaRPr lang="en-US" altLang="ja-JP" sz="18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0" dirty="0" smtClean="0">
                          <a:effectLst/>
                        </a:rPr>
                        <a:t>（Δ</a:t>
                      </a:r>
                      <a:r>
                        <a:rPr lang="en-US" altLang="ja-JP" sz="1800" kern="0" dirty="0" smtClean="0">
                          <a:effectLst/>
                        </a:rPr>
                        <a:t>1.61</a:t>
                      </a:r>
                      <a:r>
                        <a:rPr lang="ja-JP" altLang="en-US" sz="1800" kern="0" dirty="0" smtClean="0">
                          <a:effectLst/>
                        </a:rPr>
                        <a:t>％</a:t>
                      </a:r>
                      <a:r>
                        <a:rPr lang="ja-JP" altLang="ja-JP" sz="1800" kern="0" dirty="0" smtClean="0">
                          <a:effectLst/>
                        </a:rPr>
                        <a:t>）</a:t>
                      </a:r>
                      <a:endParaRPr lang="ja-JP" altLang="ja-JP" sz="18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tc>
                  <a:txBody>
                    <a:bodyPr/>
                    <a:lstStyle/>
                    <a:p>
                      <a:pPr algn="ctr">
                        <a:spcAft>
                          <a:spcPts val="0"/>
                        </a:spcAft>
                      </a:pPr>
                      <a:r>
                        <a:rPr lang="en-US" altLang="ja-JP" sz="1800" kern="0" dirty="0" smtClean="0">
                          <a:effectLst/>
                        </a:rPr>
                        <a:t>0.0</a:t>
                      </a:r>
                      <a:r>
                        <a:rPr lang="ja-JP" sz="1800" kern="0" dirty="0" smtClean="0">
                          <a:effectLst/>
                        </a:rPr>
                        <a:t>人→</a:t>
                      </a:r>
                      <a:r>
                        <a:rPr lang="en-US" altLang="ja-JP" sz="1800" kern="0" dirty="0" smtClean="0">
                          <a:effectLst/>
                        </a:rPr>
                        <a:t>301</a:t>
                      </a:r>
                      <a:r>
                        <a:rPr lang="en-US" sz="1800" kern="0" dirty="0" smtClean="0">
                          <a:effectLst/>
                        </a:rPr>
                        <a:t>.0</a:t>
                      </a:r>
                      <a:r>
                        <a:rPr lang="ja-JP" sz="1800" kern="0" dirty="0" smtClean="0">
                          <a:effectLst/>
                        </a:rPr>
                        <a:t>人</a:t>
                      </a:r>
                      <a:endParaRPr lang="en-US" altLang="ja-JP" sz="18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0" dirty="0" smtClean="0">
                          <a:effectLst/>
                        </a:rPr>
                        <a:t>（</a:t>
                      </a:r>
                      <a:r>
                        <a:rPr lang="ja-JP" altLang="en-US" sz="1800" kern="0" dirty="0" smtClean="0">
                          <a:effectLst/>
                        </a:rPr>
                        <a:t>＋</a:t>
                      </a:r>
                      <a:r>
                        <a:rPr lang="en-US" altLang="ja-JP" sz="1800" kern="0" dirty="0" smtClean="0">
                          <a:effectLst/>
                        </a:rPr>
                        <a:t>301.0</a:t>
                      </a:r>
                      <a:r>
                        <a:rPr lang="ja-JP" altLang="ja-JP" sz="1800" kern="0" dirty="0" smtClean="0">
                          <a:effectLst/>
                        </a:rPr>
                        <a:t>人）</a:t>
                      </a:r>
                      <a:endParaRPr lang="ja-JP" altLang="ja-JP" sz="18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solidFill>
                      <a:schemeClr val="accent5">
                        <a:lumMod val="20000"/>
                        <a:lumOff val="80000"/>
                      </a:schemeClr>
                    </a:solidFill>
                  </a:tcPr>
                </a:tc>
                <a:extLst>
                  <a:ext uri="{0D108BD9-81ED-4DB2-BD59-A6C34878D82A}">
                    <a16:rowId xmlns:a16="http://schemas.microsoft.com/office/drawing/2014/main" val="178497535"/>
                  </a:ext>
                </a:extLst>
              </a:tr>
              <a:tr h="262695">
                <a:tc gridSpan="2">
                  <a:txBody>
                    <a:bodyPr/>
                    <a:lstStyle/>
                    <a:p>
                      <a:pPr algn="ctr">
                        <a:spcAft>
                          <a:spcPts val="0"/>
                        </a:spcAft>
                      </a:pP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noFill/>
                  </a:tcPr>
                </a:tc>
                <a:tc hMerge="1">
                  <a:txBody>
                    <a:bodyPr/>
                    <a:lstStyle/>
                    <a:p>
                      <a:endParaRPr kumimoji="1" lang="ja-JP" altLang="en-US"/>
                    </a:p>
                  </a:txBody>
                  <a:tcPr/>
                </a:tc>
                <a:tc>
                  <a:txBody>
                    <a:bodyPr/>
                    <a:lstStyle/>
                    <a:p>
                      <a:pPr algn="ctr">
                        <a:spcAft>
                          <a:spcPts val="0"/>
                        </a:spcAft>
                      </a:pP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8029" marR="58029" marT="0" marB="0" anchor="ctr">
                    <a:noFill/>
                  </a:tcPr>
                </a:tc>
                <a:extLst>
                  <a:ext uri="{0D108BD9-81ED-4DB2-BD59-A6C34878D82A}">
                    <a16:rowId xmlns:a16="http://schemas.microsoft.com/office/drawing/2014/main" val="4123411484"/>
                  </a:ext>
                </a:extLst>
              </a:tr>
            </a:tbl>
          </a:graphicData>
        </a:graphic>
      </p:graphicFrame>
      <p:sp>
        <p:nvSpPr>
          <p:cNvPr id="30" name="正方形/長方形 29"/>
          <p:cNvSpPr/>
          <p:nvPr/>
        </p:nvSpPr>
        <p:spPr>
          <a:xfrm>
            <a:off x="415533" y="401362"/>
            <a:ext cx="8227848" cy="433196"/>
          </a:xfrm>
          <a:prstGeom prst="rect">
            <a:avLst/>
          </a:prstGeom>
        </p:spPr>
        <p:txBody>
          <a:bodyPr wrap="square">
            <a:spAutoFit/>
          </a:bodyPr>
          <a:lstStyle/>
          <a:p>
            <a:pPr algn="ctr" defTabSz="844083" fontAlgn="base">
              <a:spcBef>
                <a:spcPct val="0"/>
              </a:spcBef>
              <a:spcAft>
                <a:spcPct val="0"/>
              </a:spcAft>
              <a:defRPr/>
            </a:pPr>
            <a:r>
              <a:rPr lang="ja-JP" altLang="en-US" sz="2215" b="1">
                <a:solidFill>
                  <a:prstClr val="black"/>
                </a:solidFill>
                <a:latin typeface="Arial" charset="0"/>
                <a:ea typeface="ＭＳ Ｐゴシック" pitchFamily="50" charset="-128"/>
              </a:rPr>
              <a:t>国の機関</a:t>
            </a:r>
            <a:r>
              <a:rPr lang="ja-JP" altLang="en-US" sz="2215" b="1" dirty="0">
                <a:solidFill>
                  <a:prstClr val="black"/>
                </a:solidFill>
                <a:latin typeface="Arial" charset="0"/>
                <a:ea typeface="ＭＳ Ｐゴシック" pitchFamily="50" charset="-128"/>
              </a:rPr>
              <a:t>の再点検結果の概要　</a:t>
            </a:r>
          </a:p>
        </p:txBody>
      </p:sp>
      <p:sp>
        <p:nvSpPr>
          <p:cNvPr id="7" name="コンテンツ プレースホルダー 5"/>
          <p:cNvSpPr>
            <a:spLocks noGrp="1"/>
          </p:cNvSpPr>
          <p:nvPr>
            <p:ph idx="1"/>
          </p:nvPr>
        </p:nvSpPr>
        <p:spPr>
          <a:xfrm>
            <a:off x="517396" y="6117811"/>
            <a:ext cx="7943637" cy="465282"/>
          </a:xfrm>
        </p:spPr>
        <p:txBody>
          <a:bodyPr>
            <a:noAutofit/>
          </a:bodyPr>
          <a:lstStyle/>
          <a:p>
            <a:pPr marL="0" indent="0" algn="r">
              <a:buNone/>
            </a:pPr>
            <a:r>
              <a:rPr lang="en-US" altLang="ja-JP" sz="1477" dirty="0"/>
              <a:t>※</a:t>
            </a:r>
            <a:r>
              <a:rPr lang="ja-JP" altLang="en-US" sz="1477" dirty="0"/>
              <a:t>再点検前→再点検後（平成</a:t>
            </a:r>
            <a:r>
              <a:rPr lang="en-US" altLang="ja-JP" sz="1477" dirty="0"/>
              <a:t>30</a:t>
            </a:r>
            <a:r>
              <a:rPr lang="ja-JP" altLang="en-US" sz="1477" dirty="0"/>
              <a:t>年８月</a:t>
            </a:r>
            <a:r>
              <a:rPr lang="en-US" altLang="ja-JP" sz="1477" dirty="0"/>
              <a:t>28</a:t>
            </a:r>
            <a:r>
              <a:rPr lang="ja-JP" altLang="en-US" sz="1477" dirty="0"/>
              <a:t>日再点検結果公表</a:t>
            </a:r>
            <a:r>
              <a:rPr lang="en-US" altLang="ja-JP" sz="1477" dirty="0"/>
              <a:t>,</a:t>
            </a:r>
            <a:r>
              <a:rPr lang="ja-JP" altLang="en-US" sz="1477" dirty="0"/>
              <a:t>同年</a:t>
            </a:r>
            <a:r>
              <a:rPr lang="en-US" altLang="ja-JP" sz="1477" dirty="0"/>
              <a:t>10</a:t>
            </a:r>
            <a:r>
              <a:rPr lang="ja-JP" altLang="en-US" sz="1477" dirty="0"/>
              <a:t>月</a:t>
            </a:r>
            <a:r>
              <a:rPr lang="en-US" altLang="ja-JP" sz="1477" dirty="0"/>
              <a:t>22</a:t>
            </a:r>
            <a:r>
              <a:rPr lang="ja-JP" altLang="en-US" sz="1477" dirty="0"/>
              <a:t>日訂正）</a:t>
            </a:r>
            <a:endParaRPr lang="en-US" altLang="ja-JP" sz="1477" dirty="0"/>
          </a:p>
        </p:txBody>
      </p:sp>
      <p:sp>
        <p:nvSpPr>
          <p:cNvPr id="6" name="正方形/長方形 5"/>
          <p:cNvSpPr/>
          <p:nvPr/>
        </p:nvSpPr>
        <p:spPr>
          <a:xfrm>
            <a:off x="1812942" y="836713"/>
            <a:ext cx="6680726" cy="348109"/>
          </a:xfrm>
          <a:prstGeom prst="rect">
            <a:avLst/>
          </a:prstGeom>
        </p:spPr>
        <p:txBody>
          <a:bodyPr wrap="square">
            <a:spAutoFit/>
          </a:bodyPr>
          <a:lstStyle/>
          <a:p>
            <a:pPr algn="r" defTabSz="844083" fontAlgn="base">
              <a:spcBef>
                <a:spcPct val="0"/>
              </a:spcBef>
              <a:spcAft>
                <a:spcPct val="0"/>
              </a:spcAft>
              <a:defRPr/>
            </a:pPr>
            <a:r>
              <a:rPr lang="ja-JP" altLang="en-US" sz="1662" b="1" dirty="0">
                <a:solidFill>
                  <a:prstClr val="black"/>
                </a:solidFill>
                <a:latin typeface="Arial" charset="0"/>
                <a:ea typeface="ＭＳ Ｐゴシック" pitchFamily="50" charset="-128"/>
              </a:rPr>
              <a:t>　　　　　　　（障害者の任免状況　平成</a:t>
            </a:r>
            <a:r>
              <a:rPr lang="en-US" altLang="ja-JP" sz="1662" b="1" dirty="0">
                <a:solidFill>
                  <a:prstClr val="black"/>
                </a:solidFill>
                <a:latin typeface="ＭＳ Ｐゴシック" panose="020B0600070205080204" pitchFamily="50" charset="-128"/>
                <a:ea typeface="ＭＳ Ｐゴシック" panose="020B0600070205080204" pitchFamily="50" charset="-128"/>
              </a:rPr>
              <a:t>29</a:t>
            </a:r>
            <a:r>
              <a:rPr lang="ja-JP" altLang="en-US" sz="1662" b="1" dirty="0">
                <a:solidFill>
                  <a:prstClr val="black"/>
                </a:solidFill>
                <a:latin typeface="Arial" charset="0"/>
                <a:ea typeface="ＭＳ Ｐゴシック" pitchFamily="50" charset="-128"/>
              </a:rPr>
              <a:t>年６月１日現在）　</a:t>
            </a: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36</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14366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flipV="1">
            <a:off x="317989" y="841622"/>
            <a:ext cx="8574491" cy="42202"/>
          </a:xfrm>
          <a:prstGeom prst="rect">
            <a:avLst/>
          </a:prstGeom>
          <a:gradFill flip="none" rotWithShape="1">
            <a:gsLst>
              <a:gs pos="0">
                <a:srgbClr val="2A7FFF"/>
              </a:gs>
              <a:gs pos="61000">
                <a:srgbClr val="1CA5FF"/>
              </a:gs>
              <a:gs pos="100000">
                <a:srgbClr val="00B0F0">
                  <a:tint val="23500"/>
                  <a:satMod val="160000"/>
                </a:srgbClr>
              </a:gs>
            </a:gsLst>
            <a:lin ang="0" scaled="1"/>
            <a:tileRect/>
          </a:gradFill>
          <a:ln w="25400" cap="flat" cmpd="sng" algn="ctr">
            <a:noFill/>
            <a:prstDash val="solid"/>
          </a:ln>
          <a:effectLst/>
        </p:spPr>
        <p:txBody>
          <a:bodyPr rtlCol="0" anchor="ctr"/>
          <a:lstStyle/>
          <a:p>
            <a:pPr algn="ctr" defTabSz="779173" fontAlgn="base">
              <a:spcBef>
                <a:spcPct val="0"/>
              </a:spcBef>
              <a:spcAft>
                <a:spcPct val="0"/>
              </a:spcAft>
              <a:defRPr/>
            </a:pPr>
            <a:endParaRPr kumimoji="0" lang="ja-JP" altLang="en-US" sz="1534" kern="0">
              <a:solidFill>
                <a:prstClr val="white"/>
              </a:solidFill>
              <a:latin typeface="Calibri"/>
              <a:ea typeface="ＭＳ Ｐゴシック" pitchFamily="50" charset="-128"/>
            </a:endParaRPr>
          </a:p>
        </p:txBody>
      </p:sp>
      <p:graphicFrame>
        <p:nvGraphicFramePr>
          <p:cNvPr id="4" name="表 3"/>
          <p:cNvGraphicFramePr>
            <a:graphicFrameLocks noGrp="1"/>
          </p:cNvGraphicFramePr>
          <p:nvPr>
            <p:extLst/>
          </p:nvPr>
        </p:nvGraphicFramePr>
        <p:xfrm>
          <a:off x="716804" y="1221036"/>
          <a:ext cx="7683897" cy="4540649"/>
        </p:xfrm>
        <a:graphic>
          <a:graphicData uri="http://schemas.openxmlformats.org/drawingml/2006/table">
            <a:tbl>
              <a:tblPr firstRow="1" firstCol="1" bandRow="1">
                <a:tableStyleId>{5C22544A-7EE6-4342-B048-85BDC9FD1C3A}</a:tableStyleId>
              </a:tblPr>
              <a:tblGrid>
                <a:gridCol w="174004">
                  <a:extLst>
                    <a:ext uri="{9D8B030D-6E8A-4147-A177-3AD203B41FA5}">
                      <a16:colId xmlns:a16="http://schemas.microsoft.com/office/drawing/2014/main" val="434598719"/>
                    </a:ext>
                  </a:extLst>
                </a:gridCol>
                <a:gridCol w="1672626">
                  <a:extLst>
                    <a:ext uri="{9D8B030D-6E8A-4147-A177-3AD203B41FA5}">
                      <a16:colId xmlns:a16="http://schemas.microsoft.com/office/drawing/2014/main" val="2731922074"/>
                    </a:ext>
                  </a:extLst>
                </a:gridCol>
                <a:gridCol w="2274734">
                  <a:extLst>
                    <a:ext uri="{9D8B030D-6E8A-4147-A177-3AD203B41FA5}">
                      <a16:colId xmlns:a16="http://schemas.microsoft.com/office/drawing/2014/main" val="2967324547"/>
                    </a:ext>
                  </a:extLst>
                </a:gridCol>
                <a:gridCol w="1606633">
                  <a:extLst>
                    <a:ext uri="{9D8B030D-6E8A-4147-A177-3AD203B41FA5}">
                      <a16:colId xmlns:a16="http://schemas.microsoft.com/office/drawing/2014/main" val="1497807620"/>
                    </a:ext>
                  </a:extLst>
                </a:gridCol>
                <a:gridCol w="1955900">
                  <a:extLst>
                    <a:ext uri="{9D8B030D-6E8A-4147-A177-3AD203B41FA5}">
                      <a16:colId xmlns:a16="http://schemas.microsoft.com/office/drawing/2014/main" val="4077209371"/>
                    </a:ext>
                  </a:extLst>
                </a:gridCol>
              </a:tblGrid>
              <a:tr h="447598">
                <a:tc gridSpan="2">
                  <a:txBody>
                    <a:bodyPr/>
                    <a:lstStyle/>
                    <a:p>
                      <a:pPr algn="l">
                        <a:spcAft>
                          <a:spcPts val="0"/>
                        </a:spcAft>
                      </a:pPr>
                      <a:r>
                        <a:rPr lang="ja-JP" sz="1700" kern="0" dirty="0">
                          <a:effectLst/>
                        </a:rPr>
                        <a:t>　</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ja-JP" sz="1700" kern="0" dirty="0">
                          <a:effectLst/>
                        </a:rPr>
                        <a:t>障害者数</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700" kern="0" dirty="0">
                          <a:effectLst/>
                        </a:rPr>
                        <a:t>実雇用率</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700" kern="0" dirty="0">
                          <a:effectLst/>
                        </a:rPr>
                        <a:t>不足数</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3604177944"/>
                  </a:ext>
                </a:extLst>
              </a:tr>
              <a:tr h="767313">
                <a:tc gridSpan="2">
                  <a:txBody>
                    <a:bodyPr/>
                    <a:lstStyle/>
                    <a:p>
                      <a:pPr algn="ctr">
                        <a:spcAft>
                          <a:spcPts val="0"/>
                        </a:spcAft>
                      </a:pPr>
                      <a:r>
                        <a:rPr lang="ja-JP" altLang="en-US" sz="1700" kern="0" dirty="0" smtClean="0">
                          <a:effectLst/>
                        </a:rPr>
                        <a:t>地方公共団体</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en-US" sz="1700" kern="0" dirty="0" smtClean="0">
                          <a:effectLst/>
                        </a:rPr>
                        <a:t>49,689.0</a:t>
                      </a:r>
                      <a:r>
                        <a:rPr lang="ja-JP" sz="1700" kern="0" dirty="0" smtClean="0">
                          <a:effectLst/>
                        </a:rPr>
                        <a:t>人→</a:t>
                      </a:r>
                      <a:r>
                        <a:rPr lang="en-US" altLang="ja-JP" sz="1700" kern="0" dirty="0" smtClean="0">
                          <a:effectLst/>
                        </a:rPr>
                        <a:t>46,148.0</a:t>
                      </a:r>
                      <a:r>
                        <a:rPr lang="ja-JP" sz="1700" kern="0" dirty="0" smtClean="0">
                          <a:effectLst/>
                        </a:rPr>
                        <a:t>人</a:t>
                      </a:r>
                      <a:r>
                        <a:rPr lang="en-US" sz="1700" kern="0" dirty="0">
                          <a:effectLst/>
                        </a:rPr>
                        <a:t/>
                      </a:r>
                      <a:br>
                        <a:rPr lang="en-US" sz="1700" kern="0" dirty="0">
                          <a:effectLst/>
                        </a:rPr>
                      </a:br>
                      <a:r>
                        <a:rPr lang="ja-JP" sz="1700" kern="0" dirty="0">
                          <a:effectLst/>
                        </a:rPr>
                        <a:t>（</a:t>
                      </a:r>
                      <a:r>
                        <a:rPr lang="ja-JP" sz="1700" kern="0" dirty="0" smtClean="0">
                          <a:effectLst/>
                        </a:rPr>
                        <a:t>Δ</a:t>
                      </a:r>
                      <a:r>
                        <a:rPr lang="en-US" altLang="ja-JP" sz="1700" kern="0" dirty="0" smtClean="0">
                          <a:effectLst/>
                        </a:rPr>
                        <a:t>3,541.0</a:t>
                      </a:r>
                      <a:r>
                        <a:rPr lang="ja-JP" altLang="en-US" sz="1700" kern="0" dirty="0" smtClean="0">
                          <a:effectLst/>
                        </a:rPr>
                        <a:t>人</a:t>
                      </a:r>
                      <a:r>
                        <a:rPr lang="ja-JP" sz="1700" kern="0" dirty="0" smtClean="0">
                          <a:effectLst/>
                        </a:rPr>
                        <a:t>）</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smtClean="0">
                          <a:effectLst/>
                        </a:rPr>
                        <a:t>2.40</a:t>
                      </a:r>
                      <a:r>
                        <a:rPr lang="ja-JP" sz="1700" kern="0" dirty="0" smtClean="0">
                          <a:effectLst/>
                        </a:rPr>
                        <a:t>％</a:t>
                      </a:r>
                      <a:r>
                        <a:rPr lang="ja-JP" sz="1700" kern="0" dirty="0">
                          <a:effectLst/>
                        </a:rPr>
                        <a:t>→</a:t>
                      </a:r>
                      <a:r>
                        <a:rPr lang="en-US" sz="1700" kern="0" dirty="0" smtClean="0">
                          <a:effectLst/>
                        </a:rPr>
                        <a:t>2.16</a:t>
                      </a:r>
                      <a:r>
                        <a:rPr 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（Δ</a:t>
                      </a:r>
                      <a:r>
                        <a:rPr lang="en-US" altLang="ja-JP" sz="1700" kern="0" dirty="0" smtClean="0">
                          <a:effectLst/>
                        </a:rPr>
                        <a:t>0.24</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smtClean="0">
                          <a:effectLst/>
                        </a:rPr>
                        <a:t>677.0</a:t>
                      </a:r>
                      <a:r>
                        <a:rPr lang="ja-JP" sz="1700" kern="0" dirty="0">
                          <a:effectLst/>
                        </a:rPr>
                        <a:t>人</a:t>
                      </a:r>
                      <a:r>
                        <a:rPr lang="ja-JP" sz="1700" kern="0" dirty="0" smtClean="0">
                          <a:effectLst/>
                        </a:rPr>
                        <a:t>→</a:t>
                      </a:r>
                      <a:r>
                        <a:rPr lang="en-US" altLang="ja-JP" sz="1700" kern="0" dirty="0" smtClean="0">
                          <a:effectLst/>
                        </a:rPr>
                        <a:t>4,734.0</a:t>
                      </a:r>
                      <a:r>
                        <a:rPr lang="ja-JP"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4,057.0</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2302443475"/>
                  </a:ext>
                </a:extLst>
              </a:tr>
              <a:tr h="831257">
                <a:tc rowSpan="3">
                  <a:txBody>
                    <a:bodyPr/>
                    <a:lstStyle/>
                    <a:p>
                      <a:pPr algn="ctr">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700" kern="0" dirty="0">
                          <a:effectLst/>
                        </a:rPr>
                        <a:t>都道府県の機関</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8,633.0</a:t>
                      </a:r>
                      <a:r>
                        <a:rPr lang="ja-JP" sz="1700" kern="0" dirty="0">
                          <a:effectLst/>
                        </a:rPr>
                        <a:t>人→</a:t>
                      </a:r>
                      <a:r>
                        <a:rPr lang="en-US" sz="1700" kern="0" dirty="0">
                          <a:effectLst/>
                        </a:rPr>
                        <a:t>7,951.5</a:t>
                      </a:r>
                      <a:r>
                        <a:rPr lang="ja-JP" sz="1700" kern="0" dirty="0" smtClean="0">
                          <a:effectLst/>
                        </a:rPr>
                        <a:t>人</a:t>
                      </a:r>
                      <a:r>
                        <a:rPr lang="en-US" sz="1700" kern="0" dirty="0">
                          <a:effectLst/>
                        </a:rPr>
                        <a:t/>
                      </a:r>
                      <a:br>
                        <a:rPr lang="en-US" sz="1700" kern="0" dirty="0">
                          <a:effectLst/>
                        </a:rPr>
                      </a:br>
                      <a:r>
                        <a:rPr lang="ja-JP" sz="1700" kern="0" dirty="0">
                          <a:effectLst/>
                        </a:rPr>
                        <a:t>（Δ</a:t>
                      </a:r>
                      <a:r>
                        <a:rPr lang="en-US" sz="1700" kern="0" dirty="0">
                          <a:effectLst/>
                        </a:rPr>
                        <a:t>681.5</a:t>
                      </a:r>
                      <a:r>
                        <a:rPr lang="ja-JP" sz="1700" kern="0" dirty="0">
                          <a:effectLst/>
                        </a:rPr>
                        <a:t>人）</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2.65</a:t>
                      </a:r>
                      <a:r>
                        <a:rPr lang="ja-JP" sz="1700" kern="0" dirty="0">
                          <a:effectLst/>
                        </a:rPr>
                        <a:t>％→</a:t>
                      </a:r>
                      <a:r>
                        <a:rPr lang="en-US" sz="1700" kern="0" dirty="0">
                          <a:effectLst/>
                        </a:rPr>
                        <a:t>2.36</a:t>
                      </a:r>
                      <a:r>
                        <a:rPr 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（Δ</a:t>
                      </a:r>
                      <a:r>
                        <a:rPr lang="en-US" altLang="ja-JP" sz="1700" kern="0" dirty="0" smtClean="0">
                          <a:effectLst/>
                        </a:rPr>
                        <a:t>0.29</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5.0</a:t>
                      </a:r>
                      <a:r>
                        <a:rPr lang="ja-JP" sz="1700" kern="0" dirty="0">
                          <a:effectLst/>
                        </a:rPr>
                        <a:t>人→</a:t>
                      </a:r>
                      <a:r>
                        <a:rPr lang="en-US" sz="1700" kern="0" dirty="0">
                          <a:effectLst/>
                        </a:rPr>
                        <a:t>647.5</a:t>
                      </a:r>
                      <a:r>
                        <a:rPr lang="ja-JP"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642.5</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3458907721"/>
                  </a:ext>
                </a:extLst>
              </a:tr>
              <a:tr h="767313">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sz="1700" kern="0" dirty="0">
                          <a:effectLst/>
                        </a:rPr>
                        <a:t>市町村の機関</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26,412.0</a:t>
                      </a:r>
                      <a:r>
                        <a:rPr lang="ja-JP" sz="1700" kern="0" dirty="0">
                          <a:effectLst/>
                        </a:rPr>
                        <a:t>人→</a:t>
                      </a:r>
                      <a:r>
                        <a:rPr lang="en-US" sz="1700" kern="0" dirty="0" smtClean="0">
                          <a:effectLst/>
                        </a:rPr>
                        <a:t>25,859.0</a:t>
                      </a:r>
                      <a:r>
                        <a:rPr lang="ja-JP" sz="1700" kern="0" dirty="0" smtClean="0">
                          <a:effectLst/>
                        </a:rPr>
                        <a:t>人</a:t>
                      </a:r>
                      <a:r>
                        <a:rPr lang="en-US" sz="1700" kern="0" dirty="0">
                          <a:effectLst/>
                        </a:rPr>
                        <a:t/>
                      </a:r>
                      <a:br>
                        <a:rPr lang="en-US" sz="1700" kern="0" dirty="0">
                          <a:effectLst/>
                        </a:rPr>
                      </a:br>
                      <a:r>
                        <a:rPr lang="ja-JP" sz="1700" kern="0" dirty="0">
                          <a:effectLst/>
                        </a:rPr>
                        <a:t>（</a:t>
                      </a:r>
                      <a:r>
                        <a:rPr lang="ja-JP" sz="1700" kern="0" dirty="0" smtClean="0">
                          <a:effectLst/>
                        </a:rPr>
                        <a:t>Δ</a:t>
                      </a:r>
                      <a:r>
                        <a:rPr lang="en-US" altLang="ja-JP" sz="1700" kern="0" dirty="0" smtClean="0">
                          <a:effectLst/>
                        </a:rPr>
                        <a:t>553</a:t>
                      </a:r>
                      <a:r>
                        <a:rPr lang="en-US" sz="1700" kern="0" dirty="0" smtClean="0">
                          <a:effectLst/>
                        </a:rPr>
                        <a:t>.0</a:t>
                      </a:r>
                      <a:r>
                        <a:rPr lang="ja-JP" sz="1700" kern="0" dirty="0">
                          <a:effectLst/>
                        </a:rPr>
                        <a:t>人）</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2.44</a:t>
                      </a:r>
                      <a:r>
                        <a:rPr lang="ja-JP" sz="1700" kern="0" dirty="0">
                          <a:effectLst/>
                        </a:rPr>
                        <a:t>％→</a:t>
                      </a:r>
                      <a:r>
                        <a:rPr lang="en-US" sz="1700" kern="0" dirty="0" smtClean="0">
                          <a:effectLst/>
                        </a:rPr>
                        <a:t>2.29</a:t>
                      </a:r>
                      <a:r>
                        <a:rPr 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（Δ</a:t>
                      </a:r>
                      <a:r>
                        <a:rPr lang="en-US" altLang="ja-JP" sz="1700" kern="0" dirty="0" smtClean="0">
                          <a:effectLst/>
                        </a:rPr>
                        <a:t>0.15</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439.5</a:t>
                      </a:r>
                      <a:r>
                        <a:rPr lang="ja-JP" sz="1700" kern="0" dirty="0">
                          <a:effectLst/>
                        </a:rPr>
                        <a:t>人→</a:t>
                      </a:r>
                      <a:r>
                        <a:rPr lang="en-US" sz="1700" kern="0" dirty="0" smtClean="0">
                          <a:effectLst/>
                        </a:rPr>
                        <a:t>1,586.0</a:t>
                      </a:r>
                      <a:r>
                        <a:rPr lang="ja-JP"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1,146.5</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2901994279"/>
                  </a:ext>
                </a:extLst>
              </a:tr>
              <a:tr h="744839">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sz="1700" kern="0" dirty="0">
                          <a:effectLst/>
                        </a:rPr>
                        <a:t>教育委員会</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14,644.0</a:t>
                      </a:r>
                      <a:r>
                        <a:rPr lang="ja-JP" sz="1700" kern="0" dirty="0">
                          <a:effectLst/>
                        </a:rPr>
                        <a:t>人→</a:t>
                      </a:r>
                      <a:r>
                        <a:rPr lang="en-US" sz="1700" kern="0" dirty="0" smtClean="0">
                          <a:effectLst/>
                        </a:rPr>
                        <a:t>12,337.5</a:t>
                      </a:r>
                      <a:r>
                        <a:rPr lang="ja-JP" sz="1700" kern="0" dirty="0" smtClean="0">
                          <a:effectLst/>
                        </a:rPr>
                        <a:t>人</a:t>
                      </a:r>
                      <a:r>
                        <a:rPr lang="en-US" sz="1700" kern="0" dirty="0">
                          <a:effectLst/>
                        </a:rPr>
                        <a:t/>
                      </a:r>
                      <a:br>
                        <a:rPr lang="en-US" sz="1700" kern="0" dirty="0">
                          <a:effectLst/>
                        </a:rPr>
                      </a:br>
                      <a:r>
                        <a:rPr lang="ja-JP" sz="1700" kern="0" dirty="0">
                          <a:effectLst/>
                        </a:rPr>
                        <a:t>（Δ</a:t>
                      </a:r>
                      <a:r>
                        <a:rPr lang="en-US" sz="1700" kern="0" dirty="0" smtClean="0">
                          <a:effectLst/>
                        </a:rPr>
                        <a:t>2,306.5</a:t>
                      </a:r>
                      <a:r>
                        <a:rPr lang="ja-JP" sz="1700" kern="0" dirty="0" smtClean="0">
                          <a:effectLst/>
                        </a:rPr>
                        <a:t>人</a:t>
                      </a:r>
                      <a:r>
                        <a:rPr lang="ja-JP" sz="1700" kern="0" dirty="0">
                          <a:effectLst/>
                        </a:rPr>
                        <a:t>）</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2.22</a:t>
                      </a:r>
                      <a:r>
                        <a:rPr lang="ja-JP" sz="1700" kern="0" dirty="0">
                          <a:effectLst/>
                        </a:rPr>
                        <a:t>％→</a:t>
                      </a:r>
                      <a:r>
                        <a:rPr lang="en-US" sz="1700" kern="0" dirty="0" smtClean="0">
                          <a:effectLst/>
                        </a:rPr>
                        <a:t>1.8</a:t>
                      </a:r>
                      <a:r>
                        <a:rPr lang="en-US" altLang="ja-JP" sz="1700" kern="0" dirty="0" smtClean="0">
                          <a:effectLst/>
                        </a:rPr>
                        <a:t>5</a:t>
                      </a:r>
                      <a:r>
                        <a:rPr 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（Δ</a:t>
                      </a:r>
                      <a:r>
                        <a:rPr lang="en-US" altLang="ja-JP" sz="1700" kern="0" dirty="0" smtClean="0">
                          <a:effectLst/>
                        </a:rPr>
                        <a:t>0.37</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smtClean="0">
                          <a:effectLst/>
                        </a:rPr>
                        <a:t>232.5</a:t>
                      </a:r>
                      <a:r>
                        <a:rPr lang="ja-JP" sz="1700" kern="0" dirty="0">
                          <a:effectLst/>
                        </a:rPr>
                        <a:t>人→</a:t>
                      </a:r>
                      <a:r>
                        <a:rPr lang="en-US" sz="1700" kern="0" dirty="0" smtClean="0">
                          <a:effectLst/>
                        </a:rPr>
                        <a:t>2,500.5</a:t>
                      </a:r>
                      <a:r>
                        <a:rPr lang="ja-JP"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2,268.0</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178497535"/>
                  </a:ext>
                </a:extLst>
              </a:tr>
              <a:tr h="253218">
                <a:tc gridSpan="2">
                  <a:txBody>
                    <a:bodyPr/>
                    <a:lstStyle/>
                    <a:p>
                      <a:pPr algn="ctr">
                        <a:spcAft>
                          <a:spcPts val="0"/>
                        </a:spcAft>
                      </a:pP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hMerge="1">
                  <a:txBody>
                    <a:bodyPr/>
                    <a:lstStyle/>
                    <a:p>
                      <a:endParaRPr kumimoji="1" lang="ja-JP" altLang="en-US"/>
                    </a:p>
                  </a:txBody>
                  <a:tcPr/>
                </a:tc>
                <a:tc>
                  <a:txBody>
                    <a:bodyPr/>
                    <a:lstStyle/>
                    <a:p>
                      <a:pPr algn="ctr">
                        <a:spcAft>
                          <a:spcPts val="0"/>
                        </a:spcAft>
                      </a:pP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extLst>
                  <a:ext uri="{0D108BD9-81ED-4DB2-BD59-A6C34878D82A}">
                    <a16:rowId xmlns:a16="http://schemas.microsoft.com/office/drawing/2014/main" val="4123411484"/>
                  </a:ext>
                </a:extLst>
              </a:tr>
              <a:tr h="723249">
                <a:tc gridSpan="2">
                  <a:txBody>
                    <a:bodyPr/>
                    <a:lstStyle/>
                    <a:p>
                      <a:pPr algn="ctr">
                        <a:spcAft>
                          <a:spcPts val="0"/>
                        </a:spcAft>
                      </a:pPr>
                      <a:r>
                        <a:rPr lang="ja-JP" sz="1700" kern="0" dirty="0">
                          <a:effectLst/>
                        </a:rPr>
                        <a:t>独立行政法人等</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en-US" sz="1700" kern="0" dirty="0">
                          <a:effectLst/>
                        </a:rPr>
                        <a:t>10,276.5</a:t>
                      </a:r>
                      <a:r>
                        <a:rPr lang="ja-JP" sz="1700" kern="0" dirty="0">
                          <a:effectLst/>
                        </a:rPr>
                        <a:t>人→</a:t>
                      </a:r>
                      <a:r>
                        <a:rPr lang="en-US" sz="1700" kern="0" dirty="0" smtClean="0">
                          <a:effectLst/>
                        </a:rPr>
                        <a:t>10,225.0</a:t>
                      </a:r>
                      <a:r>
                        <a:rPr lang="ja-JP" sz="1700" kern="0" dirty="0" smtClean="0">
                          <a:effectLst/>
                        </a:rPr>
                        <a:t>人</a:t>
                      </a:r>
                      <a:r>
                        <a:rPr lang="ja-JP" sz="1700" kern="0" dirty="0">
                          <a:effectLst/>
                        </a:rPr>
                        <a:t>（</a:t>
                      </a:r>
                      <a:r>
                        <a:rPr lang="ja-JP" sz="1700" kern="0" dirty="0" smtClean="0">
                          <a:effectLst/>
                        </a:rPr>
                        <a:t>Δ</a:t>
                      </a:r>
                      <a:r>
                        <a:rPr lang="en-US" altLang="ja-JP" sz="1700" kern="0" dirty="0" smtClean="0">
                          <a:effectLst/>
                        </a:rPr>
                        <a:t>51</a:t>
                      </a:r>
                      <a:r>
                        <a:rPr lang="en-US" sz="1700" kern="0" dirty="0" smtClean="0">
                          <a:effectLst/>
                        </a:rPr>
                        <a:t>.5</a:t>
                      </a:r>
                      <a:r>
                        <a:rPr lang="ja-JP" sz="1700" kern="0" dirty="0">
                          <a:effectLst/>
                        </a:rPr>
                        <a:t>人）</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2.40</a:t>
                      </a:r>
                      <a:r>
                        <a:rPr lang="ja-JP" sz="1700" kern="0" dirty="0">
                          <a:effectLst/>
                        </a:rPr>
                        <a:t>％→</a:t>
                      </a:r>
                      <a:r>
                        <a:rPr lang="en-US" sz="1700" kern="0" dirty="0">
                          <a:effectLst/>
                        </a:rPr>
                        <a:t>2.38</a:t>
                      </a:r>
                      <a:r>
                        <a:rPr 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（Δ</a:t>
                      </a:r>
                      <a:r>
                        <a:rPr lang="en-US" altLang="ja-JP" sz="1700" kern="0" dirty="0" smtClean="0">
                          <a:effectLst/>
                        </a:rPr>
                        <a:t>0.02</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700" kern="0" dirty="0">
                          <a:effectLst/>
                        </a:rPr>
                        <a:t>297.0</a:t>
                      </a:r>
                      <a:r>
                        <a:rPr lang="ja-JP" sz="1700" kern="0" dirty="0">
                          <a:effectLst/>
                        </a:rPr>
                        <a:t>人→</a:t>
                      </a:r>
                      <a:r>
                        <a:rPr lang="en-US" sz="1700" kern="0" dirty="0" smtClean="0">
                          <a:effectLst/>
                        </a:rPr>
                        <a:t>334.5</a:t>
                      </a:r>
                      <a:r>
                        <a:rPr lang="ja-JP"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37.5</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2783925983"/>
                  </a:ext>
                </a:extLst>
              </a:tr>
            </a:tbl>
          </a:graphicData>
        </a:graphic>
      </p:graphicFrame>
      <p:sp>
        <p:nvSpPr>
          <p:cNvPr id="30" name="正方形/長方形 29"/>
          <p:cNvSpPr/>
          <p:nvPr/>
        </p:nvSpPr>
        <p:spPr>
          <a:xfrm>
            <a:off x="724755" y="436570"/>
            <a:ext cx="7594937" cy="433196"/>
          </a:xfrm>
          <a:prstGeom prst="rect">
            <a:avLst/>
          </a:prstGeom>
        </p:spPr>
        <p:txBody>
          <a:bodyPr wrap="square">
            <a:spAutoFit/>
          </a:bodyPr>
          <a:lstStyle/>
          <a:p>
            <a:pPr algn="ctr" defTabSz="779173" fontAlgn="base">
              <a:spcBef>
                <a:spcPct val="0"/>
              </a:spcBef>
              <a:spcAft>
                <a:spcPct val="0"/>
              </a:spcAft>
              <a:defRPr/>
            </a:pPr>
            <a:r>
              <a:rPr lang="ja-JP" altLang="en-US" sz="2215" b="1" dirty="0">
                <a:solidFill>
                  <a:prstClr val="black"/>
                </a:solidFill>
                <a:latin typeface="Arial" charset="0"/>
                <a:ea typeface="ＭＳ Ｐゴシック" pitchFamily="50" charset="-128"/>
              </a:rPr>
              <a:t>地方公共団体・独立行政法人等の再点検結果の概要　</a:t>
            </a:r>
          </a:p>
        </p:txBody>
      </p:sp>
      <p:sp>
        <p:nvSpPr>
          <p:cNvPr id="7" name="コンテンツ プレースホルダー 5"/>
          <p:cNvSpPr>
            <a:spLocks noGrp="1"/>
          </p:cNvSpPr>
          <p:nvPr>
            <p:ph idx="1"/>
          </p:nvPr>
        </p:nvSpPr>
        <p:spPr>
          <a:xfrm>
            <a:off x="1661663" y="5806912"/>
            <a:ext cx="6713361" cy="429491"/>
          </a:xfrm>
        </p:spPr>
        <p:txBody>
          <a:bodyPr>
            <a:noAutofit/>
          </a:bodyPr>
          <a:lstStyle/>
          <a:p>
            <a:pPr marL="0" indent="0">
              <a:buNone/>
            </a:pPr>
            <a:r>
              <a:rPr lang="en-US" altLang="ja-JP" sz="1477" dirty="0"/>
              <a:t>※</a:t>
            </a:r>
            <a:r>
              <a:rPr lang="ja-JP" altLang="en-US" sz="1477" dirty="0"/>
              <a:t>再点検前→再点検後（平成</a:t>
            </a:r>
            <a:r>
              <a:rPr lang="en-US" altLang="ja-JP" sz="1477" dirty="0"/>
              <a:t>30</a:t>
            </a:r>
            <a:r>
              <a:rPr lang="ja-JP" altLang="en-US" sz="1477" dirty="0"/>
              <a:t>年</a:t>
            </a:r>
            <a:r>
              <a:rPr lang="en-US" altLang="ja-JP" sz="1477" dirty="0"/>
              <a:t>10</a:t>
            </a:r>
            <a:r>
              <a:rPr lang="ja-JP" altLang="en-US" sz="1477" dirty="0"/>
              <a:t>月</a:t>
            </a:r>
            <a:r>
              <a:rPr lang="en-US" altLang="ja-JP" sz="1477" dirty="0"/>
              <a:t>22</a:t>
            </a:r>
            <a:r>
              <a:rPr lang="ja-JP" altLang="en-US" sz="1477" dirty="0"/>
              <a:t>日再点検結果公表</a:t>
            </a:r>
            <a:r>
              <a:rPr lang="en-US" altLang="ja-JP" sz="1477" dirty="0"/>
              <a:t>,</a:t>
            </a:r>
            <a:r>
              <a:rPr lang="ja-JP" altLang="en-US" sz="1477" dirty="0"/>
              <a:t>同年</a:t>
            </a:r>
            <a:r>
              <a:rPr lang="en-US" altLang="ja-JP" sz="1477" dirty="0"/>
              <a:t>12</a:t>
            </a:r>
            <a:r>
              <a:rPr lang="ja-JP" altLang="en-US" sz="1477" dirty="0"/>
              <a:t>月</a:t>
            </a:r>
            <a:r>
              <a:rPr lang="en-US" altLang="ja-JP" sz="1477" dirty="0"/>
              <a:t>25</a:t>
            </a:r>
            <a:r>
              <a:rPr lang="ja-JP" altLang="en-US" sz="1477" dirty="0"/>
              <a:t>日補正）</a:t>
            </a:r>
            <a:endParaRPr lang="en-US" altLang="ja-JP" sz="1477" dirty="0"/>
          </a:p>
        </p:txBody>
      </p:sp>
      <p:sp>
        <p:nvSpPr>
          <p:cNvPr id="6" name="正方形/長方形 5"/>
          <p:cNvSpPr/>
          <p:nvPr/>
        </p:nvSpPr>
        <p:spPr>
          <a:xfrm>
            <a:off x="1995052" y="899703"/>
            <a:ext cx="6166824" cy="328423"/>
          </a:xfrm>
          <a:prstGeom prst="rect">
            <a:avLst/>
          </a:prstGeom>
        </p:spPr>
        <p:txBody>
          <a:bodyPr wrap="square">
            <a:spAutoFit/>
          </a:bodyPr>
          <a:lstStyle/>
          <a:p>
            <a:pPr algn="r" defTabSz="779173" fontAlgn="base">
              <a:spcBef>
                <a:spcPct val="0"/>
              </a:spcBef>
              <a:spcAft>
                <a:spcPct val="0"/>
              </a:spcAft>
              <a:defRPr/>
            </a:pPr>
            <a:r>
              <a:rPr lang="ja-JP" altLang="en-US" sz="1534" b="1" dirty="0">
                <a:solidFill>
                  <a:prstClr val="black"/>
                </a:solidFill>
                <a:latin typeface="Arial" charset="0"/>
                <a:ea typeface="ＭＳ Ｐゴシック" pitchFamily="50" charset="-128"/>
              </a:rPr>
              <a:t>　　　　　　　（障害者の任免</a:t>
            </a:r>
            <a:r>
              <a:rPr lang="ja-JP" altLang="en-US" sz="1534" b="1" dirty="0">
                <a:solidFill>
                  <a:prstClr val="black"/>
                </a:solidFill>
                <a:latin typeface="ＭＳ Ｐゴシック" panose="020B0600070205080204" pitchFamily="50" charset="-128"/>
                <a:ea typeface="ＭＳ Ｐゴシック" pitchFamily="50" charset="-128"/>
              </a:rPr>
              <a:t>状況　平成</a:t>
            </a:r>
            <a:r>
              <a:rPr lang="en-US" altLang="ja-JP" sz="1534" b="1" dirty="0">
                <a:solidFill>
                  <a:prstClr val="black"/>
                </a:solidFill>
                <a:latin typeface="ＭＳ Ｐゴシック" panose="020B0600070205080204" pitchFamily="50" charset="-128"/>
                <a:ea typeface="ＭＳ Ｐゴシック" pitchFamily="50" charset="-128"/>
              </a:rPr>
              <a:t>29</a:t>
            </a:r>
            <a:r>
              <a:rPr lang="ja-JP" altLang="en-US" sz="1534" b="1" dirty="0">
                <a:solidFill>
                  <a:prstClr val="black"/>
                </a:solidFill>
                <a:latin typeface="ＭＳ Ｐゴシック" panose="020B0600070205080204" pitchFamily="50" charset="-128"/>
                <a:ea typeface="ＭＳ Ｐゴシック" pitchFamily="50" charset="-128"/>
              </a:rPr>
              <a:t>年６月１日</a:t>
            </a:r>
            <a:r>
              <a:rPr lang="ja-JP" altLang="en-US" sz="1534" b="1" dirty="0">
                <a:solidFill>
                  <a:prstClr val="black"/>
                </a:solidFill>
                <a:latin typeface="Arial" charset="0"/>
                <a:ea typeface="ＭＳ Ｐゴシック" pitchFamily="50" charset="-128"/>
              </a:rPr>
              <a:t>現在）　</a:t>
            </a: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37</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4292023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flipV="1">
            <a:off x="676334" y="991987"/>
            <a:ext cx="7853800" cy="44135"/>
          </a:xfrm>
          <a:prstGeom prst="rect">
            <a:avLst/>
          </a:prstGeom>
          <a:gradFill flip="none" rotWithShape="1">
            <a:gsLst>
              <a:gs pos="0">
                <a:srgbClr val="2A7FFF"/>
              </a:gs>
              <a:gs pos="61000">
                <a:srgbClr val="1CA5FF"/>
              </a:gs>
              <a:gs pos="100000">
                <a:srgbClr val="00B0F0">
                  <a:tint val="23500"/>
                  <a:satMod val="160000"/>
                </a:srgbClr>
              </a:gs>
            </a:gsLst>
            <a:lin ang="0" scaled="1"/>
            <a:tileRect/>
          </a:gradFill>
          <a:ln w="25400" cap="flat" cmpd="sng" algn="ctr">
            <a:noFill/>
            <a:prstDash val="solid"/>
          </a:ln>
          <a:effectLst/>
        </p:spPr>
        <p:txBody>
          <a:bodyPr rtlCol="0" anchor="ctr"/>
          <a:lstStyle/>
          <a:p>
            <a:pPr algn="ctr" defTabSz="779173" fontAlgn="base">
              <a:spcBef>
                <a:spcPct val="0"/>
              </a:spcBef>
              <a:spcAft>
                <a:spcPct val="0"/>
              </a:spcAft>
              <a:defRPr/>
            </a:pPr>
            <a:endParaRPr kumimoji="0" lang="ja-JP" altLang="en-US" sz="1534" kern="0" dirty="0">
              <a:solidFill>
                <a:prstClr val="white"/>
              </a:solidFill>
              <a:latin typeface="Calibri"/>
              <a:ea typeface="ＭＳ Ｐゴシック" panose="020B0600070205080204" pitchFamily="50" charset="-128"/>
            </a:endParaRPr>
          </a:p>
        </p:txBody>
      </p:sp>
      <p:graphicFrame>
        <p:nvGraphicFramePr>
          <p:cNvPr id="4" name="表 3"/>
          <p:cNvGraphicFramePr>
            <a:graphicFrameLocks noGrp="1"/>
          </p:cNvGraphicFramePr>
          <p:nvPr>
            <p:extLst/>
          </p:nvPr>
        </p:nvGraphicFramePr>
        <p:xfrm>
          <a:off x="890645" y="1350818"/>
          <a:ext cx="7304580" cy="4775919"/>
        </p:xfrm>
        <a:graphic>
          <a:graphicData uri="http://schemas.openxmlformats.org/drawingml/2006/table">
            <a:tbl>
              <a:tblPr firstRow="1" firstCol="1" bandRow="1">
                <a:tableStyleId>{5C22544A-7EE6-4342-B048-85BDC9FD1C3A}</a:tableStyleId>
              </a:tblPr>
              <a:tblGrid>
                <a:gridCol w="132530">
                  <a:extLst>
                    <a:ext uri="{9D8B030D-6E8A-4147-A177-3AD203B41FA5}">
                      <a16:colId xmlns:a16="http://schemas.microsoft.com/office/drawing/2014/main" val="434598719"/>
                    </a:ext>
                  </a:extLst>
                </a:gridCol>
                <a:gridCol w="1253514">
                  <a:extLst>
                    <a:ext uri="{9D8B030D-6E8A-4147-A177-3AD203B41FA5}">
                      <a16:colId xmlns:a16="http://schemas.microsoft.com/office/drawing/2014/main" val="4185989925"/>
                    </a:ext>
                  </a:extLst>
                </a:gridCol>
                <a:gridCol w="2085580">
                  <a:extLst>
                    <a:ext uri="{9D8B030D-6E8A-4147-A177-3AD203B41FA5}">
                      <a16:colId xmlns:a16="http://schemas.microsoft.com/office/drawing/2014/main" val="2967324547"/>
                    </a:ext>
                  </a:extLst>
                </a:gridCol>
                <a:gridCol w="1578277">
                  <a:extLst>
                    <a:ext uri="{9D8B030D-6E8A-4147-A177-3AD203B41FA5}">
                      <a16:colId xmlns:a16="http://schemas.microsoft.com/office/drawing/2014/main" val="1497807620"/>
                    </a:ext>
                  </a:extLst>
                </a:gridCol>
                <a:gridCol w="2254679">
                  <a:extLst>
                    <a:ext uri="{9D8B030D-6E8A-4147-A177-3AD203B41FA5}">
                      <a16:colId xmlns:a16="http://schemas.microsoft.com/office/drawing/2014/main" val="4077209371"/>
                    </a:ext>
                  </a:extLst>
                </a:gridCol>
              </a:tblGrid>
              <a:tr h="439268">
                <a:tc gridSpan="2">
                  <a:txBody>
                    <a:bodyPr/>
                    <a:lstStyle/>
                    <a:p>
                      <a:pPr algn="l">
                        <a:spcAft>
                          <a:spcPts val="0"/>
                        </a:spcAft>
                      </a:pPr>
                      <a:r>
                        <a:rPr lang="ja-JP" sz="1700" kern="0" dirty="0">
                          <a:effectLst/>
                        </a:rPr>
                        <a:t>　</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ja-JP" sz="1700" kern="0" dirty="0">
                          <a:effectLst/>
                        </a:rPr>
                        <a:t>障害者数</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700" kern="0" dirty="0">
                          <a:effectLst/>
                        </a:rPr>
                        <a:t>実雇用率</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700" kern="0" dirty="0">
                          <a:effectLst/>
                        </a:rPr>
                        <a:t>不足数</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3604177944"/>
                  </a:ext>
                </a:extLst>
              </a:tr>
              <a:tr h="1038845">
                <a:tc rowSpan="4">
                  <a:txBody>
                    <a:bodyPr/>
                    <a:lstStyle/>
                    <a:p>
                      <a:pPr algn="ctr">
                        <a:spcAft>
                          <a:spcPts val="0"/>
                        </a:spcAft>
                      </a:pPr>
                      <a:endParaRPr lang="ja-JP" sz="1700" kern="100" dirty="0">
                        <a:effectLst/>
                        <a:latin typeface="+mn-ea"/>
                        <a:ea typeface="+mn-ea"/>
                        <a:cs typeface="Times New Roman" panose="02020603050405020304" pitchFamily="18" charset="0"/>
                      </a:endParaRPr>
                    </a:p>
                  </a:txBody>
                  <a:tcPr marL="53565" marR="5356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700" kern="100" dirty="0" smtClean="0">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700" kern="100" dirty="0" smtClean="0">
                          <a:effectLst/>
                          <a:latin typeface="+mn-ea"/>
                          <a:ea typeface="+mn-ea"/>
                          <a:cs typeface="Times New Roman" panose="02020603050405020304" pitchFamily="18" charset="0"/>
                        </a:rPr>
                        <a:t>国の機関</a:t>
                      </a:r>
                      <a:endParaRPr lang="en-US" altLang="ja-JP" sz="1700" kern="100" dirty="0" smtClean="0">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700" kern="100" dirty="0" smtClean="0">
                          <a:effectLst/>
                          <a:latin typeface="+mn-ea"/>
                          <a:ea typeface="+mn-ea"/>
                          <a:cs typeface="Times New Roman" panose="02020603050405020304" pitchFamily="18" charset="0"/>
                        </a:rPr>
                        <a:t>（合計）</a:t>
                      </a:r>
                      <a:endParaRPr lang="ja-JP" altLang="ja-JP" sz="1700" kern="100" dirty="0" smtClean="0">
                        <a:effectLst/>
                        <a:latin typeface="+mn-ea"/>
                        <a:ea typeface="+mn-ea"/>
                        <a:cs typeface="Times New Roman" panose="02020603050405020304" pitchFamily="18" charset="0"/>
                      </a:endParaRPr>
                    </a:p>
                    <a:p>
                      <a:pPr algn="ctr">
                        <a:spcAft>
                          <a:spcPts val="0"/>
                        </a:spcAft>
                      </a:pPr>
                      <a:endParaRPr lang="ja-JP" sz="1700" kern="100" dirty="0">
                        <a:effectLst/>
                        <a:latin typeface="+mn-ea"/>
                        <a:ea typeface="+mn-ea"/>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3,711.0</a:t>
                      </a:r>
                      <a:r>
                        <a:rPr lang="ja-JP" sz="1700" kern="0" dirty="0" smtClean="0">
                          <a:effectLst/>
                        </a:rPr>
                        <a:t>人</a:t>
                      </a:r>
                      <a:r>
                        <a:rPr lang="ja-JP" altLang="en-US" sz="1700" kern="0" dirty="0" smtClean="0">
                          <a:effectLst/>
                        </a:rPr>
                        <a:t>→</a:t>
                      </a:r>
                      <a:r>
                        <a:rPr lang="en-US" altLang="ja-JP" sz="1700" kern="0" dirty="0" smtClean="0">
                          <a:effectLst/>
                        </a:rPr>
                        <a:t>3,902.5</a:t>
                      </a:r>
                      <a:r>
                        <a:rPr lang="ja-JP" altLang="en-US" sz="1700" kern="0" dirty="0" smtClean="0">
                          <a:effectLst/>
                        </a:rPr>
                        <a:t>人</a:t>
                      </a:r>
                      <a:r>
                        <a:rPr lang="en-US" sz="1700" kern="0" dirty="0">
                          <a:effectLst/>
                        </a:rPr>
                        <a:t/>
                      </a:r>
                      <a:br>
                        <a:rPr lang="en-US" sz="1700" kern="0" dirty="0">
                          <a:effectLst/>
                        </a:rPr>
                      </a:br>
                      <a:r>
                        <a:rPr lang="ja-JP" sz="1700" kern="0" dirty="0" smtClean="0">
                          <a:effectLst/>
                        </a:rPr>
                        <a:t>（</a:t>
                      </a:r>
                      <a:r>
                        <a:rPr lang="ja-JP" altLang="en-US" sz="1700" kern="0" dirty="0" smtClean="0">
                          <a:effectLst/>
                        </a:rPr>
                        <a:t>＋</a:t>
                      </a:r>
                      <a:r>
                        <a:rPr lang="en-US" altLang="ja-JP" sz="1700" kern="0" dirty="0" smtClean="0">
                          <a:effectLst/>
                        </a:rPr>
                        <a:t>191.5</a:t>
                      </a:r>
                      <a:r>
                        <a:rPr lang="ja-JP" altLang="en-US" sz="1700" kern="0" dirty="0" smtClean="0">
                          <a:effectLst/>
                        </a:rPr>
                        <a:t>人</a:t>
                      </a:r>
                      <a:r>
                        <a:rPr lang="ja-JP" sz="1700" kern="0" dirty="0" smtClean="0">
                          <a:effectLst/>
                        </a:rPr>
                        <a:t>）</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1</a:t>
                      </a:r>
                      <a:r>
                        <a:rPr lang="en-US" sz="1700" kern="0" dirty="0" smtClean="0">
                          <a:effectLst/>
                        </a:rPr>
                        <a:t>.17</a:t>
                      </a:r>
                      <a:r>
                        <a:rPr lang="ja-JP" sz="1700" kern="0" dirty="0" smtClean="0">
                          <a:effectLst/>
                        </a:rPr>
                        <a:t>％</a:t>
                      </a:r>
                      <a:r>
                        <a:rPr lang="ja-JP" altLang="en-US" sz="1700" kern="0" dirty="0" smtClean="0">
                          <a:effectLst/>
                        </a:rPr>
                        <a:t>→</a:t>
                      </a:r>
                      <a:r>
                        <a:rPr lang="en-US" altLang="ja-JP" sz="1700" kern="0" dirty="0" smtClean="0">
                          <a:effectLst/>
                        </a:rPr>
                        <a:t>1.22</a:t>
                      </a:r>
                      <a:r>
                        <a:rPr lang="ja-JP" alt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0.05</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3,814.5</a:t>
                      </a:r>
                      <a:r>
                        <a:rPr lang="ja-JP" sz="1700" kern="0" dirty="0" smtClean="0">
                          <a:effectLst/>
                        </a:rPr>
                        <a:t>人</a:t>
                      </a:r>
                      <a:r>
                        <a:rPr lang="ja-JP" altLang="en-US" sz="1700" kern="0" dirty="0" smtClean="0">
                          <a:effectLst/>
                        </a:rPr>
                        <a:t>→</a:t>
                      </a:r>
                      <a:r>
                        <a:rPr lang="en-US" altLang="ja-JP" sz="1700" kern="0" dirty="0" smtClean="0">
                          <a:effectLst/>
                        </a:rPr>
                        <a:t>4,273.5</a:t>
                      </a:r>
                      <a:r>
                        <a:rPr lang="ja-JP" altLang="en-US"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459.0</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extLst>
                  <a:ext uri="{0D108BD9-81ED-4DB2-BD59-A6C34878D82A}">
                    <a16:rowId xmlns:a16="http://schemas.microsoft.com/office/drawing/2014/main" val="2302443475"/>
                  </a:ext>
                </a:extLst>
              </a:tr>
              <a:tr h="1090576">
                <a:tc vMerge="1">
                  <a:txBody>
                    <a:bodyPr/>
                    <a:lstStyle/>
                    <a:p>
                      <a:pPr marL="0" algn="ctr" defTabSz="914400" rtl="0" eaLnBrk="1" latinLnBrk="0" hangingPunct="1">
                        <a:spcAft>
                          <a:spcPts val="0"/>
                        </a:spcAft>
                      </a:pPr>
                      <a:endParaRPr kumimoji="1" lang="ja-JP" sz="2000" kern="0" dirty="0">
                        <a:solidFill>
                          <a:schemeClr val="dk1"/>
                        </a:solidFill>
                        <a:effectLst/>
                        <a:latin typeface="+mn-lt"/>
                        <a:ea typeface="+mn-ea"/>
                        <a:cs typeface="+mn-cs"/>
                      </a:endParaRPr>
                    </a:p>
                  </a:txBody>
                  <a:tcPr marL="62865" marR="62865" marT="0" marB="0" anchor="ctr"/>
                </a:tc>
                <a:tc>
                  <a:txBody>
                    <a:bodyPr/>
                    <a:lstStyle/>
                    <a:p>
                      <a:pPr marL="0" algn="ctr" defTabSz="914400" rtl="0" eaLnBrk="1" latinLnBrk="0" hangingPunct="1">
                        <a:spcAft>
                          <a:spcPts val="0"/>
                        </a:spcAft>
                      </a:pPr>
                      <a:r>
                        <a:rPr kumimoji="1" lang="ja-JP" altLang="en-US" sz="1700" kern="0" dirty="0" smtClean="0">
                          <a:solidFill>
                            <a:schemeClr val="dk1"/>
                          </a:solidFill>
                          <a:effectLst/>
                          <a:latin typeface="+mn-lt"/>
                          <a:ea typeface="+mn-ea"/>
                          <a:cs typeface="+mn-cs"/>
                        </a:rPr>
                        <a:t>行政</a:t>
                      </a:r>
                      <a:r>
                        <a:rPr kumimoji="1" lang="ja-JP" sz="1700" kern="0" dirty="0" smtClean="0">
                          <a:solidFill>
                            <a:schemeClr val="dk1"/>
                          </a:solidFill>
                          <a:effectLst/>
                          <a:latin typeface="+mn-lt"/>
                          <a:ea typeface="+mn-ea"/>
                          <a:cs typeface="+mn-cs"/>
                        </a:rPr>
                        <a:t>機関</a:t>
                      </a:r>
                      <a:endParaRPr kumimoji="1" lang="ja-JP" sz="1700" kern="0" dirty="0">
                        <a:solidFill>
                          <a:schemeClr val="dk1"/>
                        </a:solidFill>
                        <a:effectLst/>
                        <a:latin typeface="+mn-lt"/>
                        <a:ea typeface="+mn-ea"/>
                        <a:cs typeface="+mn-cs"/>
                      </a:endParaRPr>
                    </a:p>
                  </a:txBody>
                  <a:tcPr marL="53565" marR="53565" marT="0" marB="0" anchor="ctr">
                    <a:solidFill>
                      <a:schemeClr val="accent5">
                        <a:lumMod val="60000"/>
                        <a:lumOff val="40000"/>
                      </a:schemeClr>
                    </a:solidFill>
                  </a:tcPr>
                </a:tc>
                <a:tc>
                  <a:txBody>
                    <a:bodyPr/>
                    <a:lstStyle/>
                    <a:p>
                      <a:pPr marL="0" algn="ctr" defTabSz="914400" rtl="0" eaLnBrk="1" latinLnBrk="0" hangingPunct="1">
                        <a:spcAft>
                          <a:spcPts val="0"/>
                        </a:spcAft>
                      </a:pPr>
                      <a:r>
                        <a:rPr kumimoji="1" lang="en-US" altLang="ja-JP" sz="1700" kern="0" dirty="0" smtClean="0">
                          <a:solidFill>
                            <a:schemeClr val="dk1"/>
                          </a:solidFill>
                          <a:effectLst/>
                          <a:latin typeface="+mn-lt"/>
                          <a:ea typeface="+mn-ea"/>
                          <a:cs typeface="+mn-cs"/>
                        </a:rPr>
                        <a:t>3</a:t>
                      </a:r>
                      <a:r>
                        <a:rPr kumimoji="1" lang="en-US" sz="1700" kern="0" dirty="0" smtClean="0">
                          <a:solidFill>
                            <a:schemeClr val="dk1"/>
                          </a:solidFill>
                          <a:effectLst/>
                          <a:latin typeface="+mn-lt"/>
                          <a:ea typeface="+mn-ea"/>
                          <a:cs typeface="+mn-cs"/>
                        </a:rPr>
                        <a:t>,422.0</a:t>
                      </a:r>
                      <a:r>
                        <a:rPr kumimoji="1" lang="ja-JP" sz="1700" kern="0" dirty="0" smtClean="0">
                          <a:solidFill>
                            <a:schemeClr val="dk1"/>
                          </a:solidFill>
                          <a:effectLst/>
                          <a:latin typeface="+mn-lt"/>
                          <a:ea typeface="+mn-ea"/>
                          <a:cs typeface="+mn-cs"/>
                        </a:rPr>
                        <a:t>人</a:t>
                      </a:r>
                      <a:r>
                        <a:rPr kumimoji="1" lang="ja-JP" altLang="en-US" sz="1700" kern="0" dirty="0" smtClean="0">
                          <a:solidFill>
                            <a:schemeClr val="dk1"/>
                          </a:solidFill>
                          <a:effectLst/>
                          <a:latin typeface="+mn-lt"/>
                          <a:ea typeface="+mn-ea"/>
                          <a:cs typeface="+mn-cs"/>
                        </a:rPr>
                        <a:t>→</a:t>
                      </a:r>
                      <a:r>
                        <a:rPr kumimoji="1" lang="en-US" altLang="ja-JP" sz="1700" kern="0" dirty="0" smtClean="0">
                          <a:solidFill>
                            <a:schemeClr val="dk1"/>
                          </a:solidFill>
                          <a:effectLst/>
                          <a:latin typeface="+mn-lt"/>
                          <a:ea typeface="+mn-ea"/>
                          <a:cs typeface="+mn-cs"/>
                        </a:rPr>
                        <a:t>3,620.0</a:t>
                      </a:r>
                      <a:r>
                        <a:rPr kumimoji="1" lang="ja-JP" altLang="en-US" sz="1700" kern="0" dirty="0" smtClean="0">
                          <a:solidFill>
                            <a:schemeClr val="dk1"/>
                          </a:solidFill>
                          <a:effectLst/>
                          <a:latin typeface="+mn-lt"/>
                          <a:ea typeface="+mn-ea"/>
                          <a:cs typeface="+mn-cs"/>
                        </a:rPr>
                        <a:t>人</a:t>
                      </a:r>
                      <a:r>
                        <a:rPr kumimoji="1" lang="en-US" sz="1700" kern="0" dirty="0">
                          <a:solidFill>
                            <a:schemeClr val="dk1"/>
                          </a:solidFill>
                          <a:effectLst/>
                          <a:latin typeface="+mn-lt"/>
                          <a:ea typeface="+mn-ea"/>
                          <a:cs typeface="+mn-cs"/>
                        </a:rPr>
                        <a:t/>
                      </a:r>
                      <a:br>
                        <a:rPr kumimoji="1" lang="en-US" sz="1700" kern="0" dirty="0">
                          <a:solidFill>
                            <a:schemeClr val="dk1"/>
                          </a:solidFill>
                          <a:effectLst/>
                          <a:latin typeface="+mn-lt"/>
                          <a:ea typeface="+mn-ea"/>
                          <a:cs typeface="+mn-cs"/>
                        </a:rPr>
                      </a:br>
                      <a:r>
                        <a:rPr kumimoji="1" lang="ja-JP" sz="1700" kern="0" dirty="0" smtClean="0">
                          <a:solidFill>
                            <a:schemeClr val="dk1"/>
                          </a:solidFill>
                          <a:effectLst/>
                          <a:latin typeface="+mn-lt"/>
                          <a:ea typeface="+mn-ea"/>
                          <a:cs typeface="+mn-cs"/>
                        </a:rPr>
                        <a:t>（</a:t>
                      </a:r>
                      <a:r>
                        <a:rPr lang="ja-JP" altLang="en-US" sz="1700" kern="0" dirty="0" smtClean="0">
                          <a:effectLst/>
                        </a:rPr>
                        <a:t>＋</a:t>
                      </a:r>
                      <a:r>
                        <a:rPr lang="en-US" altLang="ja-JP" sz="1700" kern="0" dirty="0" smtClean="0">
                          <a:effectLst/>
                        </a:rPr>
                        <a:t>198.0</a:t>
                      </a:r>
                      <a:r>
                        <a:rPr kumimoji="1" lang="ja-JP" sz="1700" kern="0" dirty="0" smtClean="0">
                          <a:solidFill>
                            <a:schemeClr val="dk1"/>
                          </a:solidFill>
                          <a:effectLst/>
                          <a:latin typeface="+mn-lt"/>
                          <a:ea typeface="+mn-ea"/>
                          <a:cs typeface="+mn-cs"/>
                        </a:rPr>
                        <a:t>人</a:t>
                      </a:r>
                      <a:r>
                        <a:rPr kumimoji="1" lang="ja-JP" sz="1700" kern="0" dirty="0">
                          <a:solidFill>
                            <a:schemeClr val="dk1"/>
                          </a:solidFill>
                          <a:effectLst/>
                          <a:latin typeface="+mn-lt"/>
                          <a:ea typeface="+mn-ea"/>
                          <a:cs typeface="+mn-cs"/>
                        </a:rPr>
                        <a:t>）</a:t>
                      </a:r>
                    </a:p>
                  </a:txBody>
                  <a:tcPr marL="53565" marR="53565" marT="0" marB="0" anchor="ctr">
                    <a:solidFill>
                      <a:schemeClr val="accent5">
                        <a:lumMod val="60000"/>
                        <a:lumOff val="40000"/>
                      </a:schemeClr>
                    </a:solidFill>
                  </a:tcPr>
                </a:tc>
                <a:tc>
                  <a:txBody>
                    <a:bodyPr/>
                    <a:lstStyle/>
                    <a:p>
                      <a:pPr marL="0" algn="ctr" defTabSz="914400" rtl="0" eaLnBrk="1" latinLnBrk="0" hangingPunct="1">
                        <a:spcAft>
                          <a:spcPts val="0"/>
                        </a:spcAft>
                      </a:pPr>
                      <a:r>
                        <a:rPr kumimoji="1" lang="en-US" altLang="ja-JP" sz="1700" kern="0" dirty="0" smtClean="0">
                          <a:solidFill>
                            <a:schemeClr val="dk1"/>
                          </a:solidFill>
                          <a:effectLst/>
                          <a:latin typeface="+mn-lt"/>
                          <a:ea typeface="+mn-ea"/>
                          <a:cs typeface="+mn-cs"/>
                        </a:rPr>
                        <a:t>1</a:t>
                      </a:r>
                      <a:r>
                        <a:rPr kumimoji="1" lang="en-US" sz="1700" kern="0" dirty="0" smtClean="0">
                          <a:solidFill>
                            <a:schemeClr val="dk1"/>
                          </a:solidFill>
                          <a:effectLst/>
                          <a:latin typeface="+mn-lt"/>
                          <a:ea typeface="+mn-ea"/>
                          <a:cs typeface="+mn-cs"/>
                        </a:rPr>
                        <a:t>.18</a:t>
                      </a:r>
                      <a:r>
                        <a:rPr kumimoji="1" lang="ja-JP" sz="1700" kern="0" dirty="0" smtClean="0">
                          <a:solidFill>
                            <a:schemeClr val="dk1"/>
                          </a:solidFill>
                          <a:effectLst/>
                          <a:latin typeface="+mn-lt"/>
                          <a:ea typeface="+mn-ea"/>
                          <a:cs typeface="+mn-cs"/>
                        </a:rPr>
                        <a:t>％</a:t>
                      </a:r>
                      <a:r>
                        <a:rPr kumimoji="1" lang="ja-JP" altLang="en-US" sz="1700" kern="0" dirty="0" smtClean="0">
                          <a:solidFill>
                            <a:schemeClr val="dk1"/>
                          </a:solidFill>
                          <a:effectLst/>
                          <a:latin typeface="+mn-lt"/>
                          <a:ea typeface="+mn-ea"/>
                          <a:cs typeface="+mn-cs"/>
                        </a:rPr>
                        <a:t>→</a:t>
                      </a:r>
                      <a:r>
                        <a:rPr kumimoji="1" lang="en-US" altLang="ja-JP" sz="1700" kern="0" dirty="0" smtClean="0">
                          <a:solidFill>
                            <a:schemeClr val="dk1"/>
                          </a:solidFill>
                          <a:effectLst/>
                          <a:latin typeface="+mn-lt"/>
                          <a:ea typeface="+mn-ea"/>
                          <a:cs typeface="+mn-cs"/>
                        </a:rPr>
                        <a:t>1.24</a:t>
                      </a:r>
                      <a:r>
                        <a:rPr lang="ja-JP" altLang="ja-JP" sz="1700" kern="0" dirty="0" smtClean="0">
                          <a:effectLst/>
                        </a:rPr>
                        <a:t>％</a:t>
                      </a:r>
                      <a:endParaRPr kumimoji="1" lang="en-US" altLang="ja-JP" sz="1700" kern="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700" kern="0" dirty="0" smtClean="0">
                          <a:solidFill>
                            <a:schemeClr val="dk1"/>
                          </a:solidFill>
                          <a:effectLst/>
                          <a:latin typeface="+mn-lt"/>
                          <a:ea typeface="+mn-ea"/>
                          <a:cs typeface="+mn-cs"/>
                        </a:rPr>
                        <a:t>（</a:t>
                      </a:r>
                      <a:r>
                        <a:rPr lang="ja-JP" altLang="en-US" sz="1700" kern="0" dirty="0" smtClean="0">
                          <a:effectLst/>
                        </a:rPr>
                        <a:t>＋</a:t>
                      </a:r>
                      <a:r>
                        <a:rPr lang="en-US" altLang="ja-JP" sz="1700" kern="0" dirty="0" smtClean="0">
                          <a:effectLst/>
                        </a:rPr>
                        <a:t>0.06</a:t>
                      </a:r>
                      <a:r>
                        <a:rPr kumimoji="1" lang="ja-JP" altLang="en-US" sz="1700" kern="0" dirty="0" smtClean="0">
                          <a:solidFill>
                            <a:schemeClr val="dk1"/>
                          </a:solidFill>
                          <a:effectLst/>
                          <a:latin typeface="+mn-lt"/>
                          <a:ea typeface="+mn-ea"/>
                          <a:cs typeface="+mn-cs"/>
                        </a:rPr>
                        <a:t>％</a:t>
                      </a:r>
                      <a:r>
                        <a:rPr kumimoji="1" lang="ja-JP" altLang="ja-JP" sz="1700" kern="0" dirty="0" smtClean="0">
                          <a:solidFill>
                            <a:schemeClr val="dk1"/>
                          </a:solidFill>
                          <a:effectLst/>
                          <a:latin typeface="+mn-lt"/>
                          <a:ea typeface="+mn-ea"/>
                          <a:cs typeface="+mn-cs"/>
                        </a:rPr>
                        <a:t>）</a:t>
                      </a:r>
                    </a:p>
                  </a:txBody>
                  <a:tcPr marL="53565" marR="53565" marT="0" marB="0" anchor="ctr">
                    <a:solidFill>
                      <a:schemeClr val="accent5">
                        <a:lumMod val="60000"/>
                        <a:lumOff val="40000"/>
                      </a:schemeClr>
                    </a:solidFill>
                  </a:tcPr>
                </a:tc>
                <a:tc>
                  <a:txBody>
                    <a:bodyPr/>
                    <a:lstStyle/>
                    <a:p>
                      <a:pPr marL="0" algn="ctr" defTabSz="914400" rtl="0" eaLnBrk="1" latinLnBrk="0" hangingPunct="1">
                        <a:spcAft>
                          <a:spcPts val="0"/>
                        </a:spcAft>
                      </a:pPr>
                      <a:r>
                        <a:rPr kumimoji="1" lang="en-US" altLang="ja-JP" sz="1700" kern="0" dirty="0" smtClean="0">
                          <a:solidFill>
                            <a:schemeClr val="dk1"/>
                          </a:solidFill>
                          <a:effectLst/>
                          <a:latin typeface="+mn-lt"/>
                          <a:ea typeface="+mn-ea"/>
                          <a:cs typeface="+mn-cs"/>
                        </a:rPr>
                        <a:t>3,478</a:t>
                      </a:r>
                      <a:r>
                        <a:rPr kumimoji="1" lang="en-US" sz="1700" kern="0" dirty="0" smtClean="0">
                          <a:solidFill>
                            <a:schemeClr val="dk1"/>
                          </a:solidFill>
                          <a:effectLst/>
                          <a:latin typeface="+mn-lt"/>
                          <a:ea typeface="+mn-ea"/>
                          <a:cs typeface="+mn-cs"/>
                        </a:rPr>
                        <a:t>.5</a:t>
                      </a:r>
                      <a:r>
                        <a:rPr kumimoji="1" lang="ja-JP" sz="1700" kern="0" dirty="0" smtClean="0">
                          <a:solidFill>
                            <a:schemeClr val="dk1"/>
                          </a:solidFill>
                          <a:effectLst/>
                          <a:latin typeface="+mn-lt"/>
                          <a:ea typeface="+mn-ea"/>
                          <a:cs typeface="+mn-cs"/>
                        </a:rPr>
                        <a:t>人</a:t>
                      </a:r>
                      <a:r>
                        <a:rPr kumimoji="1" lang="ja-JP" altLang="en-US" sz="1700" kern="0" dirty="0" smtClean="0">
                          <a:solidFill>
                            <a:schemeClr val="dk1"/>
                          </a:solidFill>
                          <a:effectLst/>
                          <a:latin typeface="+mn-lt"/>
                          <a:ea typeface="+mn-ea"/>
                          <a:cs typeface="+mn-cs"/>
                        </a:rPr>
                        <a:t>→</a:t>
                      </a:r>
                      <a:r>
                        <a:rPr kumimoji="1" lang="en-US" altLang="ja-JP" sz="1700" kern="0" dirty="0" smtClean="0">
                          <a:solidFill>
                            <a:schemeClr val="dk1"/>
                          </a:solidFill>
                          <a:effectLst/>
                          <a:latin typeface="+mn-lt"/>
                          <a:ea typeface="+mn-ea"/>
                          <a:cs typeface="+mn-cs"/>
                        </a:rPr>
                        <a:t>3,875.0</a:t>
                      </a:r>
                      <a:r>
                        <a:rPr kumimoji="1" lang="ja-JP" altLang="en-US" sz="1700" kern="0" dirty="0" smtClean="0">
                          <a:solidFill>
                            <a:schemeClr val="dk1"/>
                          </a:solidFill>
                          <a:effectLst/>
                          <a:latin typeface="+mn-lt"/>
                          <a:ea typeface="+mn-ea"/>
                          <a:cs typeface="+mn-cs"/>
                        </a:rPr>
                        <a:t>人</a:t>
                      </a:r>
                      <a:endParaRPr kumimoji="1" lang="en-US" altLang="ja-JP" sz="1700" kern="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700" kern="0" dirty="0" smtClean="0">
                          <a:solidFill>
                            <a:schemeClr val="dk1"/>
                          </a:solidFill>
                          <a:effectLst/>
                          <a:latin typeface="+mn-lt"/>
                          <a:ea typeface="+mn-ea"/>
                          <a:cs typeface="+mn-cs"/>
                        </a:rPr>
                        <a:t>（</a:t>
                      </a:r>
                      <a:r>
                        <a:rPr kumimoji="1" lang="ja-JP" altLang="en-US" sz="1700" kern="0" dirty="0" smtClean="0">
                          <a:solidFill>
                            <a:schemeClr val="dk1"/>
                          </a:solidFill>
                          <a:effectLst/>
                          <a:latin typeface="+mn-lt"/>
                          <a:ea typeface="+mn-ea"/>
                          <a:cs typeface="+mn-cs"/>
                        </a:rPr>
                        <a:t>＋</a:t>
                      </a:r>
                      <a:r>
                        <a:rPr kumimoji="1" lang="en-US" altLang="ja-JP" sz="1700" kern="0" dirty="0" smtClean="0">
                          <a:solidFill>
                            <a:schemeClr val="dk1"/>
                          </a:solidFill>
                          <a:effectLst/>
                          <a:latin typeface="+mn-lt"/>
                          <a:ea typeface="+mn-ea"/>
                          <a:cs typeface="+mn-cs"/>
                        </a:rPr>
                        <a:t>396.5</a:t>
                      </a:r>
                      <a:r>
                        <a:rPr kumimoji="1" lang="ja-JP" altLang="ja-JP" sz="1700" kern="0" dirty="0" smtClean="0">
                          <a:solidFill>
                            <a:schemeClr val="dk1"/>
                          </a:solidFill>
                          <a:effectLst/>
                          <a:latin typeface="+mn-lt"/>
                          <a:ea typeface="+mn-ea"/>
                          <a:cs typeface="+mn-cs"/>
                        </a:rPr>
                        <a:t>人）</a:t>
                      </a:r>
                    </a:p>
                  </a:txBody>
                  <a:tcPr marL="53565" marR="53565" marT="0" marB="0" anchor="ctr">
                    <a:solidFill>
                      <a:schemeClr val="accent5">
                        <a:lumMod val="60000"/>
                        <a:lumOff val="40000"/>
                      </a:schemeClr>
                    </a:solidFill>
                  </a:tcPr>
                </a:tc>
                <a:extLst>
                  <a:ext uri="{0D108BD9-81ED-4DB2-BD59-A6C34878D82A}">
                    <a16:rowId xmlns:a16="http://schemas.microsoft.com/office/drawing/2014/main" val="3458907721"/>
                  </a:ext>
                </a:extLst>
              </a:tr>
              <a:tr h="981695">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altLang="en-US" sz="1700" kern="0" dirty="0" smtClean="0">
                          <a:effectLst/>
                        </a:rPr>
                        <a:t>立法</a:t>
                      </a:r>
                      <a:r>
                        <a:rPr lang="ja-JP" sz="1700" kern="0" dirty="0" smtClean="0">
                          <a:effectLst/>
                        </a:rPr>
                        <a:t>機関</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47</a:t>
                      </a:r>
                      <a:r>
                        <a:rPr lang="en-US" sz="1700" kern="0" dirty="0" smtClean="0">
                          <a:effectLst/>
                        </a:rPr>
                        <a:t>.0</a:t>
                      </a:r>
                      <a:r>
                        <a:rPr lang="ja-JP" sz="1700" kern="0" dirty="0" smtClean="0">
                          <a:effectLst/>
                        </a:rPr>
                        <a:t>人</a:t>
                      </a:r>
                      <a:r>
                        <a:rPr lang="ja-JP" altLang="en-US" sz="1700" kern="0" dirty="0" smtClean="0">
                          <a:effectLst/>
                        </a:rPr>
                        <a:t>→</a:t>
                      </a:r>
                      <a:r>
                        <a:rPr lang="en-US" altLang="ja-JP" sz="1700" kern="0" dirty="0" smtClean="0">
                          <a:effectLst/>
                        </a:rPr>
                        <a:t>37.5</a:t>
                      </a:r>
                      <a:r>
                        <a:rPr lang="ja-JP" altLang="en-US" sz="1700" kern="0" dirty="0" smtClean="0">
                          <a:effectLst/>
                        </a:rPr>
                        <a:t>人</a:t>
                      </a:r>
                      <a:r>
                        <a:rPr lang="en-US" sz="1700" kern="0" dirty="0">
                          <a:effectLst/>
                        </a:rPr>
                        <a:t/>
                      </a:r>
                      <a:br>
                        <a:rPr lang="en-US" sz="1700" kern="0" dirty="0">
                          <a:effectLst/>
                        </a:rPr>
                      </a:br>
                      <a:r>
                        <a:rPr lang="ja-JP" sz="1700" kern="0" dirty="0">
                          <a:effectLst/>
                        </a:rPr>
                        <a:t>（</a:t>
                      </a:r>
                      <a:r>
                        <a:rPr lang="ja-JP" sz="1700" kern="0" dirty="0" smtClean="0">
                          <a:effectLst/>
                        </a:rPr>
                        <a:t>Δ</a:t>
                      </a:r>
                      <a:r>
                        <a:rPr lang="en-US" altLang="ja-JP" sz="1700" kern="0" dirty="0" smtClean="0">
                          <a:effectLst/>
                        </a:rPr>
                        <a:t>9.5</a:t>
                      </a:r>
                      <a:r>
                        <a:rPr lang="ja-JP" sz="1700" kern="0" dirty="0" smtClean="0">
                          <a:effectLst/>
                        </a:rPr>
                        <a:t>人</a:t>
                      </a:r>
                      <a:r>
                        <a:rPr lang="ja-JP" sz="1700" kern="0" dirty="0">
                          <a:effectLst/>
                        </a:rPr>
                        <a:t>）</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1</a:t>
                      </a:r>
                      <a:r>
                        <a:rPr lang="en-US" sz="1700" kern="0" dirty="0" smtClean="0">
                          <a:effectLst/>
                        </a:rPr>
                        <a:t>.29</a:t>
                      </a:r>
                      <a:r>
                        <a:rPr lang="ja-JP" sz="1700" kern="0" dirty="0" smtClean="0">
                          <a:effectLst/>
                        </a:rPr>
                        <a:t>％</a:t>
                      </a:r>
                      <a:r>
                        <a:rPr lang="ja-JP" altLang="en-US" sz="1700" kern="0" dirty="0" smtClean="0">
                          <a:effectLst/>
                        </a:rPr>
                        <a:t>→</a:t>
                      </a:r>
                      <a:r>
                        <a:rPr lang="en-US" altLang="ja-JP" sz="1700" kern="0" dirty="0" smtClean="0">
                          <a:effectLst/>
                        </a:rPr>
                        <a:t>1.03</a:t>
                      </a:r>
                      <a:r>
                        <a:rPr lang="ja-JP" alt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（Δ</a:t>
                      </a:r>
                      <a:r>
                        <a:rPr lang="en-US" altLang="ja-JP" sz="1700" kern="0" dirty="0" smtClean="0">
                          <a:effectLst/>
                        </a:rPr>
                        <a:t>0.26</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35</a:t>
                      </a:r>
                      <a:r>
                        <a:rPr lang="en-US" sz="1700" kern="0" dirty="0" smtClean="0">
                          <a:effectLst/>
                        </a:rPr>
                        <a:t>.0</a:t>
                      </a:r>
                      <a:r>
                        <a:rPr lang="ja-JP" sz="1700" kern="0" dirty="0" smtClean="0">
                          <a:effectLst/>
                        </a:rPr>
                        <a:t>人</a:t>
                      </a:r>
                      <a:r>
                        <a:rPr lang="ja-JP" altLang="en-US" sz="1700" kern="0" dirty="0" smtClean="0">
                          <a:effectLst/>
                        </a:rPr>
                        <a:t>→</a:t>
                      </a:r>
                      <a:r>
                        <a:rPr lang="en-US" altLang="ja-JP" sz="1700" kern="0" dirty="0" smtClean="0">
                          <a:effectLst/>
                        </a:rPr>
                        <a:t>51.5</a:t>
                      </a:r>
                      <a:r>
                        <a:rPr lang="ja-JP" altLang="en-US"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16.5</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extLst>
                  <a:ext uri="{0D108BD9-81ED-4DB2-BD59-A6C34878D82A}">
                    <a16:rowId xmlns:a16="http://schemas.microsoft.com/office/drawing/2014/main" val="2901994279"/>
                  </a:ext>
                </a:extLst>
              </a:tr>
              <a:tr h="981695">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altLang="en-US" sz="1700" kern="0" dirty="0" smtClean="0">
                          <a:effectLst/>
                        </a:rPr>
                        <a:t>司法機関</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242</a:t>
                      </a:r>
                      <a:r>
                        <a:rPr lang="en-US" sz="1700" kern="0" dirty="0" smtClean="0">
                          <a:effectLst/>
                        </a:rPr>
                        <a:t>.0</a:t>
                      </a:r>
                      <a:r>
                        <a:rPr lang="ja-JP" sz="1700" kern="0" dirty="0" smtClean="0">
                          <a:effectLst/>
                        </a:rPr>
                        <a:t>人</a:t>
                      </a:r>
                      <a:r>
                        <a:rPr lang="ja-JP" altLang="en-US" sz="1700" kern="0" dirty="0" smtClean="0">
                          <a:effectLst/>
                        </a:rPr>
                        <a:t>→</a:t>
                      </a:r>
                      <a:r>
                        <a:rPr lang="en-US" altLang="ja-JP" sz="1700" kern="0" dirty="0" smtClean="0">
                          <a:effectLst/>
                        </a:rPr>
                        <a:t>245.0</a:t>
                      </a:r>
                      <a:r>
                        <a:rPr lang="ja-JP" altLang="en-US" sz="1700" kern="0" dirty="0" smtClean="0">
                          <a:effectLst/>
                        </a:rPr>
                        <a:t>人</a:t>
                      </a:r>
                      <a:r>
                        <a:rPr lang="en-US" sz="1700" kern="0" dirty="0">
                          <a:effectLst/>
                        </a:rPr>
                        <a:t/>
                      </a:r>
                      <a:br>
                        <a:rPr lang="en-US" sz="1700" kern="0" dirty="0">
                          <a:effectLst/>
                        </a:rPr>
                      </a:br>
                      <a:r>
                        <a:rPr lang="ja-JP" sz="1700" kern="0" dirty="0" smtClean="0">
                          <a:effectLst/>
                        </a:rPr>
                        <a:t>（</a:t>
                      </a:r>
                      <a:r>
                        <a:rPr lang="ja-JP" altLang="en-US" sz="1700" kern="0" dirty="0" smtClean="0">
                          <a:effectLst/>
                        </a:rPr>
                        <a:t>＋</a:t>
                      </a:r>
                      <a:r>
                        <a:rPr lang="en-US" altLang="ja-JP" sz="1700" kern="0" dirty="0" smtClean="0">
                          <a:effectLst/>
                        </a:rPr>
                        <a:t>3.0</a:t>
                      </a:r>
                      <a:r>
                        <a:rPr lang="ja-JP" sz="1700" kern="0" dirty="0" smtClean="0">
                          <a:effectLst/>
                        </a:rPr>
                        <a:t>人</a:t>
                      </a:r>
                      <a:r>
                        <a:rPr lang="ja-JP" sz="1700" kern="0" dirty="0">
                          <a:effectLst/>
                        </a:rPr>
                        <a:t>）</a:t>
                      </a:r>
                      <a:endParaRPr lang="ja-JP" sz="17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0.97</a:t>
                      </a:r>
                      <a:r>
                        <a:rPr lang="ja-JP" sz="1700" kern="0" dirty="0" smtClean="0">
                          <a:effectLst/>
                        </a:rPr>
                        <a:t>％</a:t>
                      </a:r>
                      <a:r>
                        <a:rPr lang="ja-JP" altLang="en-US" sz="1700" kern="0" dirty="0" smtClean="0">
                          <a:effectLst/>
                        </a:rPr>
                        <a:t>→</a:t>
                      </a:r>
                      <a:r>
                        <a:rPr lang="en-US" altLang="ja-JP" sz="1700" kern="0" dirty="0" smtClean="0">
                          <a:effectLst/>
                        </a:rPr>
                        <a:t>0.98</a:t>
                      </a:r>
                      <a:r>
                        <a:rPr lang="ja-JP" altLang="ja-JP" sz="1700" kern="0" dirty="0" smtClean="0">
                          <a:effectLst/>
                        </a:rPr>
                        <a:t>％</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0.01</a:t>
                      </a:r>
                      <a:r>
                        <a:rPr lang="ja-JP" altLang="en-US" sz="1700" kern="0" dirty="0" smtClean="0">
                          <a:effectLst/>
                        </a:rPr>
                        <a:t>％</a:t>
                      </a:r>
                      <a:r>
                        <a:rPr lang="ja-JP" altLang="ja-JP" sz="1700" kern="0" dirty="0" smtClean="0">
                          <a:effectLst/>
                        </a:rPr>
                        <a:t>）</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tc>
                  <a:txBody>
                    <a:bodyPr/>
                    <a:lstStyle/>
                    <a:p>
                      <a:pPr algn="ctr">
                        <a:spcAft>
                          <a:spcPts val="0"/>
                        </a:spcAft>
                      </a:pPr>
                      <a:r>
                        <a:rPr lang="en-US" altLang="ja-JP" sz="1700" kern="0" dirty="0" smtClean="0">
                          <a:effectLst/>
                        </a:rPr>
                        <a:t>301</a:t>
                      </a:r>
                      <a:r>
                        <a:rPr lang="en-US" sz="1700" kern="0" dirty="0" smtClean="0">
                          <a:effectLst/>
                        </a:rPr>
                        <a:t>.0</a:t>
                      </a:r>
                      <a:r>
                        <a:rPr lang="ja-JP" sz="1700" kern="0" dirty="0" smtClean="0">
                          <a:effectLst/>
                        </a:rPr>
                        <a:t>人</a:t>
                      </a:r>
                      <a:r>
                        <a:rPr lang="ja-JP" altLang="en-US" sz="1700" kern="0" dirty="0" smtClean="0">
                          <a:effectLst/>
                        </a:rPr>
                        <a:t>→</a:t>
                      </a:r>
                      <a:r>
                        <a:rPr lang="en-US" altLang="ja-JP" sz="1700" kern="0" dirty="0" smtClean="0">
                          <a:effectLst/>
                        </a:rPr>
                        <a:t>347.0</a:t>
                      </a:r>
                      <a:r>
                        <a:rPr lang="ja-JP" altLang="en-US" sz="1700" kern="0" dirty="0" smtClean="0">
                          <a:effectLst/>
                        </a:rPr>
                        <a:t>人</a:t>
                      </a:r>
                      <a:endParaRPr lang="en-US" altLang="ja-JP" sz="17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700" kern="0" dirty="0" smtClean="0">
                          <a:effectLst/>
                        </a:rPr>
                        <a:t>（</a:t>
                      </a:r>
                      <a:r>
                        <a:rPr lang="ja-JP" altLang="en-US" sz="1700" kern="0" dirty="0" smtClean="0">
                          <a:effectLst/>
                        </a:rPr>
                        <a:t>＋</a:t>
                      </a:r>
                      <a:r>
                        <a:rPr lang="en-US" altLang="ja-JP" sz="1700" kern="0" dirty="0" smtClean="0">
                          <a:effectLst/>
                        </a:rPr>
                        <a:t>46.0</a:t>
                      </a:r>
                      <a:r>
                        <a:rPr lang="ja-JP" altLang="ja-JP" sz="1700" kern="0" dirty="0" smtClean="0">
                          <a:effectLst/>
                        </a:rPr>
                        <a:t>人）</a:t>
                      </a:r>
                      <a:endParaRPr lang="ja-JP" altLang="ja-JP" sz="17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solidFill>
                      <a:schemeClr val="accent5">
                        <a:lumMod val="20000"/>
                        <a:lumOff val="80000"/>
                      </a:schemeClr>
                    </a:solidFill>
                  </a:tcPr>
                </a:tc>
                <a:extLst>
                  <a:ext uri="{0D108BD9-81ED-4DB2-BD59-A6C34878D82A}">
                    <a16:rowId xmlns:a16="http://schemas.microsoft.com/office/drawing/2014/main" val="178497535"/>
                  </a:ext>
                </a:extLst>
              </a:tr>
              <a:tr h="242488">
                <a:tc gridSpan="2">
                  <a:txBody>
                    <a:bodyPr/>
                    <a:lstStyle/>
                    <a:p>
                      <a:pPr algn="ctr">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hMerge="1">
                  <a:txBody>
                    <a:bodyPr/>
                    <a:lstStyle/>
                    <a:p>
                      <a:endParaRPr kumimoji="1" lang="ja-JP" altLang="en-US"/>
                    </a:p>
                  </a:txBody>
                  <a:tcPr/>
                </a:tc>
                <a:tc>
                  <a:txBody>
                    <a:bodyPr/>
                    <a:lstStyle/>
                    <a:p>
                      <a:pPr algn="ctr">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extLst>
                  <a:ext uri="{0D108BD9-81ED-4DB2-BD59-A6C34878D82A}">
                    <a16:rowId xmlns:a16="http://schemas.microsoft.com/office/drawing/2014/main" val="4123411484"/>
                  </a:ext>
                </a:extLst>
              </a:tr>
            </a:tbl>
          </a:graphicData>
        </a:graphic>
      </p:graphicFrame>
      <p:sp>
        <p:nvSpPr>
          <p:cNvPr id="30" name="正方形/長方形 29"/>
          <p:cNvSpPr/>
          <p:nvPr/>
        </p:nvSpPr>
        <p:spPr>
          <a:xfrm>
            <a:off x="735261" y="634258"/>
            <a:ext cx="7594937" cy="407035"/>
          </a:xfrm>
          <a:prstGeom prst="rect">
            <a:avLst/>
          </a:prstGeom>
        </p:spPr>
        <p:txBody>
          <a:bodyPr wrap="square">
            <a:spAutoFit/>
          </a:bodyPr>
          <a:lstStyle/>
          <a:p>
            <a:pPr algn="ctr" defTabSz="779173" fontAlgn="base">
              <a:spcBef>
                <a:spcPct val="0"/>
              </a:spcBef>
              <a:spcAft>
                <a:spcPct val="0"/>
              </a:spcAft>
              <a:defRPr/>
            </a:pPr>
            <a:r>
              <a:rPr lang="ja-JP" altLang="en-US" sz="2045" b="1" dirty="0">
                <a:solidFill>
                  <a:prstClr val="black"/>
                </a:solidFill>
                <a:latin typeface="Calibri"/>
                <a:ea typeface="ＭＳ Ｐゴシック" panose="020B0600070205080204" pitchFamily="50" charset="-128"/>
              </a:rPr>
              <a:t>国の機関における障害者の任免状況の概要　</a:t>
            </a:r>
          </a:p>
        </p:txBody>
      </p:sp>
      <p:sp>
        <p:nvSpPr>
          <p:cNvPr id="7" name="コンテンツ プレースホルダー 5"/>
          <p:cNvSpPr>
            <a:spLocks noGrp="1"/>
          </p:cNvSpPr>
          <p:nvPr>
            <p:ph idx="1"/>
          </p:nvPr>
        </p:nvSpPr>
        <p:spPr>
          <a:xfrm>
            <a:off x="378477" y="5910638"/>
            <a:ext cx="7940482" cy="429491"/>
          </a:xfrm>
        </p:spPr>
        <p:txBody>
          <a:bodyPr>
            <a:noAutofit/>
          </a:bodyPr>
          <a:lstStyle/>
          <a:p>
            <a:pPr marL="0" indent="0" algn="r">
              <a:buNone/>
            </a:pPr>
            <a:r>
              <a:rPr lang="en-US" altLang="ja-JP" sz="1292" dirty="0"/>
              <a:t>※</a:t>
            </a:r>
            <a:r>
              <a:rPr lang="ja-JP" altLang="en-US" sz="1292" dirty="0"/>
              <a:t>平成</a:t>
            </a:r>
            <a:r>
              <a:rPr lang="en-US" altLang="ja-JP" sz="1292" dirty="0"/>
              <a:t>29</a:t>
            </a:r>
            <a:r>
              <a:rPr lang="ja-JP" altLang="en-US" sz="1292" dirty="0"/>
              <a:t>年６月１日（再点検後（平成</a:t>
            </a:r>
            <a:r>
              <a:rPr lang="en-US" altLang="ja-JP" sz="1292" dirty="0"/>
              <a:t>30</a:t>
            </a:r>
            <a:r>
              <a:rPr lang="ja-JP" altLang="en-US" sz="1292" dirty="0"/>
              <a:t>年８月</a:t>
            </a:r>
            <a:r>
              <a:rPr lang="en-US" altLang="ja-JP" sz="1292" dirty="0"/>
              <a:t>28</a:t>
            </a:r>
            <a:r>
              <a:rPr lang="ja-JP" altLang="en-US" sz="1292" dirty="0"/>
              <a:t>日再点検結果公表</a:t>
            </a:r>
            <a:r>
              <a:rPr lang="en-US" altLang="ja-JP" sz="1292" dirty="0"/>
              <a:t>,</a:t>
            </a:r>
            <a:r>
              <a:rPr lang="ja-JP" altLang="en-US" sz="1292" dirty="0"/>
              <a:t>同年</a:t>
            </a:r>
            <a:r>
              <a:rPr lang="en-US" altLang="ja-JP" sz="1292" dirty="0"/>
              <a:t>10</a:t>
            </a:r>
            <a:r>
              <a:rPr lang="ja-JP" altLang="en-US" sz="1292" dirty="0"/>
              <a:t>月</a:t>
            </a:r>
            <a:r>
              <a:rPr lang="en-US" altLang="ja-JP" sz="1292" dirty="0"/>
              <a:t>22</a:t>
            </a:r>
            <a:r>
              <a:rPr lang="ja-JP" altLang="en-US" sz="1292" dirty="0"/>
              <a:t>日訂正））→平成</a:t>
            </a:r>
            <a:r>
              <a:rPr lang="en-US" altLang="ja-JP" sz="1292" dirty="0"/>
              <a:t>30</a:t>
            </a:r>
            <a:r>
              <a:rPr lang="ja-JP" altLang="en-US" sz="1292" dirty="0"/>
              <a:t>年６月１日）</a:t>
            </a:r>
            <a:endParaRPr lang="en-US" altLang="ja-JP" sz="1292" dirty="0"/>
          </a:p>
        </p:txBody>
      </p:sp>
      <p:sp>
        <p:nvSpPr>
          <p:cNvPr id="6" name="正方形/長方形 5"/>
          <p:cNvSpPr/>
          <p:nvPr/>
        </p:nvSpPr>
        <p:spPr>
          <a:xfrm>
            <a:off x="2025177" y="1036121"/>
            <a:ext cx="6166824" cy="328423"/>
          </a:xfrm>
          <a:prstGeom prst="rect">
            <a:avLst/>
          </a:prstGeom>
        </p:spPr>
        <p:txBody>
          <a:bodyPr wrap="square">
            <a:spAutoFit/>
          </a:bodyPr>
          <a:lstStyle/>
          <a:p>
            <a:pPr algn="r" defTabSz="779173" fontAlgn="base">
              <a:spcBef>
                <a:spcPct val="0"/>
              </a:spcBef>
              <a:spcAft>
                <a:spcPct val="0"/>
              </a:spcAft>
              <a:defRPr/>
            </a:pPr>
            <a:r>
              <a:rPr lang="ja-JP" altLang="en-US" sz="1534" b="1" dirty="0">
                <a:solidFill>
                  <a:prstClr val="black"/>
                </a:solidFill>
                <a:latin typeface="Arial" charset="0"/>
                <a:ea typeface="ＭＳ Ｐゴシック" panose="020B0600070205080204" pitchFamily="50" charset="-128"/>
              </a:rPr>
              <a:t>　　　　　　　（障害者の任免状況　平成</a:t>
            </a:r>
            <a:r>
              <a:rPr lang="en-US" altLang="ja-JP" sz="1534" b="1" dirty="0">
                <a:solidFill>
                  <a:prstClr val="black"/>
                </a:solidFill>
                <a:latin typeface="ＭＳ Ｐゴシック" panose="020B0600070205080204" pitchFamily="50" charset="-128"/>
                <a:ea typeface="ＭＳ Ｐゴシック" panose="020B0600070205080204" pitchFamily="50" charset="-128"/>
              </a:rPr>
              <a:t>30</a:t>
            </a:r>
            <a:r>
              <a:rPr lang="ja-JP" altLang="en-US" sz="1534" b="1" dirty="0">
                <a:solidFill>
                  <a:prstClr val="black"/>
                </a:solidFill>
                <a:latin typeface="Arial" charset="0"/>
                <a:ea typeface="ＭＳ Ｐゴシック" panose="020B0600070205080204" pitchFamily="50" charset="-128"/>
              </a:rPr>
              <a:t>年６月１日現在）　</a:t>
            </a: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654533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692696"/>
            <a:ext cx="7704856" cy="4824536"/>
          </a:xfrm>
        </p:spPr>
        <p:txBody>
          <a:bodyPr>
            <a:noAutofit/>
          </a:bodyPr>
          <a:lstStyle/>
          <a:p>
            <a:pPr marL="0" indent="0" algn="ctr">
              <a:buNone/>
            </a:pP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endParaRPr lang="en-US" altLang="ja-JP" sz="2000" dirty="0">
              <a:latin typeface="ＭＳ ゴシック" panose="020B0609070205080204" pitchFamily="49" charset="-128"/>
              <a:ea typeface="ＭＳ ゴシック" panose="020B0609070205080204" pitchFamily="49" charset="-128"/>
            </a:endParaRPr>
          </a:p>
          <a:p>
            <a:pPr marL="0" indent="0">
              <a:buNone/>
            </a:pPr>
            <a:r>
              <a:rPr lang="ja-JP" altLang="en-US" sz="2000" dirty="0" smtClean="0">
                <a:latin typeface="ＭＳ ゴシック" panose="020B0609070205080204" pitchFamily="49" charset="-128"/>
                <a:ea typeface="ＭＳ ゴシック" panose="020B0609070205080204" pitchFamily="49" charset="-128"/>
              </a:rPr>
              <a:t>○障害者基本法</a:t>
            </a:r>
            <a:r>
              <a:rPr lang="zh-CN" altLang="en-US" sz="2000" dirty="0">
                <a:latin typeface="ＭＳ ゴシック" panose="020B0609070205080204" pitchFamily="49" charset="-128"/>
                <a:ea typeface="ＭＳ ゴシック" panose="020B0609070205080204" pitchFamily="49" charset="-128"/>
              </a:rPr>
              <a:t>（昭和四十五年法律第八十四号）</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r>
              <a:rPr lang="ja-JP" altLang="en-US" sz="2000" dirty="0">
                <a:latin typeface="ＭＳ ゴシック" panose="020B0609070205080204" pitchFamily="49" charset="-128"/>
                <a:ea typeface="ＭＳ ゴシック" panose="020B0609070205080204" pitchFamily="49" charset="-128"/>
              </a:rPr>
              <a:t>　第二条　この法律において、次の各号に掲げる用語の意義は、それぞれ当該各号定めるところによる。</a:t>
            </a:r>
          </a:p>
          <a:p>
            <a:pPr marL="0" indent="0">
              <a:buNone/>
            </a:pPr>
            <a:r>
              <a:rPr lang="ja-JP" altLang="en-US" sz="2000" dirty="0">
                <a:latin typeface="ＭＳ ゴシック" panose="020B0609070205080204" pitchFamily="49" charset="-128"/>
                <a:ea typeface="ＭＳ ゴシック" panose="020B0609070205080204" pitchFamily="49" charset="-128"/>
              </a:rPr>
              <a:t>一　障害者　　</a:t>
            </a:r>
            <a:endParaRPr lang="en-US" altLang="ja-JP" sz="2000" dirty="0" smtClean="0">
              <a:latin typeface="ＭＳ ゴシック" panose="020B0609070205080204" pitchFamily="49" charset="-128"/>
              <a:ea typeface="ＭＳ ゴシック" panose="020B0609070205080204" pitchFamily="49" charset="-128"/>
            </a:endParaRPr>
          </a:p>
          <a:p>
            <a:pPr marL="269875" indent="-269875">
              <a:buNone/>
            </a:pPr>
            <a:r>
              <a:rPr lang="ja-JP" altLang="en-US" sz="2000" dirty="0" smtClean="0">
                <a:latin typeface="ＭＳ ゴシック" panose="020B0609070205080204" pitchFamily="49" charset="-128"/>
                <a:ea typeface="ＭＳ ゴシック" panose="020B0609070205080204" pitchFamily="49" charset="-128"/>
              </a:rPr>
              <a:t>　　身体</a:t>
            </a:r>
            <a:r>
              <a:rPr lang="ja-JP" altLang="en-US" sz="2000" dirty="0">
                <a:latin typeface="ＭＳ ゴシック" panose="020B0609070205080204" pitchFamily="49" charset="-128"/>
                <a:ea typeface="ＭＳ ゴシック" panose="020B0609070205080204" pitchFamily="49" charset="-128"/>
              </a:rPr>
              <a:t>障害、知的障害、精神障害（発達障害を含む。</a:t>
            </a:r>
            <a:r>
              <a:rPr lang="ja-JP" altLang="en-US" sz="2000" dirty="0" smtClean="0">
                <a:latin typeface="ＭＳ ゴシック" panose="020B0609070205080204" pitchFamily="49" charset="-128"/>
                <a:ea typeface="ＭＳ ゴシック" panose="020B0609070205080204" pitchFamily="49" charset="-128"/>
              </a:rPr>
              <a:t>）　その他</a:t>
            </a:r>
            <a:r>
              <a:rPr lang="ja-JP" altLang="en-US" sz="2000" dirty="0">
                <a:latin typeface="ＭＳ ゴシック" panose="020B0609070205080204" pitchFamily="49" charset="-128"/>
                <a:ea typeface="ＭＳ ゴシック" panose="020B0609070205080204" pitchFamily="49" charset="-128"/>
              </a:rPr>
              <a:t>の心身の機能の障害（以下「障害」と総称する。）がある者であって、障害及び社会的障壁により継続的に日常生活又は社会生活に相当な制限を受ける状態にあるものをいう。</a:t>
            </a:r>
          </a:p>
          <a:p>
            <a:pPr marL="0" indent="0">
              <a:buNone/>
            </a:pPr>
            <a:r>
              <a:rPr lang="ja-JP" altLang="en-US" sz="2000" dirty="0">
                <a:latin typeface="ＭＳ ゴシック" panose="020B0609070205080204" pitchFamily="49" charset="-128"/>
                <a:ea typeface="ＭＳ ゴシック" panose="020B0609070205080204" pitchFamily="49" charset="-128"/>
              </a:rPr>
              <a:t>二　社会的障壁　　 </a:t>
            </a:r>
            <a:endParaRPr lang="en-US" altLang="ja-JP" sz="2000" dirty="0" smtClean="0">
              <a:latin typeface="ＭＳ ゴシック" panose="020B0609070205080204" pitchFamily="49" charset="-128"/>
              <a:ea typeface="ＭＳ ゴシック" panose="020B0609070205080204" pitchFamily="49" charset="-128"/>
            </a:endParaRPr>
          </a:p>
          <a:p>
            <a:pPr marL="269875" indent="-269875">
              <a:buNone/>
            </a:pPr>
            <a:r>
              <a:rPr lang="ja-JP" altLang="en-US" sz="2000" dirty="0" smtClean="0">
                <a:latin typeface="ＭＳ ゴシック" panose="020B0609070205080204" pitchFamily="49" charset="-128"/>
                <a:ea typeface="ＭＳ ゴシック" panose="020B0609070205080204" pitchFamily="49" charset="-128"/>
              </a:rPr>
              <a:t>　　障害</a:t>
            </a:r>
            <a:r>
              <a:rPr lang="ja-JP" altLang="en-US" sz="2000" dirty="0">
                <a:latin typeface="ＭＳ ゴシック" panose="020B0609070205080204" pitchFamily="49" charset="-128"/>
                <a:ea typeface="ＭＳ ゴシック" panose="020B0609070205080204" pitchFamily="49" charset="-128"/>
              </a:rPr>
              <a:t>がある者にとって日常生活又は社会生活を営む上で障壁となるような社会における事物、制度、慣行、観念その他の一切のものをいう。</a:t>
            </a: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endParaRPr lang="en-US" altLang="ja-JP" sz="2000" dirty="0" smtClean="0">
              <a:latin typeface="ＭＳ ゴシック" panose="020B0609070205080204" pitchFamily="49" charset="-128"/>
              <a:ea typeface="ＭＳ ゴシック" panose="020B0609070205080204" pitchFamily="49" charset="-128"/>
            </a:endParaRPr>
          </a:p>
          <a:p>
            <a:pPr marL="0" indent="0">
              <a:buNone/>
            </a:pPr>
            <a:endParaRPr kumimoji="1" lang="ja-JP" altLang="en-US" sz="20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a:t>
            </a:fld>
            <a:endParaRPr kumimoji="1" lang="ja-JP" altLang="en-US"/>
          </a:p>
        </p:txBody>
      </p:sp>
      <p:sp>
        <p:nvSpPr>
          <p:cNvPr id="7" name="正方形/長方形 6"/>
          <p:cNvSpPr/>
          <p:nvPr/>
        </p:nvSpPr>
        <p:spPr>
          <a:xfrm flipV="1">
            <a:off x="-20751" y="859420"/>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
        <p:nvSpPr>
          <p:cNvPr id="8" name="テキスト ボックス 7"/>
          <p:cNvSpPr txBox="1"/>
          <p:nvPr/>
        </p:nvSpPr>
        <p:spPr>
          <a:xfrm>
            <a:off x="0" y="308294"/>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障害者基本法における「障害者」の定義</a:t>
            </a:r>
            <a:endParaRPr lang="ja-JP" altLang="en-US" sz="2400" dirty="0">
              <a:latin typeface="+mj-ea"/>
              <a:ea typeface="+mj-ea"/>
            </a:endParaRPr>
          </a:p>
        </p:txBody>
      </p:sp>
    </p:spTree>
    <p:extLst>
      <p:ext uri="{BB962C8B-B14F-4D97-AF65-F5344CB8AC3E}">
        <p14:creationId xmlns:p14="http://schemas.microsoft.com/office/powerpoint/2010/main" val="1307390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flipV="1">
            <a:off x="676334" y="991987"/>
            <a:ext cx="7853800" cy="44135"/>
          </a:xfrm>
          <a:prstGeom prst="rect">
            <a:avLst/>
          </a:prstGeom>
          <a:gradFill flip="none" rotWithShape="1">
            <a:gsLst>
              <a:gs pos="0">
                <a:srgbClr val="2A7FFF"/>
              </a:gs>
              <a:gs pos="61000">
                <a:srgbClr val="1CA5FF"/>
              </a:gs>
              <a:gs pos="100000">
                <a:srgbClr val="00B0F0">
                  <a:tint val="23500"/>
                  <a:satMod val="160000"/>
                </a:srgbClr>
              </a:gs>
            </a:gsLst>
            <a:lin ang="0" scaled="1"/>
            <a:tileRect/>
          </a:gradFill>
          <a:ln w="25400" cap="flat" cmpd="sng" algn="ctr">
            <a:noFill/>
            <a:prstDash val="solid"/>
          </a:ln>
          <a:effectLst/>
        </p:spPr>
        <p:txBody>
          <a:bodyPr rtlCol="0" anchor="ctr"/>
          <a:lstStyle/>
          <a:p>
            <a:pPr algn="ctr" defTabSz="779173" fontAlgn="base">
              <a:spcBef>
                <a:spcPct val="0"/>
              </a:spcBef>
              <a:spcAft>
                <a:spcPct val="0"/>
              </a:spcAft>
              <a:defRPr/>
            </a:pPr>
            <a:endParaRPr kumimoji="0" lang="ja-JP" altLang="en-US" sz="1534" kern="0">
              <a:solidFill>
                <a:prstClr val="white"/>
              </a:solidFill>
              <a:latin typeface="Calibri"/>
              <a:ea typeface="ＭＳ Ｐゴシック" panose="020B0600070205080204" pitchFamily="50" charset="-128"/>
            </a:endParaRPr>
          </a:p>
        </p:txBody>
      </p:sp>
      <p:graphicFrame>
        <p:nvGraphicFramePr>
          <p:cNvPr id="4" name="表 3"/>
          <p:cNvGraphicFramePr>
            <a:graphicFrameLocks noGrp="1"/>
          </p:cNvGraphicFramePr>
          <p:nvPr>
            <p:extLst/>
          </p:nvPr>
        </p:nvGraphicFramePr>
        <p:xfrm>
          <a:off x="735262" y="1351161"/>
          <a:ext cx="7594936" cy="4294142"/>
        </p:xfrm>
        <a:graphic>
          <a:graphicData uri="http://schemas.openxmlformats.org/drawingml/2006/table">
            <a:tbl>
              <a:tblPr firstRow="1" firstCol="1" bandRow="1">
                <a:tableStyleId>{5C22544A-7EE6-4342-B048-85BDC9FD1C3A}</a:tableStyleId>
              </a:tblPr>
              <a:tblGrid>
                <a:gridCol w="171990">
                  <a:extLst>
                    <a:ext uri="{9D8B030D-6E8A-4147-A177-3AD203B41FA5}">
                      <a16:colId xmlns:a16="http://schemas.microsoft.com/office/drawing/2014/main" val="434598719"/>
                    </a:ext>
                  </a:extLst>
                </a:gridCol>
                <a:gridCol w="1653260">
                  <a:extLst>
                    <a:ext uri="{9D8B030D-6E8A-4147-A177-3AD203B41FA5}">
                      <a16:colId xmlns:a16="http://schemas.microsoft.com/office/drawing/2014/main" val="2731922074"/>
                    </a:ext>
                  </a:extLst>
                </a:gridCol>
                <a:gridCol w="2248398">
                  <a:extLst>
                    <a:ext uri="{9D8B030D-6E8A-4147-A177-3AD203B41FA5}">
                      <a16:colId xmlns:a16="http://schemas.microsoft.com/office/drawing/2014/main" val="2967324547"/>
                    </a:ext>
                  </a:extLst>
                </a:gridCol>
                <a:gridCol w="1588032">
                  <a:extLst>
                    <a:ext uri="{9D8B030D-6E8A-4147-A177-3AD203B41FA5}">
                      <a16:colId xmlns:a16="http://schemas.microsoft.com/office/drawing/2014/main" val="1497807620"/>
                    </a:ext>
                  </a:extLst>
                </a:gridCol>
                <a:gridCol w="1933256">
                  <a:extLst>
                    <a:ext uri="{9D8B030D-6E8A-4147-A177-3AD203B41FA5}">
                      <a16:colId xmlns:a16="http://schemas.microsoft.com/office/drawing/2014/main" val="4077209371"/>
                    </a:ext>
                  </a:extLst>
                </a:gridCol>
              </a:tblGrid>
              <a:tr h="423422">
                <a:tc gridSpan="2">
                  <a:txBody>
                    <a:bodyPr/>
                    <a:lstStyle/>
                    <a:p>
                      <a:pPr algn="l">
                        <a:spcAft>
                          <a:spcPts val="0"/>
                        </a:spcAft>
                      </a:pPr>
                      <a:r>
                        <a:rPr lang="ja-JP" sz="1600" kern="0" dirty="0">
                          <a:effectLst/>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ja-JP" sz="1600" kern="0" dirty="0">
                          <a:effectLst/>
                        </a:rPr>
                        <a:t>障害者数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600" kern="0" dirty="0">
                          <a:effectLst/>
                        </a:rPr>
                        <a:t>実雇用率</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600" kern="0" dirty="0">
                          <a:effectLst/>
                        </a:rPr>
                        <a:t>不足数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3604177944"/>
                  </a:ext>
                </a:extLst>
              </a:tr>
              <a:tr h="725867">
                <a:tc gridSpan="2">
                  <a:txBody>
                    <a:bodyPr/>
                    <a:lstStyle/>
                    <a:p>
                      <a:pPr algn="ctr">
                        <a:spcAft>
                          <a:spcPts val="0"/>
                        </a:spcAft>
                      </a:pPr>
                      <a:r>
                        <a:rPr lang="ja-JP" altLang="en-US" sz="1600" kern="0" dirty="0" smtClean="0">
                          <a:effectLst/>
                        </a:rPr>
                        <a:t>地方公共団体</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en-US" altLang="ja-JP" sz="1600" kern="0" dirty="0" smtClean="0">
                          <a:effectLst/>
                        </a:rPr>
                        <a:t>46,148.0</a:t>
                      </a:r>
                      <a:r>
                        <a:rPr lang="ja-JP" sz="1600" kern="0" dirty="0" smtClean="0">
                          <a:effectLst/>
                        </a:rPr>
                        <a:t>人→</a:t>
                      </a:r>
                      <a:r>
                        <a:rPr lang="en-US" altLang="ja-JP" sz="1600" kern="0" dirty="0" smtClean="0">
                          <a:effectLst/>
                        </a:rPr>
                        <a:t>46,156.0</a:t>
                      </a:r>
                      <a:r>
                        <a:rPr lang="ja-JP" sz="1600" kern="0" dirty="0" smtClean="0">
                          <a:effectLst/>
                        </a:rPr>
                        <a:t>人</a:t>
                      </a:r>
                      <a:r>
                        <a:rPr lang="en-US" sz="1600" kern="0" dirty="0">
                          <a:effectLst/>
                        </a:rPr>
                        <a:t/>
                      </a:r>
                      <a:br>
                        <a:rPr lang="en-US" sz="1600" kern="0" dirty="0">
                          <a:effectLst/>
                        </a:rPr>
                      </a:br>
                      <a:r>
                        <a:rPr lang="ja-JP" sz="1600" kern="0" dirty="0" smtClean="0">
                          <a:effectLst/>
                        </a:rPr>
                        <a:t>（</a:t>
                      </a:r>
                      <a:r>
                        <a:rPr lang="ja-JP" altLang="en-US" sz="1600" kern="0" dirty="0" smtClean="0">
                          <a:effectLst/>
                        </a:rPr>
                        <a:t>＋</a:t>
                      </a:r>
                      <a:r>
                        <a:rPr lang="en-US" altLang="ja-JP" sz="1600" kern="0" dirty="0" smtClean="0">
                          <a:effectLst/>
                        </a:rPr>
                        <a:t>8.0</a:t>
                      </a:r>
                      <a:r>
                        <a:rPr lang="ja-JP" altLang="en-US" sz="1600" kern="0" dirty="0" smtClean="0">
                          <a:effectLst/>
                        </a:rPr>
                        <a:t>人</a:t>
                      </a:r>
                      <a:r>
                        <a:rPr lang="ja-JP" sz="1600" kern="0" dirty="0" smtClean="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2.16</a:t>
                      </a:r>
                      <a:r>
                        <a:rPr lang="ja-JP" sz="1600" kern="0" dirty="0" smtClean="0">
                          <a:effectLst/>
                        </a:rPr>
                        <a:t>％→</a:t>
                      </a:r>
                      <a:r>
                        <a:rPr lang="en-US" altLang="ja-JP" sz="1600" kern="0" dirty="0" smtClean="0">
                          <a:effectLst/>
                        </a:rPr>
                        <a:t>2.24</a:t>
                      </a:r>
                      <a:r>
                        <a:rPr lang="ja-JP" sz="1600" kern="0" dirty="0" smtClean="0">
                          <a:effectLst/>
                        </a:rPr>
                        <a:t>％</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0.08</a:t>
                      </a:r>
                      <a:r>
                        <a:rPr lang="ja-JP" altLang="en-US" sz="1600" kern="0" dirty="0" smtClean="0">
                          <a:effectLst/>
                        </a:rPr>
                        <a:t>％</a:t>
                      </a:r>
                      <a:r>
                        <a:rPr lang="ja-JP" altLang="ja-JP" sz="1600" kern="0" dirty="0" smtClean="0">
                          <a:effectLst/>
                        </a:rPr>
                        <a:t>）</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4,734.0</a:t>
                      </a:r>
                      <a:r>
                        <a:rPr lang="ja-JP" sz="1600" kern="0" dirty="0" smtClean="0">
                          <a:effectLst/>
                        </a:rPr>
                        <a:t>人→</a:t>
                      </a:r>
                      <a:r>
                        <a:rPr lang="en-US" altLang="ja-JP" sz="1600" kern="0" dirty="0" smtClean="0">
                          <a:effectLst/>
                        </a:rPr>
                        <a:t>6,208.5</a:t>
                      </a:r>
                      <a:r>
                        <a:rPr lang="ja-JP" sz="1600" kern="0" dirty="0" smtClean="0">
                          <a:effectLst/>
                        </a:rPr>
                        <a:t>人</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1,474.5</a:t>
                      </a:r>
                      <a:r>
                        <a:rPr lang="ja-JP" altLang="ja-JP" sz="1600" kern="0" dirty="0" smtClean="0">
                          <a:effectLst/>
                        </a:rPr>
                        <a:t>人）</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2302443475"/>
                  </a:ext>
                </a:extLst>
              </a:tr>
              <a:tr h="786356">
                <a:tc rowSpan="3">
                  <a:txBody>
                    <a:bodyPr/>
                    <a:lstStyle/>
                    <a:p>
                      <a:pPr algn="ctr">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ja-JP" sz="1600" kern="0" dirty="0">
                          <a:effectLst/>
                        </a:rPr>
                        <a:t>都道府県の機関</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7,951.5</a:t>
                      </a:r>
                      <a:r>
                        <a:rPr lang="ja-JP" sz="1600" kern="0" dirty="0" smtClean="0">
                          <a:effectLst/>
                        </a:rPr>
                        <a:t>人→</a:t>
                      </a:r>
                      <a:r>
                        <a:rPr lang="en-US" altLang="ja-JP" sz="1600" kern="0" dirty="0" smtClean="0">
                          <a:effectLst/>
                        </a:rPr>
                        <a:t>8,244.5</a:t>
                      </a:r>
                      <a:r>
                        <a:rPr lang="ja-JP" sz="1600" kern="0" dirty="0" smtClean="0">
                          <a:effectLst/>
                        </a:rPr>
                        <a:t>人</a:t>
                      </a:r>
                      <a:r>
                        <a:rPr lang="en-US" sz="1600" kern="0" dirty="0">
                          <a:effectLst/>
                        </a:rPr>
                        <a:t/>
                      </a:r>
                      <a:br>
                        <a:rPr lang="en-US" sz="1600" kern="0" dirty="0">
                          <a:effectLst/>
                        </a:rPr>
                      </a:br>
                      <a:r>
                        <a:rPr lang="ja-JP" sz="1600" kern="0" dirty="0" smtClean="0">
                          <a:effectLst/>
                        </a:rPr>
                        <a:t>（</a:t>
                      </a:r>
                      <a:r>
                        <a:rPr lang="ja-JP" altLang="en-US" sz="1600" kern="0" dirty="0" smtClean="0">
                          <a:effectLst/>
                        </a:rPr>
                        <a:t>＋</a:t>
                      </a:r>
                      <a:r>
                        <a:rPr lang="en-US" altLang="ja-JP" sz="1600" kern="0" dirty="0" smtClean="0">
                          <a:effectLst/>
                        </a:rPr>
                        <a:t>293.0</a:t>
                      </a:r>
                      <a:r>
                        <a:rPr lang="ja-JP" sz="1600" kern="0" dirty="0" smtClean="0">
                          <a:effectLst/>
                        </a:rPr>
                        <a:t>人</a:t>
                      </a:r>
                      <a:r>
                        <a:rPr lang="ja-JP" sz="1600" kern="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2.36</a:t>
                      </a:r>
                      <a:r>
                        <a:rPr lang="ja-JP" sz="1600" kern="0" dirty="0" smtClean="0">
                          <a:effectLst/>
                        </a:rPr>
                        <a:t>％→</a:t>
                      </a:r>
                      <a:r>
                        <a:rPr lang="en-US" altLang="ja-JP" sz="1600" kern="0" dirty="0" smtClean="0">
                          <a:effectLst/>
                        </a:rPr>
                        <a:t>2.44</a:t>
                      </a:r>
                      <a:r>
                        <a:rPr lang="ja-JP" sz="1600" kern="0" dirty="0" smtClean="0">
                          <a:effectLst/>
                        </a:rPr>
                        <a:t>％</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0.08</a:t>
                      </a:r>
                      <a:r>
                        <a:rPr lang="ja-JP" altLang="en-US" sz="1600" kern="0" dirty="0" smtClean="0">
                          <a:effectLst/>
                        </a:rPr>
                        <a:t>％</a:t>
                      </a:r>
                      <a:r>
                        <a:rPr lang="ja-JP" altLang="ja-JP" sz="1600" kern="0" dirty="0" smtClean="0">
                          <a:effectLst/>
                        </a:rPr>
                        <a:t>）</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647.5</a:t>
                      </a:r>
                      <a:r>
                        <a:rPr lang="ja-JP" sz="1600" kern="0" dirty="0" smtClean="0">
                          <a:effectLst/>
                        </a:rPr>
                        <a:t>人→</a:t>
                      </a:r>
                      <a:r>
                        <a:rPr lang="en-US" altLang="ja-JP" sz="1600" kern="0" dirty="0" smtClean="0">
                          <a:effectLst/>
                        </a:rPr>
                        <a:t>762.0</a:t>
                      </a:r>
                      <a:r>
                        <a:rPr lang="ja-JP" sz="1600" kern="0" dirty="0" smtClean="0">
                          <a:effectLst/>
                        </a:rPr>
                        <a:t>人</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114.5</a:t>
                      </a:r>
                      <a:r>
                        <a:rPr lang="ja-JP" altLang="ja-JP" sz="1600" kern="0" dirty="0" smtClean="0">
                          <a:effectLst/>
                        </a:rPr>
                        <a:t>人）</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3458907721"/>
                  </a:ext>
                </a:extLst>
              </a:tr>
              <a:tr h="725867">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sz="1600" kern="0" dirty="0">
                          <a:effectLst/>
                        </a:rPr>
                        <a:t>市町村の機関</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25,859.0</a:t>
                      </a:r>
                      <a:r>
                        <a:rPr lang="ja-JP" sz="1600" kern="0" dirty="0" smtClean="0">
                          <a:effectLst/>
                        </a:rPr>
                        <a:t>人→</a:t>
                      </a:r>
                      <a:r>
                        <a:rPr lang="en-US" altLang="ja-JP" sz="1600" kern="0" dirty="0" smtClean="0">
                          <a:effectLst/>
                        </a:rPr>
                        <a:t>27,145.5</a:t>
                      </a:r>
                      <a:r>
                        <a:rPr lang="ja-JP" sz="1600" kern="0" dirty="0" smtClean="0">
                          <a:effectLst/>
                        </a:rPr>
                        <a:t>人</a:t>
                      </a:r>
                      <a:r>
                        <a:rPr lang="en-US" sz="1600" kern="0" dirty="0">
                          <a:effectLst/>
                        </a:rPr>
                        <a:t/>
                      </a:r>
                      <a:br>
                        <a:rPr lang="en-US" sz="1600" kern="0" dirty="0">
                          <a:effectLst/>
                        </a:rPr>
                      </a:br>
                      <a:r>
                        <a:rPr lang="ja-JP" sz="1600" kern="0" dirty="0" smtClean="0">
                          <a:effectLst/>
                        </a:rPr>
                        <a:t>（</a:t>
                      </a:r>
                      <a:r>
                        <a:rPr lang="en-US" altLang="ja-JP" sz="1600" kern="0" dirty="0" smtClean="0">
                          <a:effectLst/>
                        </a:rPr>
                        <a:t>1,286.5.0</a:t>
                      </a:r>
                      <a:r>
                        <a:rPr lang="ja-JP" sz="1600" kern="0" dirty="0" smtClean="0">
                          <a:effectLst/>
                        </a:rPr>
                        <a:t>人</a:t>
                      </a:r>
                      <a:r>
                        <a:rPr lang="ja-JP" sz="1600" kern="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2.29</a:t>
                      </a:r>
                      <a:r>
                        <a:rPr lang="ja-JP" sz="1600" kern="0" dirty="0" smtClean="0">
                          <a:effectLst/>
                        </a:rPr>
                        <a:t>％→</a:t>
                      </a:r>
                      <a:r>
                        <a:rPr lang="en-US" altLang="ja-JP" sz="1600" kern="0" dirty="0" smtClean="0">
                          <a:effectLst/>
                        </a:rPr>
                        <a:t>2.38</a:t>
                      </a:r>
                      <a:r>
                        <a:rPr lang="ja-JP" sz="1600" kern="0" dirty="0" smtClean="0">
                          <a:effectLst/>
                        </a:rPr>
                        <a:t>％</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0.09</a:t>
                      </a:r>
                      <a:r>
                        <a:rPr lang="ja-JP" altLang="en-US" sz="1600" kern="0" dirty="0" smtClean="0">
                          <a:effectLst/>
                        </a:rPr>
                        <a:t>％</a:t>
                      </a:r>
                      <a:r>
                        <a:rPr lang="ja-JP" altLang="ja-JP" sz="1600" kern="0" dirty="0" smtClean="0">
                          <a:effectLst/>
                        </a:rPr>
                        <a:t>）</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1,586.0</a:t>
                      </a:r>
                      <a:r>
                        <a:rPr lang="ja-JP" sz="1600" kern="0" dirty="0" smtClean="0">
                          <a:effectLst/>
                        </a:rPr>
                        <a:t>人→</a:t>
                      </a:r>
                      <a:r>
                        <a:rPr lang="en-US" altLang="ja-JP" sz="1600" kern="0" dirty="0" smtClean="0">
                          <a:effectLst/>
                        </a:rPr>
                        <a:t>2,297.0</a:t>
                      </a:r>
                      <a:r>
                        <a:rPr lang="ja-JP" sz="1600" kern="0" dirty="0" smtClean="0">
                          <a:effectLst/>
                        </a:rPr>
                        <a:t>人</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711.0</a:t>
                      </a:r>
                      <a:r>
                        <a:rPr lang="ja-JP" altLang="ja-JP" sz="1600" kern="0" dirty="0" smtClean="0">
                          <a:effectLst/>
                        </a:rPr>
                        <a:t>人）</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2901994279"/>
                  </a:ext>
                </a:extLst>
              </a:tr>
              <a:tr h="704607">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spcAft>
                          <a:spcPts val="0"/>
                        </a:spcAft>
                      </a:pPr>
                      <a:r>
                        <a:rPr lang="ja-JP" sz="1600" kern="0" dirty="0">
                          <a:effectLst/>
                        </a:rPr>
                        <a:t>教育委員会</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600" kern="0" dirty="0" smtClean="0">
                          <a:effectLst/>
                        </a:rPr>
                        <a:t>12,337.5</a:t>
                      </a:r>
                      <a:r>
                        <a:rPr lang="ja-JP" sz="1600" kern="0" dirty="0" smtClean="0">
                          <a:effectLst/>
                        </a:rPr>
                        <a:t>人</a:t>
                      </a:r>
                      <a:r>
                        <a:rPr lang="ja-JP" sz="1600" kern="0" dirty="0">
                          <a:effectLst/>
                        </a:rPr>
                        <a:t>→</a:t>
                      </a:r>
                      <a:r>
                        <a:rPr lang="en-US" sz="1600" kern="0" dirty="0" smtClean="0">
                          <a:effectLst/>
                        </a:rPr>
                        <a:t>12,607.5</a:t>
                      </a:r>
                      <a:r>
                        <a:rPr lang="ja-JP" sz="1600" kern="0" dirty="0" smtClean="0">
                          <a:effectLst/>
                        </a:rPr>
                        <a:t>人</a:t>
                      </a:r>
                      <a:r>
                        <a:rPr lang="en-US" sz="1600" kern="0" dirty="0">
                          <a:effectLst/>
                        </a:rPr>
                        <a:t/>
                      </a:r>
                      <a:br>
                        <a:rPr lang="en-US" sz="1600" kern="0" dirty="0">
                          <a:effectLst/>
                        </a:rPr>
                      </a:br>
                      <a:r>
                        <a:rPr lang="ja-JP" sz="1600" kern="0" dirty="0" smtClean="0">
                          <a:effectLst/>
                        </a:rPr>
                        <a:t>（</a:t>
                      </a:r>
                      <a:r>
                        <a:rPr lang="ja-JP" altLang="en-US" sz="1600" kern="0" dirty="0" smtClean="0">
                          <a:effectLst/>
                        </a:rPr>
                        <a:t>＋</a:t>
                      </a:r>
                      <a:r>
                        <a:rPr lang="en-US" altLang="ja-JP" sz="1600" kern="0" dirty="0" smtClean="0">
                          <a:effectLst/>
                        </a:rPr>
                        <a:t>270.0</a:t>
                      </a:r>
                      <a:r>
                        <a:rPr lang="ja-JP" sz="1600" kern="0" dirty="0" smtClean="0">
                          <a:effectLst/>
                        </a:rPr>
                        <a:t>人</a:t>
                      </a:r>
                      <a:r>
                        <a:rPr lang="ja-JP" sz="1600" kern="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1.85</a:t>
                      </a:r>
                      <a:r>
                        <a:rPr lang="ja-JP" sz="1600" kern="0" dirty="0" smtClean="0">
                          <a:effectLst/>
                        </a:rPr>
                        <a:t>％→</a:t>
                      </a:r>
                      <a:r>
                        <a:rPr lang="en-US" altLang="ja-JP" sz="1600" kern="0" dirty="0" smtClean="0">
                          <a:effectLst/>
                        </a:rPr>
                        <a:t>1.90</a:t>
                      </a:r>
                      <a:r>
                        <a:rPr lang="ja-JP" sz="1600" kern="0" dirty="0" smtClean="0">
                          <a:effectLst/>
                        </a:rPr>
                        <a:t>％</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0.05</a:t>
                      </a:r>
                      <a:r>
                        <a:rPr lang="ja-JP" altLang="en-US" sz="1600" kern="0" dirty="0" smtClean="0">
                          <a:effectLst/>
                        </a:rPr>
                        <a:t>％</a:t>
                      </a:r>
                      <a:r>
                        <a:rPr lang="ja-JP" altLang="ja-JP" sz="1600" kern="0" dirty="0" smtClean="0">
                          <a:effectLst/>
                        </a:rPr>
                        <a:t>）</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2,500.5</a:t>
                      </a:r>
                      <a:r>
                        <a:rPr lang="ja-JP" sz="1600" kern="0" dirty="0" smtClean="0">
                          <a:effectLst/>
                        </a:rPr>
                        <a:t>人→</a:t>
                      </a:r>
                      <a:r>
                        <a:rPr lang="en-US" altLang="ja-JP" sz="1600" kern="0" dirty="0" smtClean="0">
                          <a:effectLst/>
                        </a:rPr>
                        <a:t>3,326.5</a:t>
                      </a:r>
                      <a:r>
                        <a:rPr lang="ja-JP" sz="1600" kern="0" dirty="0" smtClean="0">
                          <a:effectLst/>
                        </a:rPr>
                        <a:t>人</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826.0</a:t>
                      </a:r>
                      <a:r>
                        <a:rPr lang="ja-JP" altLang="ja-JP" sz="1600" kern="0" dirty="0" smtClean="0">
                          <a:effectLst/>
                        </a:rPr>
                        <a:t>人）</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178497535"/>
                  </a:ext>
                </a:extLst>
              </a:tr>
              <a:tr h="239151">
                <a:tc gridSpan="2">
                  <a:txBody>
                    <a:bodyPr/>
                    <a:lstStyle/>
                    <a:p>
                      <a:pPr algn="ctr">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hMerge="1">
                  <a:txBody>
                    <a:bodyPr/>
                    <a:lstStyle/>
                    <a:p>
                      <a:endParaRPr kumimoji="1" lang="ja-JP" altLang="en-US"/>
                    </a:p>
                  </a:txBody>
                  <a:tcPr/>
                </a:tc>
                <a:tc>
                  <a:txBody>
                    <a:bodyPr/>
                    <a:lstStyle/>
                    <a:p>
                      <a:pPr algn="ctr">
                        <a:spcAft>
                          <a:spcPts val="0"/>
                        </a:spcAft>
                      </a:pP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noFill/>
                  </a:tcPr>
                </a:tc>
                <a:extLst>
                  <a:ext uri="{0D108BD9-81ED-4DB2-BD59-A6C34878D82A}">
                    <a16:rowId xmlns:a16="http://schemas.microsoft.com/office/drawing/2014/main" val="4123411484"/>
                  </a:ext>
                </a:extLst>
              </a:tr>
              <a:tr h="684183">
                <a:tc gridSpan="2">
                  <a:txBody>
                    <a:bodyPr/>
                    <a:lstStyle/>
                    <a:p>
                      <a:pPr algn="ctr">
                        <a:spcAft>
                          <a:spcPts val="0"/>
                        </a:spcAft>
                      </a:pPr>
                      <a:r>
                        <a:rPr lang="ja-JP" sz="1600" kern="0" dirty="0">
                          <a:effectLst/>
                        </a:rPr>
                        <a:t>独立行政法人等</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hMerge="1">
                  <a:txBody>
                    <a:bodyPr/>
                    <a:lstStyle/>
                    <a:p>
                      <a:endParaRPr kumimoji="1" lang="ja-JP" altLang="en-US"/>
                    </a:p>
                  </a:txBody>
                  <a:tcPr/>
                </a:tc>
                <a:tc>
                  <a:txBody>
                    <a:bodyPr/>
                    <a:lstStyle/>
                    <a:p>
                      <a:pPr algn="ctr">
                        <a:spcAft>
                          <a:spcPts val="0"/>
                        </a:spcAft>
                      </a:pPr>
                      <a:r>
                        <a:rPr lang="en-US" altLang="ja-JP" sz="1600" kern="0" dirty="0" smtClean="0">
                          <a:effectLst/>
                        </a:rPr>
                        <a:t>10,225.0</a:t>
                      </a:r>
                      <a:r>
                        <a:rPr lang="ja-JP" sz="1600" kern="0" dirty="0" smtClean="0">
                          <a:effectLst/>
                        </a:rPr>
                        <a:t>人→</a:t>
                      </a:r>
                      <a:r>
                        <a:rPr lang="en-US" altLang="ja-JP" sz="1600" kern="0" dirty="0" smtClean="0">
                          <a:effectLst/>
                        </a:rPr>
                        <a:t>11,010.0</a:t>
                      </a:r>
                      <a:r>
                        <a:rPr lang="ja-JP" sz="1600" kern="0" dirty="0" smtClean="0">
                          <a:effectLst/>
                        </a:rPr>
                        <a:t>人</a:t>
                      </a:r>
                      <a:endParaRPr lang="en-US" altLang="ja-JP" sz="1600" kern="0" dirty="0" smtClean="0">
                        <a:effectLst/>
                      </a:endParaRPr>
                    </a:p>
                    <a:p>
                      <a:pPr algn="ctr">
                        <a:spcAft>
                          <a:spcPts val="0"/>
                        </a:spcAft>
                      </a:pPr>
                      <a:r>
                        <a:rPr lang="ja-JP" sz="1600" kern="0" dirty="0" smtClean="0">
                          <a:effectLst/>
                        </a:rPr>
                        <a:t>（</a:t>
                      </a:r>
                      <a:r>
                        <a:rPr lang="ja-JP" altLang="en-US" sz="1600" kern="0" dirty="0" smtClean="0">
                          <a:effectLst/>
                        </a:rPr>
                        <a:t>＋</a:t>
                      </a:r>
                      <a:r>
                        <a:rPr lang="en-US" altLang="ja-JP" sz="1600" kern="0" dirty="0" smtClean="0">
                          <a:effectLst/>
                        </a:rPr>
                        <a:t>785.0</a:t>
                      </a:r>
                      <a:r>
                        <a:rPr lang="ja-JP" sz="1600" kern="0" dirty="0" smtClean="0">
                          <a:effectLst/>
                        </a:rPr>
                        <a:t>人</a:t>
                      </a:r>
                      <a:r>
                        <a:rPr lang="ja-JP" sz="1600" kern="0" dirty="0">
                          <a:effectLst/>
                        </a:rPr>
                        <a:t>）</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sz="1600" kern="0" dirty="0" smtClean="0">
                          <a:effectLst/>
                        </a:rPr>
                        <a:t>2.38</a:t>
                      </a:r>
                      <a:r>
                        <a:rPr lang="ja-JP" altLang="ja-JP" sz="1600" kern="0" dirty="0" smtClean="0">
                          <a:effectLst/>
                        </a:rPr>
                        <a:t>％</a:t>
                      </a:r>
                      <a:r>
                        <a:rPr lang="ja-JP" sz="1600" kern="0" dirty="0" smtClean="0">
                          <a:effectLst/>
                        </a:rPr>
                        <a:t>→</a:t>
                      </a:r>
                      <a:r>
                        <a:rPr lang="en-US" sz="1600" kern="0" dirty="0" smtClean="0">
                          <a:effectLst/>
                        </a:rPr>
                        <a:t>2.54</a:t>
                      </a:r>
                      <a:r>
                        <a:rPr lang="ja-JP" sz="1600" kern="0" dirty="0" smtClean="0">
                          <a:effectLst/>
                        </a:rPr>
                        <a:t>％</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0.16</a:t>
                      </a:r>
                      <a:r>
                        <a:rPr lang="ja-JP" altLang="en-US" sz="1600" kern="0" dirty="0" smtClean="0">
                          <a:effectLst/>
                        </a:rPr>
                        <a:t>％</a:t>
                      </a:r>
                      <a:r>
                        <a:rPr lang="ja-JP" altLang="ja-JP" sz="1600" kern="0" dirty="0" smtClean="0">
                          <a:effectLst/>
                        </a:rPr>
                        <a:t>）</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tc>
                  <a:txBody>
                    <a:bodyPr/>
                    <a:lstStyle/>
                    <a:p>
                      <a:pPr algn="ctr">
                        <a:spcAft>
                          <a:spcPts val="0"/>
                        </a:spcAft>
                      </a:pPr>
                      <a:r>
                        <a:rPr lang="en-US" altLang="ja-JP" sz="1600" kern="0" dirty="0" smtClean="0">
                          <a:effectLst/>
                        </a:rPr>
                        <a:t>334.5</a:t>
                      </a:r>
                      <a:r>
                        <a:rPr lang="ja-JP" sz="1600" kern="0" dirty="0" smtClean="0">
                          <a:effectLst/>
                        </a:rPr>
                        <a:t>人→</a:t>
                      </a:r>
                      <a:r>
                        <a:rPr lang="en-US" altLang="ja-JP" sz="1600" kern="0" dirty="0" smtClean="0">
                          <a:effectLst/>
                        </a:rPr>
                        <a:t>401.0</a:t>
                      </a:r>
                      <a:r>
                        <a:rPr lang="ja-JP" sz="1600" kern="0" dirty="0" smtClean="0">
                          <a:effectLst/>
                        </a:rPr>
                        <a:t>人</a:t>
                      </a:r>
                      <a:endParaRPr lang="en-US" altLang="ja-JP" sz="1600" kern="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kern="0" dirty="0" smtClean="0">
                          <a:effectLst/>
                        </a:rPr>
                        <a:t>（</a:t>
                      </a:r>
                      <a:r>
                        <a:rPr lang="ja-JP" altLang="en-US" sz="1600" kern="0" dirty="0" smtClean="0">
                          <a:effectLst/>
                        </a:rPr>
                        <a:t>＋</a:t>
                      </a:r>
                      <a:r>
                        <a:rPr lang="en-US" altLang="ja-JP" sz="1600" kern="0" dirty="0" smtClean="0">
                          <a:effectLst/>
                        </a:rPr>
                        <a:t>66.5</a:t>
                      </a:r>
                      <a:r>
                        <a:rPr lang="ja-JP" altLang="ja-JP" sz="1600" kern="0" dirty="0" smtClean="0">
                          <a:effectLst/>
                        </a:rPr>
                        <a:t>人）</a:t>
                      </a:r>
                      <a:endParaRPr lang="ja-JP" altLang="ja-JP" sz="16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53565" marR="53565" marT="0" marB="0" anchor="ctr"/>
                </a:tc>
                <a:extLst>
                  <a:ext uri="{0D108BD9-81ED-4DB2-BD59-A6C34878D82A}">
                    <a16:rowId xmlns:a16="http://schemas.microsoft.com/office/drawing/2014/main" val="2783925983"/>
                  </a:ext>
                </a:extLst>
              </a:tr>
            </a:tbl>
          </a:graphicData>
        </a:graphic>
      </p:graphicFrame>
      <p:sp>
        <p:nvSpPr>
          <p:cNvPr id="30" name="正方形/長方形 29"/>
          <p:cNvSpPr/>
          <p:nvPr/>
        </p:nvSpPr>
        <p:spPr>
          <a:xfrm>
            <a:off x="375979" y="649521"/>
            <a:ext cx="8317094" cy="376385"/>
          </a:xfrm>
          <a:prstGeom prst="rect">
            <a:avLst/>
          </a:prstGeom>
        </p:spPr>
        <p:txBody>
          <a:bodyPr wrap="square">
            <a:spAutoFit/>
          </a:bodyPr>
          <a:lstStyle/>
          <a:p>
            <a:pPr algn="ctr" defTabSz="779173" fontAlgn="base">
              <a:spcBef>
                <a:spcPct val="0"/>
              </a:spcBef>
              <a:spcAft>
                <a:spcPct val="0"/>
              </a:spcAft>
              <a:defRPr/>
            </a:pPr>
            <a:r>
              <a:rPr lang="ja-JP" altLang="en-US" sz="1846" b="1" dirty="0">
                <a:solidFill>
                  <a:prstClr val="black"/>
                </a:solidFill>
                <a:latin typeface="Calibri"/>
                <a:ea typeface="ＭＳ Ｐゴシック" panose="020B0600070205080204" pitchFamily="50" charset="-128"/>
              </a:rPr>
              <a:t>地方公共団体・独立行政法人</a:t>
            </a:r>
            <a:r>
              <a:rPr lang="ja-JP" altLang="en-US" sz="1846" b="1" dirty="0" smtClean="0">
                <a:solidFill>
                  <a:prstClr val="black"/>
                </a:solidFill>
                <a:latin typeface="Calibri"/>
                <a:ea typeface="ＭＳ Ｐゴシック" panose="020B0600070205080204" pitchFamily="50" charset="-128"/>
              </a:rPr>
              <a:t>等における障害者の任免状況の概要</a:t>
            </a:r>
            <a:r>
              <a:rPr lang="ja-JP" altLang="en-US" sz="1754" b="1" dirty="0">
                <a:solidFill>
                  <a:prstClr val="black"/>
                </a:solidFill>
                <a:latin typeface="Calibri"/>
                <a:ea typeface="ＭＳ Ｐゴシック" panose="020B0600070205080204" pitchFamily="50" charset="-128"/>
              </a:rPr>
              <a:t>　</a:t>
            </a:r>
          </a:p>
        </p:txBody>
      </p:sp>
      <p:sp>
        <p:nvSpPr>
          <p:cNvPr id="6" name="正方形/長方形 5"/>
          <p:cNvSpPr/>
          <p:nvPr/>
        </p:nvSpPr>
        <p:spPr>
          <a:xfrm>
            <a:off x="2025177" y="1036121"/>
            <a:ext cx="6166824" cy="328423"/>
          </a:xfrm>
          <a:prstGeom prst="rect">
            <a:avLst/>
          </a:prstGeom>
        </p:spPr>
        <p:txBody>
          <a:bodyPr wrap="square">
            <a:spAutoFit/>
          </a:bodyPr>
          <a:lstStyle/>
          <a:p>
            <a:pPr algn="r" defTabSz="779173" fontAlgn="base">
              <a:spcBef>
                <a:spcPct val="0"/>
              </a:spcBef>
              <a:spcAft>
                <a:spcPct val="0"/>
              </a:spcAft>
              <a:defRPr/>
            </a:pPr>
            <a:r>
              <a:rPr lang="ja-JP" altLang="en-US" sz="1534" b="1" dirty="0">
                <a:solidFill>
                  <a:prstClr val="black"/>
                </a:solidFill>
                <a:latin typeface="Arial" charset="0"/>
                <a:ea typeface="ＭＳ Ｐゴシック" panose="020B0600070205080204" pitchFamily="50" charset="-128"/>
              </a:rPr>
              <a:t>　　　　　　　（障害者の任免</a:t>
            </a:r>
            <a:r>
              <a:rPr lang="ja-JP" altLang="en-US" sz="1534" b="1" dirty="0">
                <a:solidFill>
                  <a:prstClr val="black"/>
                </a:solidFill>
                <a:latin typeface="ＭＳ Ｐゴシック" panose="020B0600070205080204" pitchFamily="50" charset="-128"/>
                <a:ea typeface="ＭＳ Ｐゴシック" panose="020B0600070205080204" pitchFamily="50" charset="-128"/>
              </a:rPr>
              <a:t>状況　平成</a:t>
            </a:r>
            <a:r>
              <a:rPr lang="en-US" altLang="ja-JP" sz="1534" b="1" dirty="0">
                <a:solidFill>
                  <a:prstClr val="black"/>
                </a:solidFill>
                <a:latin typeface="ＭＳ Ｐゴシック" panose="020B0600070205080204" pitchFamily="50" charset="-128"/>
                <a:ea typeface="ＭＳ Ｐゴシック" panose="020B0600070205080204" pitchFamily="50" charset="-128"/>
              </a:rPr>
              <a:t>30</a:t>
            </a:r>
            <a:r>
              <a:rPr lang="ja-JP" altLang="en-US" sz="1534" b="1" dirty="0">
                <a:solidFill>
                  <a:prstClr val="black"/>
                </a:solidFill>
                <a:latin typeface="ＭＳ Ｐゴシック" panose="020B0600070205080204" pitchFamily="50" charset="-128"/>
                <a:ea typeface="ＭＳ Ｐゴシック" panose="020B0600070205080204" pitchFamily="50" charset="-128"/>
              </a:rPr>
              <a:t>年６月１日</a:t>
            </a:r>
            <a:r>
              <a:rPr lang="ja-JP" altLang="en-US" sz="1534" b="1" dirty="0">
                <a:solidFill>
                  <a:prstClr val="black"/>
                </a:solidFill>
                <a:latin typeface="Arial" charset="0"/>
                <a:ea typeface="ＭＳ Ｐゴシック" panose="020B0600070205080204" pitchFamily="50" charset="-128"/>
              </a:rPr>
              <a:t>現在）　</a:t>
            </a:r>
          </a:p>
        </p:txBody>
      </p:sp>
      <p:sp>
        <p:nvSpPr>
          <p:cNvPr id="9" name="コンテンツ プレースホルダー 5"/>
          <p:cNvSpPr txBox="1">
            <a:spLocks/>
          </p:cNvSpPr>
          <p:nvPr/>
        </p:nvSpPr>
        <p:spPr>
          <a:xfrm>
            <a:off x="1913243" y="5740905"/>
            <a:ext cx="6416955" cy="429491"/>
          </a:xfrm>
          <a:prstGeom prst="rect">
            <a:avLst/>
          </a:prstGeom>
        </p:spPr>
        <p:txBody>
          <a:bodyPr vert="horz" lIns="84406" tIns="42203" rIns="84406" bIns="42203" rtlCol="0">
            <a:noAutofit/>
          </a:bodyPr>
          <a:lst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a:lstStyle>
          <a:p>
            <a:pPr marL="0" indent="0" algn="r">
              <a:buNone/>
              <a:defRPr/>
            </a:pPr>
            <a:r>
              <a:rPr lang="en-US" altLang="ja-JP" sz="1292" dirty="0">
                <a:solidFill>
                  <a:prstClr val="black"/>
                </a:solidFill>
                <a:latin typeface="Calibri"/>
                <a:ea typeface="ＭＳ Ｐゴシック" panose="020B0600070205080204" pitchFamily="50" charset="-128"/>
              </a:rPr>
              <a:t>※</a:t>
            </a:r>
            <a:r>
              <a:rPr lang="ja-JP" altLang="en-US" sz="1292" dirty="0">
                <a:solidFill>
                  <a:prstClr val="black"/>
                </a:solidFill>
                <a:latin typeface="Calibri"/>
                <a:ea typeface="ＭＳ Ｐゴシック" panose="020B0600070205080204" pitchFamily="50" charset="-128"/>
              </a:rPr>
              <a:t>平成</a:t>
            </a:r>
            <a:r>
              <a:rPr lang="en-US" altLang="ja-JP" sz="1292" dirty="0">
                <a:solidFill>
                  <a:prstClr val="black"/>
                </a:solidFill>
                <a:latin typeface="Calibri"/>
                <a:ea typeface="ＭＳ Ｐゴシック" panose="020B0600070205080204" pitchFamily="50" charset="-128"/>
              </a:rPr>
              <a:t>29</a:t>
            </a:r>
            <a:r>
              <a:rPr lang="ja-JP" altLang="en-US" sz="1292" dirty="0">
                <a:solidFill>
                  <a:prstClr val="black"/>
                </a:solidFill>
                <a:latin typeface="Calibri"/>
                <a:ea typeface="ＭＳ Ｐゴシック" panose="020B0600070205080204" pitchFamily="50" charset="-128"/>
              </a:rPr>
              <a:t>年６月１日（再点検後（</a:t>
            </a:r>
            <a:r>
              <a:rPr lang="ja-JP" altLang="en-US" sz="1292" dirty="0"/>
              <a:t>平成</a:t>
            </a:r>
            <a:r>
              <a:rPr lang="en-US" altLang="ja-JP" sz="1292" dirty="0"/>
              <a:t>30</a:t>
            </a:r>
            <a:r>
              <a:rPr lang="ja-JP" altLang="en-US" sz="1292" dirty="0"/>
              <a:t>年</a:t>
            </a:r>
            <a:r>
              <a:rPr lang="en-US" altLang="ja-JP" sz="1292" dirty="0"/>
              <a:t>10</a:t>
            </a:r>
            <a:r>
              <a:rPr lang="ja-JP" altLang="en-US" sz="1292" dirty="0"/>
              <a:t>月</a:t>
            </a:r>
            <a:r>
              <a:rPr lang="en-US" altLang="ja-JP" sz="1292" dirty="0"/>
              <a:t>22</a:t>
            </a:r>
            <a:r>
              <a:rPr lang="ja-JP" altLang="en-US" sz="1292" dirty="0"/>
              <a:t>日再点検結果公表</a:t>
            </a:r>
            <a:r>
              <a:rPr lang="en-US" altLang="ja-JP" sz="1292" dirty="0"/>
              <a:t>,</a:t>
            </a:r>
            <a:r>
              <a:rPr lang="ja-JP" altLang="en-US" sz="1292" dirty="0"/>
              <a:t>同年</a:t>
            </a:r>
            <a:r>
              <a:rPr lang="en-US" altLang="ja-JP" sz="1292" dirty="0"/>
              <a:t>12</a:t>
            </a:r>
            <a:r>
              <a:rPr lang="ja-JP" altLang="en-US" sz="1292" dirty="0"/>
              <a:t>月</a:t>
            </a:r>
            <a:r>
              <a:rPr lang="en-US" altLang="ja-JP" sz="1292" dirty="0"/>
              <a:t>25</a:t>
            </a:r>
            <a:r>
              <a:rPr lang="ja-JP" altLang="en-US" sz="1292" dirty="0"/>
              <a:t>日補正</a:t>
            </a:r>
            <a:r>
              <a:rPr lang="ja-JP" altLang="en-US" sz="1292" dirty="0">
                <a:solidFill>
                  <a:prstClr val="black"/>
                </a:solidFill>
                <a:latin typeface="Calibri"/>
                <a:ea typeface="ＭＳ Ｐゴシック" panose="020B0600070205080204" pitchFamily="50" charset="-128"/>
              </a:rPr>
              <a:t>））→平成</a:t>
            </a:r>
            <a:r>
              <a:rPr lang="en-US" altLang="ja-JP" sz="1292" dirty="0">
                <a:solidFill>
                  <a:prstClr val="black"/>
                </a:solidFill>
                <a:latin typeface="Calibri"/>
                <a:ea typeface="ＭＳ Ｐゴシック" panose="020B0600070205080204" pitchFamily="50" charset="-128"/>
              </a:rPr>
              <a:t>30</a:t>
            </a:r>
            <a:r>
              <a:rPr lang="ja-JP" altLang="en-US" sz="1292" dirty="0">
                <a:solidFill>
                  <a:prstClr val="black"/>
                </a:solidFill>
                <a:latin typeface="Calibri"/>
                <a:ea typeface="ＭＳ Ｐゴシック" panose="020B0600070205080204" pitchFamily="50" charset="-128"/>
              </a:rPr>
              <a:t>年６月１日（平成</a:t>
            </a:r>
            <a:r>
              <a:rPr lang="en-US" altLang="ja-JP" sz="1292" dirty="0">
                <a:solidFill>
                  <a:prstClr val="black"/>
                </a:solidFill>
                <a:latin typeface="Calibri"/>
                <a:ea typeface="ＭＳ Ｐゴシック" panose="020B0600070205080204" pitchFamily="50" charset="-128"/>
              </a:rPr>
              <a:t>31</a:t>
            </a:r>
            <a:r>
              <a:rPr lang="ja-JP" altLang="en-US" sz="1292" dirty="0">
                <a:solidFill>
                  <a:prstClr val="black"/>
                </a:solidFill>
                <a:latin typeface="Calibri"/>
                <a:ea typeface="ＭＳ Ｐゴシック" panose="020B0600070205080204" pitchFamily="50" charset="-128"/>
              </a:rPr>
              <a:t>年４月９日補正）</a:t>
            </a:r>
            <a:endParaRPr lang="en-US" altLang="ja-JP" sz="1292" dirty="0">
              <a:solidFill>
                <a:prstClr val="black"/>
              </a:solidFill>
              <a:latin typeface="Calibri"/>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39</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188226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flipV="1">
            <a:off x="413527" y="866783"/>
            <a:ext cx="8329121" cy="4631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87"/>
          </a:p>
        </p:txBody>
      </p:sp>
      <p:sp>
        <p:nvSpPr>
          <p:cNvPr id="5" name="正方形/長方形 4"/>
          <p:cNvSpPr/>
          <p:nvPr/>
        </p:nvSpPr>
        <p:spPr>
          <a:xfrm>
            <a:off x="526610" y="1385656"/>
            <a:ext cx="8072517" cy="5017912"/>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87"/>
          </a:p>
        </p:txBody>
      </p:sp>
      <p:sp>
        <p:nvSpPr>
          <p:cNvPr id="6" name="テキスト ボックス 5"/>
          <p:cNvSpPr txBox="1"/>
          <p:nvPr/>
        </p:nvSpPr>
        <p:spPr>
          <a:xfrm>
            <a:off x="508586" y="1546438"/>
            <a:ext cx="8090541" cy="1453411"/>
          </a:xfrm>
          <a:prstGeom prst="rect">
            <a:avLst/>
          </a:prstGeom>
          <a:noFill/>
          <a:ln>
            <a:noFill/>
          </a:ln>
        </p:spPr>
        <p:txBody>
          <a:bodyPr wrap="square" rtlCol="0">
            <a:spAutoFit/>
          </a:bodyPr>
          <a:lstStyle/>
          <a:p>
            <a:pPr marL="153863" indent="-153863">
              <a:lnSpc>
                <a:spcPct val="110000"/>
              </a:lnSpc>
            </a:pPr>
            <a:r>
              <a:rPr lang="ja-JP" altLang="en-US" sz="1563" dirty="0">
                <a:latin typeface="Meiryo UI" panose="020B0604030504040204" pitchFamily="50" charset="-128"/>
                <a:ea typeface="Meiryo UI" panose="020B0604030504040204" pitchFamily="50" charset="-128"/>
              </a:rPr>
              <a:t>（１）今般の事態の検証</a:t>
            </a:r>
            <a:endParaRPr lang="en-US" altLang="ja-JP" sz="1563"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・第三者による検証の場として、「国の行政機関における障害者雇用に係る事案に関する検証委員会」（委員長：松井 巖氏（弁護士、元福岡高検検事長））を設置。検証結果について、真摯に受け止め、今般の事態について深く反省し、再発防止に向けて必要な対策を講じていく。</a:t>
            </a:r>
            <a:endParaRPr lang="en-US" altLang="ja-JP" sz="1340" dirty="0">
              <a:latin typeface="Meiryo UI" panose="020B0604030504040204" pitchFamily="50" charset="-128"/>
              <a:ea typeface="Meiryo UI" panose="020B0604030504040204" pitchFamily="50" charset="-128"/>
            </a:endParaRPr>
          </a:p>
          <a:p>
            <a:pPr marL="153863" indent="-153863">
              <a:lnSpc>
                <a:spcPct val="110000"/>
              </a:lnSpc>
            </a:pPr>
            <a:endParaRPr lang="en-US" altLang="ja-JP" sz="894" dirty="0">
              <a:latin typeface="Meiryo UI" panose="020B0604030504040204" pitchFamily="50" charset="-128"/>
              <a:ea typeface="Meiryo UI" panose="020B0604030504040204" pitchFamily="50" charset="-128"/>
            </a:endParaRPr>
          </a:p>
          <a:p>
            <a:pPr marL="153863" indent="-153863">
              <a:lnSpc>
                <a:spcPct val="110000"/>
              </a:lnSpc>
            </a:pPr>
            <a:r>
              <a:rPr lang="ja-JP" altLang="en-US" sz="1563" dirty="0">
                <a:latin typeface="Meiryo UI" panose="020B0604030504040204" pitchFamily="50" charset="-128"/>
                <a:ea typeface="Meiryo UI" panose="020B0604030504040204" pitchFamily="50" charset="-128"/>
              </a:rPr>
              <a:t>（２）再発防止のための対策</a:t>
            </a:r>
            <a:endParaRPr lang="en-US" altLang="ja-JP" sz="1563" dirty="0">
              <a:latin typeface="Meiryo UI" panose="020B0604030504040204" pitchFamily="50" charset="-128"/>
              <a:ea typeface="Meiryo UI" panose="020B0604030504040204" pitchFamily="50" charset="-128"/>
            </a:endParaRPr>
          </a:p>
        </p:txBody>
      </p:sp>
      <p:sp>
        <p:nvSpPr>
          <p:cNvPr id="7" name="正方形/長方形 6"/>
          <p:cNvSpPr/>
          <p:nvPr/>
        </p:nvSpPr>
        <p:spPr>
          <a:xfrm>
            <a:off x="526610" y="1152823"/>
            <a:ext cx="8072517" cy="313218"/>
          </a:xfrm>
          <a:prstGeom prst="rect">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63" b="1" dirty="0">
                <a:latin typeface="Meiryo UI" panose="020B0604030504040204" pitchFamily="50" charset="-128"/>
                <a:ea typeface="Meiryo UI" panose="020B0604030504040204" pitchFamily="50" charset="-128"/>
              </a:rPr>
              <a:t>１．今般の事態の検証とチェック機能の強化</a:t>
            </a:r>
            <a:endParaRPr lang="en-US" altLang="ja-JP" sz="1563" b="1" dirty="0">
              <a:latin typeface="Meiryo UI" panose="020B0604030504040204" pitchFamily="50" charset="-128"/>
              <a:ea typeface="Meiryo UI" panose="020B0604030504040204" pitchFamily="50" charset="-128"/>
            </a:endParaRPr>
          </a:p>
        </p:txBody>
      </p:sp>
      <p:sp>
        <p:nvSpPr>
          <p:cNvPr id="8" name="正方形/長方形 7"/>
          <p:cNvSpPr/>
          <p:nvPr/>
        </p:nvSpPr>
        <p:spPr>
          <a:xfrm>
            <a:off x="471971" y="534838"/>
            <a:ext cx="8054590" cy="401648"/>
          </a:xfrm>
          <a:prstGeom prst="rect">
            <a:avLst/>
          </a:prstGeom>
        </p:spPr>
        <p:txBody>
          <a:bodyPr wrap="square">
            <a:spAutoFit/>
          </a:bodyPr>
          <a:lstStyle/>
          <a:p>
            <a:pPr algn="ctr"/>
            <a:r>
              <a:rPr lang="ja-JP" altLang="en-US" sz="2010" b="1" dirty="0"/>
              <a:t>公務部門における障害者雇用に関する基本方針の概要①</a:t>
            </a:r>
          </a:p>
        </p:txBody>
      </p:sp>
      <p:sp>
        <p:nvSpPr>
          <p:cNvPr id="10" name="テキスト ボックス 9"/>
          <p:cNvSpPr txBox="1"/>
          <p:nvPr/>
        </p:nvSpPr>
        <p:spPr>
          <a:xfrm>
            <a:off x="526670" y="2913133"/>
            <a:ext cx="4045333" cy="2814617"/>
          </a:xfrm>
          <a:prstGeom prst="rect">
            <a:avLst/>
          </a:prstGeom>
          <a:noFill/>
          <a:ln>
            <a:noFill/>
          </a:ln>
        </p:spPr>
        <p:txBody>
          <a:bodyPr wrap="square" rtlCol="0">
            <a:spAutoFit/>
          </a:bodyPr>
          <a:lstStyle/>
          <a:p>
            <a:pPr marL="153863" indent="-153863">
              <a:lnSpc>
                <a:spcPct val="110000"/>
              </a:lnSpc>
            </a:pPr>
            <a:r>
              <a:rPr lang="ja-JP" altLang="en-US" sz="1340" b="1" dirty="0">
                <a:latin typeface="Meiryo UI" panose="020B0604030504040204" pitchFamily="50" charset="-128"/>
                <a:ea typeface="Meiryo UI" panose="020B0604030504040204" pitchFamily="50" charset="-128"/>
              </a:rPr>
              <a:t>○</a:t>
            </a:r>
            <a:r>
              <a:rPr lang="ja-JP" altLang="en-US" sz="1340" b="1" u="sng" dirty="0">
                <a:latin typeface="Meiryo UI" panose="020B0604030504040204" pitchFamily="50" charset="-128"/>
                <a:ea typeface="Meiryo UI" panose="020B0604030504040204" pitchFamily="50" charset="-128"/>
              </a:rPr>
              <a:t>厚生労働省における取組</a:t>
            </a:r>
            <a:endParaRPr lang="en-US" altLang="ja-JP" sz="1340" b="1" u="sng"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・障害者雇用促進法に基づく通報等に関する実務、再発防止のための取組に係る留意事項を示した</a:t>
            </a:r>
            <a:r>
              <a:rPr lang="ja-JP" altLang="en-US" sz="1340" b="1" dirty="0">
                <a:latin typeface="Meiryo UI" panose="020B0604030504040204" pitchFamily="50" charset="-128"/>
                <a:ea typeface="Meiryo UI" panose="020B0604030504040204" pitchFamily="50" charset="-128"/>
              </a:rPr>
              <a:t>手引きを作成</a:t>
            </a:r>
            <a:endParaRPr lang="en-US" altLang="ja-JP" sz="1340" b="1" dirty="0">
              <a:latin typeface="Meiryo UI" panose="020B0604030504040204" pitchFamily="50" charset="-128"/>
              <a:ea typeface="Meiryo UI" panose="020B0604030504040204" pitchFamily="50" charset="-128"/>
            </a:endParaRPr>
          </a:p>
          <a:p>
            <a:pPr marL="153863" indent="-153863">
              <a:lnSpc>
                <a:spcPct val="110000"/>
              </a:lnSpc>
            </a:pPr>
            <a:r>
              <a:rPr lang="ja-JP" altLang="en-US" sz="1340" b="1" dirty="0">
                <a:latin typeface="Meiryo UI" panose="020B0604030504040204" pitchFamily="50" charset="-128"/>
                <a:ea typeface="Meiryo UI" panose="020B0604030504040204" pitchFamily="50" charset="-128"/>
              </a:rPr>
              <a:t>　</a:t>
            </a:r>
            <a:r>
              <a:rPr lang="ja-JP" altLang="en-US" sz="1340" dirty="0">
                <a:latin typeface="Meiryo UI" panose="020B0604030504040204" pitchFamily="50" charset="-128"/>
                <a:ea typeface="Meiryo UI" panose="020B0604030504040204" pitchFamily="50" charset="-128"/>
              </a:rPr>
              <a:t>・制度改正等の際には、手引きについて必要な改訂を実施</a:t>
            </a:r>
            <a:endParaRPr lang="en-US" altLang="ja-JP" sz="1340" b="1" dirty="0">
              <a:latin typeface="Meiryo UI" panose="020B0604030504040204" pitchFamily="50" charset="-128"/>
              <a:ea typeface="Meiryo UI" panose="020B0604030504040204" pitchFamily="50" charset="-128"/>
            </a:endParaRPr>
          </a:p>
          <a:p>
            <a:pPr marL="153863" indent="-153863">
              <a:lnSpc>
                <a:spcPct val="110000"/>
              </a:lnSpc>
            </a:pPr>
            <a:r>
              <a:rPr lang="ja-JP" altLang="en-US" sz="1340" b="1" dirty="0">
                <a:latin typeface="Meiryo UI" panose="020B0604030504040204" pitchFamily="50" charset="-128"/>
                <a:ea typeface="Meiryo UI" panose="020B0604030504040204" pitchFamily="50" charset="-128"/>
              </a:rPr>
              <a:t>　</a:t>
            </a:r>
            <a:r>
              <a:rPr lang="ja-JP" altLang="en-US" sz="1340" dirty="0">
                <a:latin typeface="Meiryo UI" panose="020B0604030504040204" pitchFamily="50" charset="-128"/>
                <a:ea typeface="Meiryo UI" panose="020B0604030504040204" pitchFamily="50" charset="-128"/>
              </a:rPr>
              <a:t>・人事担当者向けの説明会・情報交換会を毎年実施。</a:t>
            </a:r>
            <a:endParaRPr lang="en-US" altLang="ja-JP" sz="1340"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a:t>
            </a:r>
            <a:r>
              <a:rPr lang="ja-JP" altLang="en-US" sz="1340" b="1" dirty="0">
                <a:latin typeface="Meiryo UI" panose="020B0604030504040204" pitchFamily="50" charset="-128"/>
                <a:ea typeface="Meiryo UI" panose="020B0604030504040204" pitchFamily="50" charset="-128"/>
              </a:rPr>
              <a:t>チェックシートを毎年度配布</a:t>
            </a:r>
            <a:r>
              <a:rPr lang="ja-JP" altLang="en-US" sz="1340" dirty="0">
                <a:latin typeface="Meiryo UI" panose="020B0604030504040204" pitchFamily="50" charset="-128"/>
                <a:ea typeface="Meiryo UI" panose="020B0604030504040204" pitchFamily="50" charset="-128"/>
              </a:rPr>
              <a:t>し、各府省からの通報を受けるに当たってチェックシートの提出を求め確認</a:t>
            </a:r>
            <a:endParaRPr lang="en-US" altLang="ja-JP" sz="1340"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・各府省の</a:t>
            </a:r>
            <a:r>
              <a:rPr lang="ja-JP" altLang="en-US" sz="1340" b="1" dirty="0">
                <a:latin typeface="Meiryo UI" panose="020B0604030504040204" pitchFamily="50" charset="-128"/>
                <a:ea typeface="Meiryo UI" panose="020B0604030504040204" pitchFamily="50" charset="-128"/>
              </a:rPr>
              <a:t>関係書類等について必要な調査</a:t>
            </a:r>
            <a:r>
              <a:rPr lang="ja-JP" altLang="en-US" sz="1340" dirty="0">
                <a:latin typeface="Meiryo UI" panose="020B0604030504040204" pitchFamily="50" charset="-128"/>
                <a:ea typeface="Meiryo UI" panose="020B0604030504040204" pitchFamily="50" charset="-128"/>
              </a:rPr>
              <a:t>を行い、障害者の範囲や確認方法等が適切かを確認　　　　　等</a:t>
            </a:r>
            <a:endParaRPr lang="en-US" altLang="ja-JP" sz="1340" dirty="0">
              <a:latin typeface="Meiryo UI" panose="020B0604030504040204" pitchFamily="50" charset="-128"/>
              <a:ea typeface="Meiryo UI" panose="020B0604030504040204" pitchFamily="50" charset="-128"/>
            </a:endParaRPr>
          </a:p>
          <a:p>
            <a:pPr marL="160159" indent="-160159">
              <a:lnSpc>
                <a:spcPct val="110000"/>
              </a:lnSpc>
            </a:pPr>
            <a:endParaRPr lang="en-US" altLang="ja-JP" sz="134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582388" y="2913133"/>
            <a:ext cx="4009292" cy="2814617"/>
          </a:xfrm>
          <a:prstGeom prst="rect">
            <a:avLst/>
          </a:prstGeom>
          <a:noFill/>
          <a:ln>
            <a:noFill/>
          </a:ln>
        </p:spPr>
        <p:txBody>
          <a:bodyPr wrap="square" rtlCol="0">
            <a:spAutoFit/>
          </a:bodyPr>
          <a:lstStyle/>
          <a:p>
            <a:pPr marL="153863" indent="-153863">
              <a:lnSpc>
                <a:spcPct val="110000"/>
              </a:lnSpc>
            </a:pPr>
            <a:r>
              <a:rPr lang="ja-JP" altLang="en-US" sz="1340" b="1" dirty="0">
                <a:latin typeface="Meiryo UI" panose="020B0604030504040204" pitchFamily="50" charset="-128"/>
                <a:ea typeface="Meiryo UI" panose="020B0604030504040204" pitchFamily="50" charset="-128"/>
              </a:rPr>
              <a:t>○</a:t>
            </a:r>
            <a:r>
              <a:rPr lang="ja-JP" altLang="en-US" sz="1340" b="1" u="sng" dirty="0">
                <a:latin typeface="Meiryo UI" panose="020B0604030504040204" pitchFamily="50" charset="-128"/>
                <a:ea typeface="Meiryo UI" panose="020B0604030504040204" pitchFamily="50" charset="-128"/>
              </a:rPr>
              <a:t>各府省における取組</a:t>
            </a:r>
            <a:endParaRPr lang="en-US" altLang="ja-JP" sz="1340" b="1" u="sng"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・本府省のみならず地方支分部局等でも再発防止策が継続的に実効あるものとして実施されるよう、府省全体で体制を構築し、</a:t>
            </a:r>
            <a:r>
              <a:rPr lang="ja-JP" altLang="en-US" sz="1340" b="1" dirty="0">
                <a:latin typeface="Meiryo UI" panose="020B0604030504040204" pitchFamily="50" charset="-128"/>
                <a:ea typeface="Meiryo UI" panose="020B0604030504040204" pitchFamily="50" charset="-128"/>
              </a:rPr>
              <a:t>取組状況のフォローアップ</a:t>
            </a:r>
            <a:r>
              <a:rPr lang="ja-JP" altLang="en-US" sz="1340" dirty="0">
                <a:latin typeface="Meiryo UI" panose="020B0604030504040204" pitchFamily="50" charset="-128"/>
                <a:ea typeface="Meiryo UI" panose="020B0604030504040204" pitchFamily="50" charset="-128"/>
              </a:rPr>
              <a:t>を実施</a:t>
            </a:r>
            <a:endParaRPr lang="en-US" altLang="ja-JP" sz="1340"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・手引きに従って、通報対象となる</a:t>
            </a:r>
            <a:r>
              <a:rPr lang="ja-JP" altLang="en-US" sz="1340" b="1" dirty="0">
                <a:latin typeface="Meiryo UI" panose="020B0604030504040204" pitchFamily="50" charset="-128"/>
                <a:ea typeface="Meiryo UI" panose="020B0604030504040204" pitchFamily="50" charset="-128"/>
              </a:rPr>
              <a:t>障害者の名簿を作成</a:t>
            </a:r>
            <a:r>
              <a:rPr lang="ja-JP" altLang="en-US" sz="1340" dirty="0">
                <a:latin typeface="Meiryo UI" panose="020B0604030504040204" pitchFamily="50" charset="-128"/>
                <a:ea typeface="Meiryo UI" panose="020B0604030504040204" pitchFamily="50" charset="-128"/>
              </a:rPr>
              <a:t>するとともに、障害者手帳の写し等の</a:t>
            </a:r>
            <a:r>
              <a:rPr lang="ja-JP" altLang="en-US" sz="1340" b="1" dirty="0">
                <a:latin typeface="Meiryo UI" panose="020B0604030504040204" pitchFamily="50" charset="-128"/>
                <a:ea typeface="Meiryo UI" panose="020B0604030504040204" pitchFamily="50" charset="-128"/>
              </a:rPr>
              <a:t>関係書類を保存</a:t>
            </a:r>
            <a:endParaRPr lang="en-US" altLang="ja-JP" sz="1340" b="1"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・実地確認やヒアリングにより、</a:t>
            </a:r>
            <a:r>
              <a:rPr lang="ja-JP" altLang="en-US" sz="1340" b="1" dirty="0">
                <a:latin typeface="Meiryo UI" panose="020B0604030504040204" pitchFamily="50" charset="-128"/>
                <a:ea typeface="Meiryo UI" panose="020B0604030504040204" pitchFamily="50" charset="-128"/>
              </a:rPr>
              <a:t>内部点検</a:t>
            </a:r>
            <a:r>
              <a:rPr lang="ja-JP" altLang="en-US" sz="1340" dirty="0">
                <a:latin typeface="Meiryo UI" panose="020B0604030504040204" pitchFamily="50" charset="-128"/>
                <a:ea typeface="Meiryo UI" panose="020B0604030504040204" pitchFamily="50" charset="-128"/>
              </a:rPr>
              <a:t>を実施</a:t>
            </a:r>
            <a:endParaRPr lang="en-US" altLang="ja-JP" sz="1340"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・不適正な事務処理を未然に防止するため、チェックシートを活用しながら、</a:t>
            </a:r>
            <a:r>
              <a:rPr lang="ja-JP" altLang="en-US" sz="1340" b="1" dirty="0">
                <a:latin typeface="Meiryo UI" panose="020B0604030504040204" pitchFamily="50" charset="-128"/>
                <a:ea typeface="Meiryo UI" panose="020B0604030504040204" pitchFamily="50" charset="-128"/>
              </a:rPr>
              <a:t>複数の職員によるチェック等の体制強化　　　　　　　　　　　　　　　　　　　　　　　　</a:t>
            </a:r>
            <a:r>
              <a:rPr lang="ja-JP" altLang="en-US" sz="1340" dirty="0">
                <a:latin typeface="Meiryo UI" panose="020B0604030504040204" pitchFamily="50" charset="-128"/>
                <a:ea typeface="Meiryo UI" panose="020B0604030504040204" pitchFamily="50" charset="-128"/>
              </a:rPr>
              <a:t>等</a:t>
            </a:r>
            <a:r>
              <a:rPr lang="ja-JP" altLang="en-US" sz="1340" b="1" dirty="0">
                <a:latin typeface="Meiryo UI" panose="020B0604030504040204" pitchFamily="50" charset="-128"/>
                <a:ea typeface="Meiryo UI" panose="020B0604030504040204" pitchFamily="50" charset="-128"/>
              </a:rPr>
              <a:t>　　　</a:t>
            </a:r>
            <a:r>
              <a:rPr lang="ja-JP" altLang="en-US" sz="1229" b="1" dirty="0">
                <a:latin typeface="Meiryo UI" panose="020B0604030504040204" pitchFamily="50" charset="-128"/>
                <a:ea typeface="Meiryo UI" panose="020B0604030504040204" pitchFamily="50" charset="-128"/>
              </a:rPr>
              <a:t>　　　　　　　　　　　　　　　　　　　　　　　　</a:t>
            </a:r>
            <a:endParaRPr lang="en-US" altLang="ja-JP" sz="1229" dirty="0">
              <a:latin typeface="Meiryo UI" panose="020B0604030504040204" pitchFamily="50" charset="-128"/>
              <a:ea typeface="Meiryo UI" panose="020B0604030504040204" pitchFamily="50" charset="-128"/>
            </a:endParaRPr>
          </a:p>
          <a:p>
            <a:pPr marL="160159" indent="-160159">
              <a:lnSpc>
                <a:spcPct val="110000"/>
              </a:lnSpc>
            </a:pPr>
            <a:endParaRPr lang="en-US" altLang="ja-JP" sz="134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97595" y="5572207"/>
            <a:ext cx="8178868" cy="546047"/>
          </a:xfrm>
          <a:prstGeom prst="rect">
            <a:avLst/>
          </a:prstGeom>
          <a:noFill/>
          <a:ln>
            <a:noFill/>
          </a:ln>
        </p:spPr>
        <p:txBody>
          <a:bodyPr wrap="square" rtlCol="0">
            <a:spAutoFit/>
          </a:bodyPr>
          <a:lstStyle/>
          <a:p>
            <a:pPr marL="153863" indent="-153863">
              <a:lnSpc>
                <a:spcPct val="110000"/>
              </a:lnSpc>
            </a:pPr>
            <a:r>
              <a:rPr lang="ja-JP" altLang="en-US" sz="1340" b="1" dirty="0">
                <a:latin typeface="Meiryo UI" panose="020B0604030504040204" pitchFamily="50" charset="-128"/>
                <a:ea typeface="Meiryo UI" panose="020B0604030504040204" pitchFamily="50" charset="-128"/>
              </a:rPr>
              <a:t>○</a:t>
            </a:r>
            <a:r>
              <a:rPr lang="ja-JP" altLang="en-US" sz="1340" b="1" u="sng" dirty="0">
                <a:latin typeface="Meiryo UI" panose="020B0604030504040204" pitchFamily="50" charset="-128"/>
                <a:ea typeface="Meiryo UI" panose="020B0604030504040204" pitchFamily="50" charset="-128"/>
              </a:rPr>
              <a:t>チェック機能の強化に向けた更なる検討</a:t>
            </a:r>
            <a:endParaRPr lang="en-US" altLang="ja-JP" sz="1340" b="1" u="sng" dirty="0">
              <a:latin typeface="Meiryo UI" panose="020B0604030504040204" pitchFamily="50" charset="-128"/>
              <a:ea typeface="Meiryo UI" panose="020B0604030504040204" pitchFamily="50" charset="-128"/>
            </a:endParaRPr>
          </a:p>
          <a:p>
            <a:pPr marL="153863" indent="-153863">
              <a:lnSpc>
                <a:spcPct val="110000"/>
              </a:lnSpc>
            </a:pPr>
            <a:r>
              <a:rPr lang="ja-JP" altLang="en-US" sz="1340" dirty="0">
                <a:latin typeface="Meiryo UI" panose="020B0604030504040204" pitchFamily="50" charset="-128"/>
                <a:ea typeface="Meiryo UI" panose="020B0604030504040204" pitchFamily="50" charset="-128"/>
              </a:rPr>
              <a:t>　・引き続き</a:t>
            </a:r>
            <a:r>
              <a:rPr lang="ja-JP" altLang="en-US" sz="1340" b="1" dirty="0">
                <a:latin typeface="Meiryo UI" panose="020B0604030504040204" pitchFamily="50" charset="-128"/>
                <a:ea typeface="Meiryo UI" panose="020B0604030504040204" pitchFamily="50" charset="-128"/>
              </a:rPr>
              <a:t>法的整備を視野に入れた検討</a:t>
            </a:r>
            <a:r>
              <a:rPr lang="ja-JP" altLang="en-US" sz="1340" dirty="0">
                <a:latin typeface="Meiryo UI" panose="020B0604030504040204" pitchFamily="50" charset="-128"/>
                <a:ea typeface="Meiryo UI" panose="020B0604030504040204" pitchFamily="50" charset="-128"/>
              </a:rPr>
              <a:t>を行うとともに、</a:t>
            </a:r>
            <a:r>
              <a:rPr lang="ja-JP" altLang="en-US" sz="1340" b="1" dirty="0">
                <a:latin typeface="Meiryo UI" panose="020B0604030504040204" pitchFamily="50" charset="-128"/>
                <a:ea typeface="Meiryo UI" panose="020B0604030504040204" pitchFamily="50" charset="-128"/>
              </a:rPr>
              <a:t>各機関が自ら障害者の任免状況を公表する仕組みを検討</a:t>
            </a:r>
            <a:endParaRPr lang="en-US" altLang="ja-JP" sz="1340" b="1"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526613" y="2591550"/>
            <a:ext cx="806507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572003" y="2758095"/>
            <a:ext cx="10383" cy="272763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587030" y="919269"/>
            <a:ext cx="4155305" cy="234360"/>
          </a:xfrm>
          <a:prstGeom prst="rect">
            <a:avLst/>
          </a:prstGeom>
          <a:noFill/>
        </p:spPr>
        <p:txBody>
          <a:bodyPr wrap="none" rtlCol="0">
            <a:spAutoFit/>
          </a:bodyPr>
          <a:lstStyle/>
          <a:p>
            <a:r>
              <a:rPr lang="ja-JP" altLang="en-US" sz="923" dirty="0"/>
              <a:t>（平成</a:t>
            </a:r>
            <a:r>
              <a:rPr lang="en-US" altLang="ja-JP" sz="923" dirty="0"/>
              <a:t>30</a:t>
            </a:r>
            <a:r>
              <a:rPr lang="ja-JP" altLang="en-US" sz="923" dirty="0"/>
              <a:t>年</a:t>
            </a:r>
            <a:r>
              <a:rPr lang="en-US" altLang="ja-JP" sz="923" dirty="0"/>
              <a:t>10</a:t>
            </a:r>
            <a:r>
              <a:rPr lang="ja-JP" altLang="en-US" sz="923" dirty="0"/>
              <a:t>月</a:t>
            </a:r>
            <a:r>
              <a:rPr lang="en-US" altLang="ja-JP" sz="923" dirty="0"/>
              <a:t>23</a:t>
            </a:r>
            <a:r>
              <a:rPr lang="ja-JP" altLang="en-US" sz="923" dirty="0"/>
              <a:t>日公務部門における障害者雇用に関する関係閣僚会議決定）</a:t>
            </a:r>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40</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547425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51702" y="1221517"/>
            <a:ext cx="4096077" cy="4757038"/>
            <a:chOff x="128724" y="4136278"/>
            <a:chExt cx="3718984" cy="2916181"/>
          </a:xfrm>
        </p:grpSpPr>
        <p:sp>
          <p:nvSpPr>
            <p:cNvPr id="5" name="正方形/長方形 4"/>
            <p:cNvSpPr/>
            <p:nvPr/>
          </p:nvSpPr>
          <p:spPr>
            <a:xfrm>
              <a:off x="149212" y="4390865"/>
              <a:ext cx="3648449" cy="2661594"/>
            </a:xfrm>
            <a:prstGeom prst="rect">
              <a:avLst/>
            </a:prstGeom>
            <a:solidFill>
              <a:srgbClr val="FF80A6">
                <a:lumMod val="20000"/>
                <a:lumOff val="80000"/>
              </a:srgbClr>
            </a:solidFill>
            <a:ln w="57150" cap="flat" cmpd="sng" algn="ctr">
              <a:solidFill>
                <a:srgbClr val="FF80A6"/>
              </a:solidFill>
              <a:prstDash val="solid"/>
            </a:ln>
            <a:effectLst/>
          </p:spPr>
          <p:txBody>
            <a:bodyPr rtlCol="0" anchor="ctr"/>
            <a:lstStyle/>
            <a:p>
              <a:pPr algn="ctr" fontAlgn="base">
                <a:spcBef>
                  <a:spcPct val="0"/>
                </a:spcBef>
                <a:spcAft>
                  <a:spcPct val="0"/>
                </a:spcAft>
              </a:pPr>
              <a:endParaRPr kumimoji="0" lang="ja-JP" altLang="en-US" sz="1563" kern="0">
                <a:solidFill>
                  <a:prstClr val="white"/>
                </a:solidFill>
                <a:latin typeface="Calibri"/>
              </a:endParaRPr>
            </a:p>
          </p:txBody>
        </p:sp>
        <p:sp>
          <p:nvSpPr>
            <p:cNvPr id="6" name="テキスト ボックス 5"/>
            <p:cNvSpPr txBox="1"/>
            <p:nvPr/>
          </p:nvSpPr>
          <p:spPr>
            <a:xfrm>
              <a:off x="128724" y="4457258"/>
              <a:ext cx="3718984" cy="2420774"/>
            </a:xfrm>
            <a:prstGeom prst="rect">
              <a:avLst/>
            </a:prstGeom>
            <a:noFill/>
            <a:ln>
              <a:noFill/>
            </a:ln>
          </p:spPr>
          <p:txBody>
            <a:bodyPr wrap="square" rtlCol="0">
              <a:spAutoFit/>
            </a:bodyPr>
            <a:lstStyle/>
            <a:p>
              <a:pPr marL="160167" indent="-160167">
                <a:lnSpc>
                  <a:spcPct val="110000"/>
                </a:lnSpc>
              </a:pP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a:t>
              </a:r>
              <a:r>
                <a:rPr lang="ja-JP" altLang="en-US" sz="1340" b="1" dirty="0">
                  <a:latin typeface="Meiryo UI" panose="020B0604030504040204" pitchFamily="50" charset="-128"/>
                  <a:ea typeface="Meiryo UI" panose="020B0604030504040204" pitchFamily="50" charset="-128"/>
                </a:rPr>
                <a:t>平成</a:t>
              </a:r>
              <a:r>
                <a:rPr lang="en-US" altLang="ja-JP" sz="1340" b="1" dirty="0">
                  <a:latin typeface="Meiryo UI" panose="020B0604030504040204" pitchFamily="50" charset="-128"/>
                  <a:ea typeface="Meiryo UI" panose="020B0604030504040204" pitchFamily="50" charset="-128"/>
                </a:rPr>
                <a:t>31</a:t>
              </a:r>
              <a:r>
                <a:rPr lang="ja-JP" altLang="en-US" sz="1340" b="1" dirty="0">
                  <a:latin typeface="Meiryo UI" panose="020B0604030504040204" pitchFamily="50" charset="-128"/>
                  <a:ea typeface="Meiryo UI" panose="020B0604030504040204" pitchFamily="50" charset="-128"/>
                </a:rPr>
                <a:t>年末までの障害者採用計画</a:t>
              </a:r>
              <a:r>
                <a:rPr lang="ja-JP" altLang="en-US" sz="1340" dirty="0">
                  <a:latin typeface="Meiryo UI" panose="020B0604030504040204" pitchFamily="50" charset="-128"/>
                  <a:ea typeface="Meiryo UI" panose="020B0604030504040204" pitchFamily="50" charset="-128"/>
                </a:rPr>
                <a:t>を策定</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○障害者雇用を推進していくために必要な</a:t>
              </a:r>
              <a:r>
                <a:rPr lang="ja-JP" altLang="en-US" sz="1340" b="1" dirty="0">
                  <a:latin typeface="Meiryo UI" panose="020B0604030504040204" pitchFamily="50" charset="-128"/>
                  <a:ea typeface="Meiryo UI" panose="020B0604030504040204" pitchFamily="50" charset="-128"/>
                </a:rPr>
                <a:t>府省内の体制整備、採用活動及び職場定着等に関する具体的な計画</a:t>
              </a:r>
              <a:r>
                <a:rPr lang="ja-JP" altLang="en-US" sz="1340" dirty="0">
                  <a:latin typeface="Meiryo UI" panose="020B0604030504040204" pitchFamily="50" charset="-128"/>
                  <a:ea typeface="Meiryo UI" panose="020B0604030504040204" pitchFamily="50" charset="-128"/>
                </a:rPr>
                <a:t>を策定</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○障害者雇用に関する理解の促進</a:t>
              </a:r>
              <a:endParaRPr lang="en-US" altLang="ja-JP" sz="1340" dirty="0">
                <a:latin typeface="Meiryo UI" panose="020B0604030504040204" pitchFamily="50" charset="-128"/>
                <a:ea typeface="Meiryo UI" panose="020B0604030504040204" pitchFamily="50" charset="-128"/>
              </a:endParaRPr>
            </a:p>
            <a:p>
              <a:pPr marL="244463" indent="-84297">
                <a:lnSpc>
                  <a:spcPct val="110000"/>
                </a:lnSpc>
              </a:pPr>
              <a:r>
                <a:rPr lang="ja-JP" altLang="en-US" sz="1340" dirty="0">
                  <a:latin typeface="Meiryo UI" panose="020B0604030504040204" pitchFamily="50" charset="-128"/>
                  <a:ea typeface="Meiryo UI" panose="020B0604030504040204" pitchFamily="50" charset="-128"/>
                </a:rPr>
                <a:t>・国家公務員における</a:t>
              </a:r>
              <a:r>
                <a:rPr lang="ja-JP" altLang="en-US" sz="1340" b="1" dirty="0">
                  <a:latin typeface="Meiryo UI" panose="020B0604030504040204" pitchFamily="50" charset="-128"/>
                  <a:ea typeface="Meiryo UI" panose="020B0604030504040204" pitchFamily="50" charset="-128"/>
                </a:rPr>
                <a:t>合理的配慮指針</a:t>
              </a:r>
              <a:r>
                <a:rPr lang="ja-JP" altLang="en-US" sz="1340" dirty="0">
                  <a:latin typeface="Meiryo UI" panose="020B0604030504040204" pitchFamily="50" charset="-128"/>
                  <a:ea typeface="Meiryo UI" panose="020B0604030504040204" pitchFamily="50" charset="-128"/>
                </a:rPr>
                <a:t>（平成</a:t>
              </a:r>
              <a:r>
                <a:rPr lang="en-US" altLang="ja-JP" sz="1340" dirty="0">
                  <a:latin typeface="Meiryo UI" panose="020B0604030504040204" pitchFamily="50" charset="-128"/>
                  <a:ea typeface="Meiryo UI" panose="020B0604030504040204" pitchFamily="50" charset="-128"/>
                </a:rPr>
                <a:t>30</a:t>
              </a:r>
              <a:r>
                <a:rPr lang="ja-JP" altLang="en-US" sz="1340" dirty="0">
                  <a:latin typeface="Meiryo UI" panose="020B0604030504040204" pitchFamily="50" charset="-128"/>
                  <a:ea typeface="Meiryo UI" panose="020B0604030504040204" pitchFamily="50" charset="-128"/>
                </a:rPr>
                <a:t>年内）及び公務部門における</a:t>
              </a:r>
              <a:r>
                <a:rPr lang="ja-JP" altLang="en-US" sz="1340" b="1" dirty="0">
                  <a:latin typeface="Meiryo UI" panose="020B0604030504040204" pitchFamily="50" charset="-128"/>
                  <a:ea typeface="Meiryo UI" panose="020B0604030504040204" pitchFamily="50" charset="-128"/>
                </a:rPr>
                <a:t>障害者雇用マニュアル</a:t>
              </a:r>
              <a:r>
                <a:rPr lang="ja-JP" altLang="en-US" sz="1340" dirty="0">
                  <a:latin typeface="Meiryo UI" panose="020B0604030504040204" pitchFamily="50" charset="-128"/>
                  <a:ea typeface="Meiryo UI" panose="020B0604030504040204" pitchFamily="50" charset="-128"/>
                </a:rPr>
                <a:t>（平成</a:t>
              </a:r>
              <a:r>
                <a:rPr lang="en-US" altLang="ja-JP" sz="1340" dirty="0">
                  <a:latin typeface="Meiryo UI" panose="020B0604030504040204" pitchFamily="50" charset="-128"/>
                  <a:ea typeface="Meiryo UI" panose="020B0604030504040204" pitchFamily="50" charset="-128"/>
                </a:rPr>
                <a:t>30</a:t>
              </a:r>
              <a:r>
                <a:rPr lang="ja-JP" altLang="en-US" sz="1340" dirty="0">
                  <a:latin typeface="Meiryo UI" panose="020B0604030504040204" pitchFamily="50" charset="-128"/>
                  <a:ea typeface="Meiryo UI" panose="020B0604030504040204" pitchFamily="50" charset="-128"/>
                </a:rPr>
                <a:t>年度内）の整備</a:t>
              </a:r>
              <a:endParaRPr lang="en-US" altLang="ja-JP" sz="1340" dirty="0">
                <a:latin typeface="Meiryo UI" panose="020B0604030504040204" pitchFamily="50" charset="-128"/>
                <a:ea typeface="Meiryo UI" panose="020B0604030504040204" pitchFamily="50" charset="-128"/>
              </a:endParaRPr>
            </a:p>
            <a:p>
              <a:pPr marL="244463" indent="-84297">
                <a:lnSpc>
                  <a:spcPct val="110000"/>
                </a:lnSpc>
              </a:pPr>
              <a:r>
                <a:rPr lang="ja-JP" altLang="en-US" sz="1340" dirty="0">
                  <a:latin typeface="Meiryo UI" panose="020B0604030504040204" pitchFamily="50" charset="-128"/>
                  <a:ea typeface="Meiryo UI" panose="020B0604030504040204" pitchFamily="50" charset="-128"/>
                </a:rPr>
                <a:t>･障害者雇用に精通したアドバイザー等による、各府省において障害者が活躍できる</a:t>
              </a:r>
              <a:r>
                <a:rPr lang="ja-JP" altLang="en-US" sz="1340" b="1" dirty="0">
                  <a:latin typeface="Meiryo UI" panose="020B0604030504040204" pitchFamily="50" charset="-128"/>
                  <a:ea typeface="Meiryo UI" panose="020B0604030504040204" pitchFamily="50" charset="-128"/>
                </a:rPr>
                <a:t>具体的な業務を選定</a:t>
              </a:r>
              <a:r>
                <a:rPr lang="ja-JP" altLang="en-US" sz="1340" dirty="0">
                  <a:latin typeface="Meiryo UI" panose="020B0604030504040204" pitchFamily="50" charset="-128"/>
                  <a:ea typeface="Meiryo UI" panose="020B0604030504040204" pitchFamily="50" charset="-128"/>
                </a:rPr>
                <a:t>するための支援</a:t>
              </a:r>
              <a:endParaRPr lang="en-US" altLang="ja-JP" sz="1340" dirty="0">
                <a:latin typeface="Meiryo UI" panose="020B0604030504040204" pitchFamily="50" charset="-128"/>
                <a:ea typeface="Meiryo UI" panose="020B0604030504040204" pitchFamily="50" charset="-128"/>
              </a:endParaRPr>
            </a:p>
            <a:p>
              <a:pPr marL="244463" indent="-84297">
                <a:lnSpc>
                  <a:spcPct val="110000"/>
                </a:lnSpc>
              </a:pPr>
              <a:r>
                <a:rPr lang="ja-JP" altLang="en-US" sz="1340" dirty="0">
                  <a:latin typeface="Meiryo UI" panose="020B0604030504040204" pitchFamily="50" charset="-128"/>
                  <a:ea typeface="Meiryo UI" panose="020B0604030504040204" pitchFamily="50" charset="-128"/>
                </a:rPr>
                <a:t>･障害者雇用に関する</a:t>
              </a:r>
              <a:r>
                <a:rPr lang="ja-JP" altLang="en-US" sz="1340" b="1" dirty="0">
                  <a:latin typeface="Meiryo UI" panose="020B0604030504040204" pitchFamily="50" charset="-128"/>
                  <a:ea typeface="Meiryo UI" panose="020B0604030504040204" pitchFamily="50" charset="-128"/>
                </a:rPr>
                <a:t>理解促進に向けたセミナーや講習会、職場見学会</a:t>
              </a:r>
              <a:r>
                <a:rPr lang="ja-JP" altLang="en-US" sz="1340" dirty="0">
                  <a:latin typeface="Meiryo UI" panose="020B0604030504040204" pitchFamily="50" charset="-128"/>
                  <a:ea typeface="Meiryo UI" panose="020B0604030504040204" pitchFamily="50" charset="-128"/>
                </a:rPr>
                <a:t>等の開催　　　　　　　　　　　　　等</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○採用計画を着実に進捗させるための取組及び支援策</a:t>
              </a:r>
              <a:endParaRPr lang="en-US" altLang="ja-JP" sz="1340" dirty="0">
                <a:latin typeface="Meiryo UI" panose="020B0604030504040204" pitchFamily="50" charset="-128"/>
                <a:ea typeface="Meiryo UI" panose="020B0604030504040204" pitchFamily="50" charset="-128"/>
              </a:endParaRPr>
            </a:p>
            <a:p>
              <a:pPr marL="236034" indent="-75868">
                <a:lnSpc>
                  <a:spcPct val="110000"/>
                </a:lnSpc>
              </a:pPr>
              <a:r>
                <a:rPr lang="ja-JP" altLang="en-US" sz="1340" dirty="0">
                  <a:latin typeface="Meiryo UI" panose="020B0604030504040204" pitchFamily="50" charset="-128"/>
                  <a:ea typeface="Meiryo UI" panose="020B0604030504040204" pitchFamily="50" charset="-128"/>
                </a:rPr>
                <a:t>・</a:t>
              </a:r>
              <a:r>
                <a:rPr lang="ja-JP" altLang="en-US" sz="1340" b="1" dirty="0">
                  <a:latin typeface="Meiryo UI" panose="020B0604030504040204" pitchFamily="50" charset="-128"/>
                  <a:ea typeface="Meiryo UI" panose="020B0604030504040204" pitchFamily="50" charset="-128"/>
                </a:rPr>
                <a:t>ハローワークにおける職業紹介</a:t>
              </a:r>
              <a:r>
                <a:rPr lang="ja-JP" altLang="en-US" sz="1340" dirty="0">
                  <a:latin typeface="Meiryo UI" panose="020B0604030504040204" pitchFamily="50" charset="-128"/>
                  <a:ea typeface="Meiryo UI" panose="020B0604030504040204" pitchFamily="50" charset="-128"/>
                </a:rPr>
                <a:t>等</a:t>
              </a:r>
              <a:endParaRPr lang="en-US" altLang="ja-JP" sz="1340" dirty="0">
                <a:latin typeface="Meiryo UI" panose="020B0604030504040204" pitchFamily="50" charset="-128"/>
                <a:ea typeface="Meiryo UI" panose="020B0604030504040204" pitchFamily="50" charset="-128"/>
              </a:endParaRPr>
            </a:p>
            <a:p>
              <a:pPr marL="236034" indent="-75868">
                <a:lnSpc>
                  <a:spcPct val="110000"/>
                </a:lnSpc>
              </a:pPr>
              <a:r>
                <a:rPr lang="ja-JP" altLang="en-US" sz="1340" dirty="0">
                  <a:latin typeface="Meiryo UI" panose="020B0604030504040204" pitchFamily="50" charset="-128"/>
                  <a:ea typeface="Meiryo UI" panose="020B0604030504040204" pitchFamily="50" charset="-128"/>
                </a:rPr>
                <a:t>・障害者就労支援機関等との連携　　　　　　　　　　等</a:t>
              </a:r>
              <a:endParaRPr lang="en-US" altLang="ja-JP" sz="1340" dirty="0">
                <a:latin typeface="Meiryo UI" panose="020B0604030504040204" pitchFamily="50" charset="-128"/>
                <a:ea typeface="Meiryo UI" panose="020B0604030504040204" pitchFamily="50" charset="-128"/>
              </a:endParaRPr>
            </a:p>
          </p:txBody>
        </p:sp>
        <p:sp>
          <p:nvSpPr>
            <p:cNvPr id="7" name="正方形/長方形 6"/>
            <p:cNvSpPr/>
            <p:nvPr/>
          </p:nvSpPr>
          <p:spPr>
            <a:xfrm>
              <a:off x="149767" y="4136278"/>
              <a:ext cx="3648448" cy="254588"/>
            </a:xfrm>
            <a:prstGeom prst="rect">
              <a:avLst/>
            </a:prstGeom>
            <a:solidFill>
              <a:srgbClr val="FF80A6"/>
            </a:solidFill>
            <a:ln w="57150" cap="flat" cmpd="sng" algn="ctr">
              <a:solidFill>
                <a:srgbClr val="FF80A6"/>
              </a:solidFill>
              <a:prstDash val="solid"/>
            </a:ln>
            <a:effectLst/>
          </p:spPr>
          <p:txBody>
            <a:bodyPr rtlCol="0" anchor="ctr"/>
            <a:lstStyle/>
            <a:p>
              <a:pPr algn="ctr" fontAlgn="base">
                <a:lnSpc>
                  <a:spcPct val="150000"/>
                </a:lnSpc>
                <a:spcBef>
                  <a:spcPct val="0"/>
                </a:spcBef>
                <a:spcAft>
                  <a:spcPct val="0"/>
                </a:spcAft>
              </a:pPr>
              <a:r>
                <a:rPr kumimoji="0" lang="ja-JP" altLang="en-US" sz="1229" b="1" kern="0" dirty="0">
                  <a:solidFill>
                    <a:prstClr val="white"/>
                  </a:solidFill>
                  <a:latin typeface="Meiryo UI" panose="020B0604030504040204" pitchFamily="50" charset="-128"/>
                  <a:ea typeface="Meiryo UI" panose="020B0604030504040204" pitchFamily="50" charset="-128"/>
                </a:rPr>
                <a:t>２．法定雇用率の速やかな達成に向けた計画的な取組</a:t>
              </a:r>
            </a:p>
          </p:txBody>
        </p:sp>
      </p:grpSp>
      <p:grpSp>
        <p:nvGrpSpPr>
          <p:cNvPr id="8" name="グループ化 7"/>
          <p:cNvGrpSpPr/>
          <p:nvPr/>
        </p:nvGrpSpPr>
        <p:grpSpPr>
          <a:xfrm>
            <a:off x="4652396" y="1556919"/>
            <a:ext cx="3972288" cy="4515629"/>
            <a:chOff x="3717178" y="4404704"/>
            <a:chExt cx="3606591" cy="3030370"/>
          </a:xfrm>
        </p:grpSpPr>
        <p:sp>
          <p:nvSpPr>
            <p:cNvPr id="9" name="正方形/長方形 8"/>
            <p:cNvSpPr/>
            <p:nvPr/>
          </p:nvSpPr>
          <p:spPr>
            <a:xfrm>
              <a:off x="3766962" y="4404704"/>
              <a:ext cx="3556806" cy="2967299"/>
            </a:xfrm>
            <a:prstGeom prst="rect">
              <a:avLst/>
            </a:prstGeom>
            <a:solidFill>
              <a:srgbClr val="DDF5FF"/>
            </a:solidFill>
            <a:ln w="57150" cap="flat" cmpd="sng" algn="ctr">
              <a:solidFill>
                <a:srgbClr val="55CCFF"/>
              </a:solidFill>
              <a:prstDash val="solid"/>
            </a:ln>
            <a:effectLst/>
          </p:spPr>
          <p:txBody>
            <a:bodyPr rtlCol="0" anchor="ctr"/>
            <a:lstStyle/>
            <a:p>
              <a:pPr algn="ctr" fontAlgn="base">
                <a:spcBef>
                  <a:spcPct val="0"/>
                </a:spcBef>
                <a:spcAft>
                  <a:spcPct val="0"/>
                </a:spcAft>
              </a:pPr>
              <a:endParaRPr kumimoji="0" lang="ja-JP" altLang="en-US" sz="2010" kern="0">
                <a:solidFill>
                  <a:prstClr val="white"/>
                </a:solidFill>
                <a:latin typeface="Calibri"/>
              </a:endParaRPr>
            </a:p>
          </p:txBody>
        </p:sp>
        <p:sp>
          <p:nvSpPr>
            <p:cNvPr id="10" name="テキスト ボックス 9"/>
            <p:cNvSpPr txBox="1"/>
            <p:nvPr/>
          </p:nvSpPr>
          <p:spPr>
            <a:xfrm>
              <a:off x="3717178" y="4548576"/>
              <a:ext cx="3606591" cy="2886498"/>
            </a:xfrm>
            <a:prstGeom prst="rect">
              <a:avLst/>
            </a:prstGeom>
            <a:noFill/>
            <a:ln>
              <a:noFill/>
            </a:ln>
          </p:spPr>
          <p:txBody>
            <a:bodyPr wrap="square" rtlCol="0">
              <a:spAutoFit/>
            </a:bodyPr>
            <a:lstStyle/>
            <a:p>
              <a:pPr marL="160167" indent="-160167">
                <a:lnSpc>
                  <a:spcPct val="110000"/>
                </a:lnSpc>
              </a:pP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○障害者が活躍しやすい職場づくりの推進</a:t>
              </a:r>
              <a:endParaRPr lang="en-US" altLang="ja-JP" sz="1340" dirty="0">
                <a:latin typeface="Meiryo UI" panose="020B0604030504040204" pitchFamily="50" charset="-128"/>
                <a:ea typeface="Meiryo UI" panose="020B0604030504040204" pitchFamily="50" charset="-128"/>
              </a:endParaRPr>
            </a:p>
            <a:p>
              <a:pPr marL="320331" indent="-160167">
                <a:lnSpc>
                  <a:spcPct val="110000"/>
                </a:lnSpc>
              </a:pPr>
              <a:r>
                <a:rPr lang="ja-JP" altLang="en-US" sz="1340" dirty="0">
                  <a:latin typeface="Meiryo UI" panose="020B0604030504040204" pitchFamily="50" charset="-128"/>
                  <a:ea typeface="Meiryo UI" panose="020B0604030504040204" pitchFamily="50" charset="-128"/>
                </a:rPr>
                <a:t>・各府省の</a:t>
              </a:r>
              <a:r>
                <a:rPr lang="ja-JP" altLang="en-US" sz="1340" b="1" dirty="0">
                  <a:latin typeface="Meiryo UI" panose="020B0604030504040204" pitchFamily="50" charset="-128"/>
                  <a:ea typeface="Meiryo UI" panose="020B0604030504040204" pitchFamily="50" charset="-128"/>
                </a:rPr>
                <a:t>推進体制</a:t>
              </a:r>
              <a:r>
                <a:rPr lang="ja-JP" altLang="en-US" sz="1340" dirty="0">
                  <a:latin typeface="Meiryo UI" panose="020B0604030504040204" pitchFamily="50" charset="-128"/>
                  <a:ea typeface="Meiryo UI" panose="020B0604030504040204" pitchFamily="50" charset="-128"/>
                </a:rPr>
                <a:t>の整備</a:t>
              </a:r>
              <a:r>
                <a:rPr lang="en-US" altLang="ja-JP" sz="1340" dirty="0">
                  <a:latin typeface="Meiryo UI" panose="020B0604030504040204" pitchFamily="50" charset="-128"/>
                  <a:ea typeface="Meiryo UI" panose="020B0604030504040204" pitchFamily="50" charset="-128"/>
                </a:rPr>
                <a:t>(</a:t>
              </a:r>
              <a:r>
                <a:rPr lang="ja-JP" altLang="en-US" sz="1340" dirty="0">
                  <a:latin typeface="Meiryo UI" panose="020B0604030504040204" pitchFamily="50" charset="-128"/>
                  <a:ea typeface="Meiryo UI" panose="020B0604030504040204" pitchFamily="50" charset="-128"/>
                </a:rPr>
                <a:t>実務責任者の配置等</a:t>
              </a:r>
              <a:r>
                <a:rPr lang="en-US" altLang="ja-JP" sz="1340" dirty="0">
                  <a:latin typeface="Meiryo UI" panose="020B0604030504040204" pitchFamily="50" charset="-128"/>
                  <a:ea typeface="Meiryo UI" panose="020B0604030504040204" pitchFamily="50" charset="-128"/>
                </a:rPr>
                <a:t>)</a:t>
              </a:r>
            </a:p>
            <a:p>
              <a:pPr marL="320331" indent="-160167">
                <a:lnSpc>
                  <a:spcPct val="110000"/>
                </a:lnSpc>
              </a:pPr>
              <a:r>
                <a:rPr lang="ja-JP" altLang="en-US" sz="1340" dirty="0">
                  <a:latin typeface="Meiryo UI" panose="020B0604030504040204" pitchFamily="50" charset="-128"/>
                  <a:ea typeface="Meiryo UI" panose="020B0604030504040204" pitchFamily="50" charset="-128"/>
                </a:rPr>
                <a:t>・障害者雇用に関する理解の促進</a:t>
              </a:r>
              <a:r>
                <a:rPr lang="en-US" altLang="ja-JP" sz="1340" dirty="0">
                  <a:latin typeface="Meiryo UI" panose="020B0604030504040204" pitchFamily="50" charset="-128"/>
                  <a:ea typeface="Meiryo UI" panose="020B0604030504040204" pitchFamily="50" charset="-128"/>
                </a:rPr>
                <a:t>(</a:t>
              </a:r>
              <a:r>
                <a:rPr lang="ja-JP" altLang="en-US" sz="1340" dirty="0">
                  <a:latin typeface="Meiryo UI" panose="020B0604030504040204" pitchFamily="50" charset="-128"/>
                  <a:ea typeface="Meiryo UI" panose="020B0604030504040204" pitchFamily="50" charset="-128"/>
                </a:rPr>
                <a:t>再掲</a:t>
              </a:r>
              <a:r>
                <a:rPr lang="en-US" altLang="ja-JP" sz="1340" dirty="0">
                  <a:latin typeface="Meiryo UI" panose="020B0604030504040204" pitchFamily="50" charset="-128"/>
                  <a:ea typeface="Meiryo UI" panose="020B0604030504040204" pitchFamily="50" charset="-128"/>
                </a:rPr>
                <a:t>)</a:t>
              </a:r>
            </a:p>
            <a:p>
              <a:pPr marL="320331" indent="-160167">
                <a:lnSpc>
                  <a:spcPct val="110000"/>
                </a:lnSpc>
              </a:pPr>
              <a:r>
                <a:rPr lang="ja-JP" altLang="en-US" sz="1340" dirty="0">
                  <a:latin typeface="Meiryo UI" panose="020B0604030504040204" pitchFamily="50" charset="-128"/>
                  <a:ea typeface="Meiryo UI" panose="020B0604030504040204" pitchFamily="50" charset="-128"/>
                </a:rPr>
                <a:t>・働く障害者向けの</a:t>
              </a:r>
              <a:r>
                <a:rPr lang="ja-JP" altLang="en-US" sz="1340" b="1" dirty="0">
                  <a:latin typeface="Meiryo UI" panose="020B0604030504040204" pitchFamily="50" charset="-128"/>
                  <a:ea typeface="Meiryo UI" panose="020B0604030504040204" pitchFamily="50" charset="-128"/>
                </a:rPr>
                <a:t>相談窓口</a:t>
              </a:r>
              <a:r>
                <a:rPr lang="ja-JP" altLang="en-US" sz="1340" dirty="0">
                  <a:latin typeface="Meiryo UI" panose="020B0604030504040204" pitchFamily="50" charset="-128"/>
                  <a:ea typeface="Meiryo UI" panose="020B0604030504040204" pitchFamily="50" charset="-128"/>
                </a:rPr>
                <a:t>の設置</a:t>
              </a:r>
              <a:endParaRPr lang="en-US" altLang="ja-JP" sz="1340" dirty="0">
                <a:latin typeface="Meiryo UI" panose="020B0604030504040204" pitchFamily="50" charset="-128"/>
                <a:ea typeface="Meiryo UI" panose="020B0604030504040204" pitchFamily="50" charset="-128"/>
              </a:endParaRPr>
            </a:p>
            <a:p>
              <a:pPr marL="320331" indent="-160167">
                <a:lnSpc>
                  <a:spcPct val="110000"/>
                </a:lnSpc>
              </a:pPr>
              <a:r>
                <a:rPr lang="ja-JP" altLang="en-US" sz="1340" dirty="0">
                  <a:latin typeface="Meiryo UI" panose="020B0604030504040204" pitchFamily="50" charset="-128"/>
                  <a:ea typeface="Meiryo UI" panose="020B0604030504040204" pitchFamily="50" charset="-128"/>
                </a:rPr>
                <a:t>・個々の障害者をサポートする</a:t>
              </a:r>
              <a:r>
                <a:rPr lang="ja-JP" altLang="en-US" sz="1340" b="1" dirty="0">
                  <a:latin typeface="Meiryo UI" panose="020B0604030504040204" pitchFamily="50" charset="-128"/>
                  <a:ea typeface="Meiryo UI" panose="020B0604030504040204" pitchFamily="50" charset="-128"/>
                </a:rPr>
                <a:t>支援者</a:t>
              </a:r>
              <a:r>
                <a:rPr lang="ja-JP" altLang="en-US" sz="1340" dirty="0">
                  <a:latin typeface="Meiryo UI" panose="020B0604030504040204" pitchFamily="50" charset="-128"/>
                  <a:ea typeface="Meiryo UI" panose="020B0604030504040204" pitchFamily="50" charset="-128"/>
                </a:rPr>
                <a:t>の配置・委嘱</a:t>
              </a:r>
              <a:endParaRPr lang="en-US" altLang="ja-JP" sz="1340" dirty="0">
                <a:latin typeface="Meiryo UI" panose="020B0604030504040204" pitchFamily="50" charset="-128"/>
                <a:ea typeface="Meiryo UI" panose="020B0604030504040204" pitchFamily="50" charset="-128"/>
              </a:endParaRPr>
            </a:p>
            <a:p>
              <a:pPr marL="246191" indent="-86460">
                <a:lnSpc>
                  <a:spcPct val="110000"/>
                </a:lnSpc>
              </a:pPr>
              <a:r>
                <a:rPr lang="ja-JP" altLang="en-US" sz="1340" dirty="0">
                  <a:latin typeface="Meiryo UI" panose="020B0604030504040204" pitchFamily="50" charset="-128"/>
                  <a:ea typeface="Meiryo UI" panose="020B0604030504040204" pitchFamily="50" charset="-128"/>
                </a:rPr>
                <a:t>・</a:t>
              </a:r>
              <a:r>
                <a:rPr lang="ja-JP" altLang="en-US" sz="1340" spc="-90" dirty="0">
                  <a:latin typeface="Meiryo UI" panose="020B0604030504040204" pitchFamily="50" charset="-128"/>
                  <a:ea typeface="Meiryo UI" panose="020B0604030504040204" pitchFamily="50" charset="-128"/>
                </a:rPr>
                <a:t>障害者の</a:t>
              </a:r>
              <a:r>
                <a:rPr lang="ja-JP" altLang="en-US" sz="1340" b="1" spc="-90" dirty="0">
                  <a:latin typeface="Meiryo UI" panose="020B0604030504040204" pitchFamily="50" charset="-128"/>
                  <a:ea typeface="Meiryo UI" panose="020B0604030504040204" pitchFamily="50" charset="-128"/>
                </a:rPr>
                <a:t>作業環境</a:t>
              </a:r>
              <a:r>
                <a:rPr lang="ja-JP" altLang="en-US" sz="1340" spc="-90" dirty="0">
                  <a:latin typeface="Meiryo UI" panose="020B0604030504040204" pitchFamily="50" charset="-128"/>
                  <a:ea typeface="Meiryo UI" panose="020B0604030504040204" pitchFamily="50" charset="-128"/>
                </a:rPr>
                <a:t>を整えるための機器の導入・設備改善</a:t>
              </a:r>
              <a:r>
                <a:rPr lang="ja-JP" altLang="en-US" sz="1340" dirty="0">
                  <a:latin typeface="Meiryo UI" panose="020B0604030504040204" pitchFamily="50" charset="-128"/>
                  <a:ea typeface="Meiryo UI" panose="020B0604030504040204" pitchFamily="50" charset="-128"/>
                </a:rPr>
                <a:t> 　 　　　　　　　　　　　　　　　　　　　　　　　　　　等</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○障害者がいきいきと働きやすい人事管理の在り方の検討</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　</a:t>
              </a:r>
              <a:r>
                <a:rPr lang="ja-JP" altLang="en-US" sz="1340" spc="-112" dirty="0">
                  <a:latin typeface="Meiryo UI" panose="020B0604030504040204" pitchFamily="50" charset="-128"/>
                  <a:ea typeface="Meiryo UI" panose="020B0604030504040204" pitchFamily="50" charset="-128"/>
                </a:rPr>
                <a:t>・</a:t>
              </a:r>
              <a:r>
                <a:rPr lang="ja-JP" altLang="en-US" sz="1340" b="1" spc="-112" dirty="0">
                  <a:latin typeface="Meiryo UI" panose="020B0604030504040204" pitchFamily="50" charset="-128"/>
                  <a:ea typeface="Meiryo UI" panose="020B0604030504040204" pitchFamily="50" charset="-128"/>
                </a:rPr>
                <a:t>早出遅出勤務の特例、フレックスタイム制の柔軟化</a:t>
              </a:r>
              <a:r>
                <a:rPr lang="ja-JP" altLang="en-US" sz="1340" spc="-112" dirty="0">
                  <a:latin typeface="Meiryo UI" panose="020B0604030504040204" pitchFamily="50" charset="-128"/>
                  <a:ea typeface="Meiryo UI" panose="020B0604030504040204" pitchFamily="50" charset="-128"/>
                </a:rPr>
                <a:t>等の措置</a:t>
              </a:r>
              <a:endParaRPr lang="en-US" altLang="ja-JP" sz="1340" spc="-112"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　・</a:t>
              </a:r>
              <a:r>
                <a:rPr lang="ja-JP" altLang="en-US" sz="1340" b="1" dirty="0">
                  <a:latin typeface="Meiryo UI" panose="020B0604030504040204" pitchFamily="50" charset="-128"/>
                  <a:ea typeface="Meiryo UI" panose="020B0604030504040204" pitchFamily="50" charset="-128"/>
                </a:rPr>
                <a:t>テレワーク勤務</a:t>
              </a:r>
              <a:r>
                <a:rPr lang="ja-JP" altLang="en-US" sz="1340" dirty="0">
                  <a:latin typeface="Meiryo UI" panose="020B0604030504040204" pitchFamily="50" charset="-128"/>
                  <a:ea typeface="Meiryo UI" panose="020B0604030504040204" pitchFamily="50" charset="-128"/>
                </a:rPr>
                <a:t>を活用できるような環境整備　　　　等</a:t>
              </a:r>
              <a:endParaRPr lang="en-US" altLang="ja-JP" sz="1340" dirty="0">
                <a:latin typeface="Meiryo UI" panose="020B0604030504040204" pitchFamily="50" charset="-128"/>
                <a:ea typeface="Meiryo UI" panose="020B0604030504040204" pitchFamily="50" charset="-128"/>
              </a:endParaRPr>
            </a:p>
            <a:p>
              <a:pPr marL="160167" indent="-160167">
                <a:lnSpc>
                  <a:spcPct val="90000"/>
                </a:lnSpc>
              </a:pPr>
              <a:r>
                <a:rPr lang="ja-JP" altLang="en-US" sz="1340" dirty="0">
                  <a:latin typeface="Meiryo UI" panose="020B0604030504040204" pitchFamily="50" charset="-128"/>
                  <a:ea typeface="Meiryo UI" panose="020B0604030504040204" pitchFamily="50" charset="-128"/>
                </a:rPr>
                <a:t>○</a:t>
              </a:r>
              <a:r>
                <a:rPr lang="ja-JP" altLang="en-US" sz="1340" spc="-112" dirty="0">
                  <a:latin typeface="Meiryo UI" panose="020B0604030504040204" pitchFamily="50" charset="-128"/>
                  <a:ea typeface="Meiryo UI" panose="020B0604030504040204" pitchFamily="50" charset="-128"/>
                </a:rPr>
                <a:t>障害者の自立の促進や民間における障害者雇用に資する取組の推進</a:t>
              </a:r>
              <a:endParaRPr lang="en-US" altLang="ja-JP" sz="1340" spc="-112"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　・障害者雇用施策の充実</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　・障害者優先調達法に基づく、障害者就労施設等からの物品等の調達の推進</a:t>
              </a:r>
              <a:r>
                <a:rPr lang="en-US" altLang="ja-JP" sz="1229" dirty="0">
                  <a:latin typeface="Meiryo UI" panose="020B0604030504040204" pitchFamily="50" charset="-128"/>
                  <a:ea typeface="Meiryo UI" panose="020B0604030504040204" pitchFamily="50" charset="-128"/>
                </a:rPr>
                <a:t>		</a:t>
              </a:r>
              <a:r>
                <a:rPr lang="ja-JP" altLang="en-US" sz="1229" dirty="0">
                  <a:latin typeface="Meiryo UI" panose="020B0604030504040204" pitchFamily="50" charset="-128"/>
                  <a:ea typeface="Meiryo UI" panose="020B0604030504040204" pitchFamily="50" charset="-128"/>
                </a:rPr>
                <a:t>　　　　　　　　　　　　</a:t>
              </a:r>
              <a:endParaRPr lang="en-US" altLang="ja-JP" sz="1229" dirty="0">
                <a:latin typeface="Meiryo UI" panose="020B0604030504040204" pitchFamily="50" charset="-128"/>
                <a:ea typeface="Meiryo UI" panose="020B0604030504040204" pitchFamily="50" charset="-128"/>
              </a:endParaRPr>
            </a:p>
            <a:p>
              <a:pPr marL="160167" indent="-160167">
                <a:lnSpc>
                  <a:spcPct val="110000"/>
                </a:lnSpc>
              </a:pPr>
              <a:endParaRPr lang="en-US" altLang="ja-JP" sz="1229" b="1" dirty="0">
                <a:latin typeface="Meiryo UI" panose="020B0604030504040204" pitchFamily="50" charset="-128"/>
                <a:ea typeface="Meiryo UI" panose="020B0604030504040204" pitchFamily="50" charset="-128"/>
              </a:endParaRPr>
            </a:p>
          </p:txBody>
        </p:sp>
      </p:grpSp>
      <p:sp>
        <p:nvSpPr>
          <p:cNvPr id="11" name="正方形/長方形 10"/>
          <p:cNvSpPr/>
          <p:nvPr/>
        </p:nvSpPr>
        <p:spPr>
          <a:xfrm>
            <a:off x="4706175" y="1221519"/>
            <a:ext cx="3934425" cy="394206"/>
          </a:xfrm>
          <a:prstGeom prst="rect">
            <a:avLst/>
          </a:prstGeom>
          <a:solidFill>
            <a:srgbClr val="55CCFF"/>
          </a:solidFill>
          <a:ln w="57150" cap="flat" cmpd="sng" algn="ctr">
            <a:solidFill>
              <a:srgbClr val="55CCFF"/>
            </a:solidFill>
            <a:prstDash val="solid"/>
          </a:ln>
          <a:effectLst/>
        </p:spPr>
        <p:txBody>
          <a:bodyPr rtlCol="0" anchor="ctr"/>
          <a:lstStyle/>
          <a:p>
            <a:pPr algn="ctr" fontAlgn="base">
              <a:spcBef>
                <a:spcPct val="0"/>
              </a:spcBef>
              <a:spcAft>
                <a:spcPct val="0"/>
              </a:spcAft>
            </a:pPr>
            <a:r>
              <a:rPr kumimoji="0" lang="ja-JP" altLang="en-US" sz="1229" b="1" kern="0" dirty="0">
                <a:solidFill>
                  <a:prstClr val="white"/>
                </a:solidFill>
                <a:latin typeface="Meiryo UI" panose="020B0604030504040204" pitchFamily="50" charset="-128"/>
                <a:ea typeface="Meiryo UI" panose="020B0604030504040204" pitchFamily="50" charset="-128"/>
              </a:rPr>
              <a:t>３．国・地方公共団体における障害者の活躍の場の拡大</a:t>
            </a:r>
            <a:endParaRPr kumimoji="0" lang="en-US" altLang="ja-JP" sz="1229" b="1" kern="0" dirty="0">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flipV="1">
            <a:off x="413527" y="866783"/>
            <a:ext cx="8329121" cy="4631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87"/>
          </a:p>
        </p:txBody>
      </p:sp>
      <p:sp>
        <p:nvSpPr>
          <p:cNvPr id="13" name="正方形/長方形 12"/>
          <p:cNvSpPr/>
          <p:nvPr/>
        </p:nvSpPr>
        <p:spPr>
          <a:xfrm>
            <a:off x="471971" y="534838"/>
            <a:ext cx="8054590" cy="401648"/>
          </a:xfrm>
          <a:prstGeom prst="rect">
            <a:avLst/>
          </a:prstGeom>
        </p:spPr>
        <p:txBody>
          <a:bodyPr wrap="square">
            <a:spAutoFit/>
          </a:bodyPr>
          <a:lstStyle/>
          <a:p>
            <a:pPr algn="ctr"/>
            <a:r>
              <a:rPr lang="ja-JP" altLang="en-US" sz="2010" b="1" dirty="0"/>
              <a:t>公務部門における障害者雇用に関する基本方針の概要②</a:t>
            </a:r>
            <a:endParaRPr lang="en-US" altLang="ja-JP" sz="2010" b="1" dirty="0"/>
          </a:p>
        </p:txBody>
      </p:sp>
      <p:sp>
        <p:nvSpPr>
          <p:cNvPr id="15" name="テキスト ボックス 14"/>
          <p:cNvSpPr txBox="1"/>
          <p:nvPr/>
        </p:nvSpPr>
        <p:spPr>
          <a:xfrm>
            <a:off x="4587030" y="919269"/>
            <a:ext cx="4155305" cy="234360"/>
          </a:xfrm>
          <a:prstGeom prst="rect">
            <a:avLst/>
          </a:prstGeom>
          <a:noFill/>
        </p:spPr>
        <p:txBody>
          <a:bodyPr wrap="none" rtlCol="0">
            <a:spAutoFit/>
          </a:bodyPr>
          <a:lstStyle/>
          <a:p>
            <a:r>
              <a:rPr lang="ja-JP" altLang="en-US" sz="923" dirty="0"/>
              <a:t>（平成</a:t>
            </a:r>
            <a:r>
              <a:rPr lang="en-US" altLang="ja-JP" sz="923" dirty="0"/>
              <a:t>30</a:t>
            </a:r>
            <a:r>
              <a:rPr lang="ja-JP" altLang="en-US" sz="923" dirty="0"/>
              <a:t>年</a:t>
            </a:r>
            <a:r>
              <a:rPr lang="en-US" altLang="ja-JP" sz="923" dirty="0"/>
              <a:t>10</a:t>
            </a:r>
            <a:r>
              <a:rPr lang="ja-JP" altLang="en-US" sz="923" dirty="0"/>
              <a:t>月</a:t>
            </a:r>
            <a:r>
              <a:rPr lang="en-US" altLang="ja-JP" sz="923" dirty="0"/>
              <a:t>23</a:t>
            </a:r>
            <a:r>
              <a:rPr lang="ja-JP" altLang="en-US" sz="923" dirty="0"/>
              <a:t>日公務部門における障害者雇用に関する関係閣僚会議決定）</a:t>
            </a: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41</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926648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00289" y="1224299"/>
            <a:ext cx="8132246" cy="2790119"/>
            <a:chOff x="132825" y="6730336"/>
            <a:chExt cx="7284006" cy="2499096"/>
          </a:xfrm>
        </p:grpSpPr>
        <p:sp>
          <p:nvSpPr>
            <p:cNvPr id="5" name="テキスト ボックス 4"/>
            <p:cNvSpPr txBox="1"/>
            <p:nvPr/>
          </p:nvSpPr>
          <p:spPr>
            <a:xfrm>
              <a:off x="158083" y="6930082"/>
              <a:ext cx="7236859" cy="2299350"/>
            </a:xfrm>
            <a:prstGeom prst="rect">
              <a:avLst/>
            </a:prstGeom>
            <a:solidFill>
              <a:schemeClr val="accent6">
                <a:lumMod val="20000"/>
                <a:lumOff val="80000"/>
              </a:schemeClr>
            </a:solidFill>
            <a:ln w="57150">
              <a:solidFill>
                <a:schemeClr val="accent6"/>
              </a:solidFill>
            </a:ln>
          </p:spPr>
          <p:txBody>
            <a:bodyPr wrap="square" rtlCol="0">
              <a:spAutoFit/>
            </a:bodyPr>
            <a:lstStyle/>
            <a:p>
              <a:pPr marL="160167" indent="-160167">
                <a:lnSpc>
                  <a:spcPct val="110000"/>
                </a:lnSpc>
              </a:pPr>
              <a:r>
                <a:rPr lang="ja-JP" altLang="en-US" sz="1340" dirty="0">
                  <a:latin typeface="Meiryo UI" panose="020B0604030504040204" pitchFamily="50" charset="-128"/>
                  <a:ea typeface="Meiryo UI" panose="020B0604030504040204" pitchFamily="50" charset="-128"/>
                </a:rPr>
                <a:t>○障害者を対象とした</a:t>
              </a:r>
              <a:r>
                <a:rPr lang="ja-JP" altLang="en-US" sz="1340" b="1" dirty="0">
                  <a:latin typeface="Meiryo UI" panose="020B0604030504040204" pitchFamily="50" charset="-128"/>
                  <a:ea typeface="Meiryo UI" panose="020B0604030504040204" pitchFamily="50" charset="-128"/>
                </a:rPr>
                <a:t>常勤採用の枠組み</a:t>
              </a:r>
              <a:r>
                <a:rPr lang="en-US" altLang="ja-JP" sz="1340" dirty="0">
                  <a:latin typeface="Meiryo UI" panose="020B0604030504040204" pitchFamily="50" charset="-128"/>
                  <a:ea typeface="Meiryo UI" panose="020B0604030504040204" pitchFamily="50" charset="-128"/>
                </a:rPr>
                <a:t>(</a:t>
              </a:r>
              <a:r>
                <a:rPr lang="ja-JP" altLang="en-US" sz="1340" dirty="0">
                  <a:latin typeface="Meiryo UI" panose="020B0604030504040204" pitchFamily="50" charset="-128"/>
                  <a:ea typeface="Meiryo UI" panose="020B0604030504040204" pitchFamily="50" charset="-128"/>
                </a:rPr>
                <a:t>選考採用</a:t>
              </a:r>
              <a:r>
                <a:rPr lang="en-US" altLang="ja-JP" sz="1340" dirty="0">
                  <a:latin typeface="Meiryo UI" panose="020B0604030504040204" pitchFamily="50" charset="-128"/>
                  <a:ea typeface="Meiryo UI" panose="020B0604030504040204" pitchFamily="50" charset="-128"/>
                </a:rPr>
                <a:t>)</a:t>
              </a:r>
            </a:p>
            <a:p>
              <a:pPr marL="233223" indent="-233223">
                <a:lnSpc>
                  <a:spcPct val="110000"/>
                </a:lnSpc>
              </a:pPr>
              <a:r>
                <a:rPr lang="ja-JP" altLang="en-US" sz="1340" dirty="0">
                  <a:latin typeface="Meiryo UI" panose="020B0604030504040204" pitchFamily="50" charset="-128"/>
                  <a:ea typeface="Meiryo UI" panose="020B0604030504040204" pitchFamily="50" charset="-128"/>
                </a:rPr>
                <a:t>　　・人事院が能力実証等の一部を</a:t>
              </a:r>
              <a:r>
                <a:rPr lang="ja-JP" altLang="en-US" sz="1340" b="1" dirty="0">
                  <a:latin typeface="Meiryo UI" panose="020B0604030504040204" pitchFamily="50" charset="-128"/>
                  <a:ea typeface="Meiryo UI" panose="020B0604030504040204" pitchFamily="50" charset="-128"/>
                </a:rPr>
                <a:t>統一的に行う障害者を対象とした選考試験</a:t>
              </a:r>
              <a:r>
                <a:rPr lang="ja-JP" altLang="en-US" sz="1340" dirty="0">
                  <a:latin typeface="Meiryo UI" panose="020B0604030504040204" pitchFamily="50" charset="-128"/>
                  <a:ea typeface="Meiryo UI" panose="020B0604030504040204" pitchFamily="50" charset="-128"/>
                </a:rPr>
                <a:t>を新たに導入（平成</a:t>
              </a:r>
              <a:r>
                <a:rPr lang="en-US" altLang="ja-JP" sz="1340" dirty="0">
                  <a:latin typeface="Meiryo UI" panose="020B0604030504040204" pitchFamily="50" charset="-128"/>
                  <a:ea typeface="Meiryo UI" panose="020B0604030504040204" pitchFamily="50" charset="-128"/>
                </a:rPr>
                <a:t>30</a:t>
              </a:r>
              <a:r>
                <a:rPr lang="ja-JP" altLang="en-US" sz="1340" dirty="0">
                  <a:latin typeface="Meiryo UI" panose="020B0604030504040204" pitchFamily="50" charset="-128"/>
                  <a:ea typeface="Meiryo UI" panose="020B0604030504040204" pitchFamily="50" charset="-128"/>
                </a:rPr>
                <a:t>年度から）</a:t>
              </a:r>
              <a:endParaRPr lang="en-US" altLang="ja-JP" sz="1340" dirty="0">
                <a:latin typeface="Meiryo UI" panose="020B0604030504040204" pitchFamily="50" charset="-128"/>
                <a:ea typeface="Meiryo UI" panose="020B0604030504040204" pitchFamily="50" charset="-128"/>
              </a:endParaRPr>
            </a:p>
            <a:p>
              <a:pPr marL="233223" indent="-233223">
                <a:lnSpc>
                  <a:spcPct val="110000"/>
                </a:lnSpc>
              </a:pPr>
              <a:r>
                <a:rPr lang="ja-JP" altLang="en-US" sz="1340" dirty="0">
                  <a:latin typeface="Meiryo UI" panose="020B0604030504040204" pitchFamily="50" charset="-128"/>
                  <a:ea typeface="Meiryo UI" panose="020B0604030504040204" pitchFamily="50" charset="-128"/>
                </a:rPr>
                <a:t>　　・</a:t>
              </a:r>
              <a:r>
                <a:rPr lang="ja-JP" altLang="en-US" sz="1340" b="1" dirty="0">
                  <a:latin typeface="Meiryo UI" panose="020B0604030504040204" pitchFamily="50" charset="-128"/>
                  <a:ea typeface="Meiryo UI" panose="020B0604030504040204" pitchFamily="50" charset="-128"/>
                </a:rPr>
                <a:t>各府省の個別の選考採用</a:t>
              </a:r>
              <a:r>
                <a:rPr lang="ja-JP" altLang="en-US" sz="1340" dirty="0">
                  <a:latin typeface="Meiryo UI" panose="020B0604030504040204" pitchFamily="50" charset="-128"/>
                  <a:ea typeface="Meiryo UI" panose="020B0604030504040204" pitchFamily="50" charset="-128"/>
                </a:rPr>
                <a:t>も並行して実施。人事院から</a:t>
              </a:r>
              <a:r>
                <a:rPr lang="ja-JP" altLang="en-US" sz="1340" b="1" dirty="0">
                  <a:latin typeface="Meiryo UI" panose="020B0604030504040204" pitchFamily="50" charset="-128"/>
                  <a:ea typeface="Meiryo UI" panose="020B0604030504040204" pitchFamily="50" charset="-128"/>
                </a:rPr>
                <a:t>留意点</a:t>
              </a:r>
              <a:r>
                <a:rPr lang="ja-JP" altLang="en-US" sz="1340" dirty="0">
                  <a:latin typeface="Meiryo UI" panose="020B0604030504040204" pitchFamily="50" charset="-128"/>
                  <a:ea typeface="Meiryo UI" panose="020B0604030504040204" pitchFamily="50" charset="-128"/>
                </a:rPr>
                <a:t>等を各府省に提示（平成</a:t>
              </a:r>
              <a:r>
                <a:rPr lang="en-US" altLang="ja-JP" sz="1340" dirty="0">
                  <a:latin typeface="Meiryo UI" panose="020B0604030504040204" pitchFamily="50" charset="-128"/>
                  <a:ea typeface="Meiryo UI" panose="020B0604030504040204" pitchFamily="50" charset="-128"/>
                </a:rPr>
                <a:t>30</a:t>
              </a:r>
              <a:r>
                <a:rPr lang="ja-JP" altLang="en-US" sz="1340" dirty="0">
                  <a:latin typeface="Meiryo UI" panose="020B0604030504040204" pitchFamily="50" charset="-128"/>
                  <a:ea typeface="Meiryo UI" panose="020B0604030504040204" pitchFamily="50" charset="-128"/>
                </a:rPr>
                <a:t>年内）</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a:t>
              </a:r>
              <a:r>
                <a:rPr lang="ja-JP" altLang="en-US" sz="1340" b="1" dirty="0">
                  <a:latin typeface="Meiryo UI" panose="020B0604030504040204" pitchFamily="50" charset="-128"/>
                  <a:ea typeface="Meiryo UI" panose="020B0604030504040204" pitchFamily="50" charset="-128"/>
                </a:rPr>
                <a:t>「ステップアップ制度」</a:t>
              </a:r>
              <a:r>
                <a:rPr lang="ja-JP" altLang="en-US" sz="1340" dirty="0">
                  <a:latin typeface="Meiryo UI" panose="020B0604030504040204" pitchFamily="50" charset="-128"/>
                  <a:ea typeface="Meiryo UI" panose="020B0604030504040204" pitchFamily="50" charset="-128"/>
                </a:rPr>
                <a:t>の枠組みを導入（平成</a:t>
              </a:r>
              <a:r>
                <a:rPr lang="en-US" altLang="ja-JP" sz="1340" dirty="0">
                  <a:latin typeface="Meiryo UI" panose="020B0604030504040204" pitchFamily="50" charset="-128"/>
                  <a:ea typeface="Meiryo UI" panose="020B0604030504040204" pitchFamily="50" charset="-128"/>
                </a:rPr>
                <a:t>30</a:t>
              </a:r>
              <a:r>
                <a:rPr lang="ja-JP" altLang="en-US" sz="1340" dirty="0">
                  <a:latin typeface="Meiryo UI" panose="020B0604030504040204" pitchFamily="50" charset="-128"/>
                  <a:ea typeface="Meiryo UI" panose="020B0604030504040204" pitchFamily="50" charset="-128"/>
                </a:rPr>
                <a:t>年度内）</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dirty="0">
                  <a:latin typeface="Meiryo UI" panose="020B0604030504040204" pitchFamily="50" charset="-128"/>
                  <a:ea typeface="Meiryo UI" panose="020B0604030504040204" pitchFamily="50" charset="-128"/>
                </a:rPr>
                <a:t>　  ・非常勤職員として勤務後、選考を経て常勤職員となることを可能とする。　　　　                                                         （厚生労働省等において必要な手続きを経て平成</a:t>
              </a:r>
              <a:r>
                <a:rPr lang="en-US" altLang="ja-JP" sz="1340" dirty="0">
                  <a:latin typeface="Meiryo UI" panose="020B0604030504040204" pitchFamily="50" charset="-128"/>
                  <a:ea typeface="Meiryo UI" panose="020B0604030504040204" pitchFamily="50" charset="-128"/>
                </a:rPr>
                <a:t>30</a:t>
              </a:r>
              <a:r>
                <a:rPr lang="ja-JP" altLang="en-US" sz="1340" dirty="0">
                  <a:latin typeface="Meiryo UI" panose="020B0604030504040204" pitchFamily="50" charset="-128"/>
                  <a:ea typeface="Meiryo UI" panose="020B0604030504040204" pitchFamily="50" charset="-128"/>
                </a:rPr>
                <a:t>年度中に取組を実施</a:t>
              </a:r>
              <a:r>
                <a:rPr lang="en-US" altLang="ja-JP" sz="1340" dirty="0">
                  <a:latin typeface="Meiryo UI" panose="020B0604030504040204" pitchFamily="50" charset="-128"/>
                  <a:ea typeface="Meiryo UI" panose="020B0604030504040204" pitchFamily="50" charset="-128"/>
                </a:rPr>
                <a:t>)</a:t>
              </a:r>
            </a:p>
            <a:p>
              <a:pPr marL="160167" indent="-160167">
                <a:lnSpc>
                  <a:spcPct val="110000"/>
                </a:lnSpc>
              </a:pPr>
              <a:r>
                <a:rPr lang="ja-JP" altLang="en-US" sz="1340" dirty="0">
                  <a:latin typeface="Meiryo UI" panose="020B0604030504040204" pitchFamily="50" charset="-128"/>
                  <a:ea typeface="Meiryo UI" panose="020B0604030504040204" pitchFamily="50" charset="-128"/>
                </a:rPr>
                <a:t>○常勤職員として採用予定の者について、本人の希望に応じ、採用前に非常勤職員として勤務できる</a:t>
              </a:r>
              <a:r>
                <a:rPr lang="ja-JP" altLang="en-US" sz="1340" b="1" dirty="0">
                  <a:latin typeface="Meiryo UI" panose="020B0604030504040204" pitchFamily="50" charset="-128"/>
                  <a:ea typeface="Meiryo UI" panose="020B0604030504040204" pitchFamily="50" charset="-128"/>
                </a:rPr>
                <a:t>「プレ雇用制度」</a:t>
              </a:r>
              <a:r>
                <a:rPr lang="ja-JP" altLang="en-US" sz="1340" dirty="0">
                  <a:latin typeface="Meiryo UI" panose="020B0604030504040204" pitchFamily="50" charset="-128"/>
                  <a:ea typeface="Meiryo UI" panose="020B0604030504040204" pitchFamily="50" charset="-128"/>
                </a:rPr>
                <a:t>を導入</a:t>
              </a:r>
              <a:endParaRPr lang="en-US" altLang="ja-JP" sz="1340" dirty="0">
                <a:latin typeface="Meiryo UI" panose="020B0604030504040204" pitchFamily="50" charset="-128"/>
                <a:ea typeface="Meiryo UI" panose="020B0604030504040204" pitchFamily="50" charset="-128"/>
              </a:endParaRPr>
            </a:p>
            <a:p>
              <a:pPr marL="160167" indent="-160167">
                <a:lnSpc>
                  <a:spcPct val="110000"/>
                </a:lnSpc>
              </a:pPr>
              <a:r>
                <a:rPr lang="ja-JP" altLang="en-US" sz="1340" spc="-112" dirty="0">
                  <a:latin typeface="Meiryo UI" panose="020B0604030504040204" pitchFamily="50" charset="-128"/>
                  <a:ea typeface="Meiryo UI" panose="020B0604030504040204" pitchFamily="50" charset="-128"/>
                </a:rPr>
                <a:t>○非常勤職員について、障害特性等に応じた適切な対応を図る観点から、</a:t>
              </a:r>
              <a:r>
                <a:rPr lang="ja-JP" altLang="en-US" sz="1340" b="1" spc="-112" dirty="0">
                  <a:latin typeface="Meiryo UI" panose="020B0604030504040204" pitchFamily="50" charset="-128"/>
                  <a:ea typeface="Meiryo UI" panose="020B0604030504040204" pitchFamily="50" charset="-128"/>
                </a:rPr>
                <a:t>雇用の安定確保等に関する運用指針</a:t>
              </a:r>
              <a:r>
                <a:rPr lang="ja-JP" altLang="en-US" sz="1340" spc="-112" dirty="0">
                  <a:latin typeface="Meiryo UI" panose="020B0604030504040204" pitchFamily="50" charset="-128"/>
                  <a:ea typeface="Meiryo UI" panose="020B0604030504040204" pitchFamily="50" charset="-128"/>
                </a:rPr>
                <a:t>を策定</a:t>
              </a:r>
              <a:r>
                <a:rPr lang="en-US" altLang="ja-JP" sz="1340" spc="-112" dirty="0">
                  <a:latin typeface="Meiryo UI" panose="020B0604030504040204" pitchFamily="50" charset="-128"/>
                  <a:ea typeface="Meiryo UI" panose="020B0604030504040204" pitchFamily="50" charset="-128"/>
                </a:rPr>
                <a:t>(</a:t>
              </a:r>
              <a:r>
                <a:rPr lang="ja-JP" altLang="en-US" sz="1340" spc="-112" dirty="0">
                  <a:latin typeface="Meiryo UI" panose="020B0604030504040204" pitchFamily="50" charset="-128"/>
                  <a:ea typeface="Meiryo UI" panose="020B0604030504040204" pitchFamily="50" charset="-128"/>
                </a:rPr>
                <a:t>平成</a:t>
              </a:r>
              <a:r>
                <a:rPr lang="en-US" altLang="ja-JP" sz="1340" spc="-112" dirty="0">
                  <a:latin typeface="Meiryo UI" panose="020B0604030504040204" pitchFamily="50" charset="-128"/>
                  <a:ea typeface="Meiryo UI" panose="020B0604030504040204" pitchFamily="50" charset="-128"/>
                </a:rPr>
                <a:t>30</a:t>
              </a:r>
              <a:r>
                <a:rPr lang="ja-JP" altLang="en-US" sz="1340" spc="-112" dirty="0">
                  <a:latin typeface="Meiryo UI" panose="020B0604030504040204" pitchFamily="50" charset="-128"/>
                  <a:ea typeface="Meiryo UI" panose="020B0604030504040204" pitchFamily="50" charset="-128"/>
                </a:rPr>
                <a:t>年内</a:t>
              </a:r>
              <a:r>
                <a:rPr lang="en-US" altLang="ja-JP" sz="1340" spc="-112" dirty="0">
                  <a:latin typeface="Meiryo UI" panose="020B0604030504040204" pitchFamily="50" charset="-128"/>
                  <a:ea typeface="Meiryo UI" panose="020B0604030504040204" pitchFamily="50" charset="-128"/>
                </a:rPr>
                <a:t>)</a:t>
              </a:r>
            </a:p>
            <a:p>
              <a:pPr marL="155233" indent="-155233"/>
              <a:r>
                <a:rPr lang="ja-JP" altLang="en-US" sz="1340" dirty="0">
                  <a:latin typeface="Meiryo UI" panose="020B0604030504040204" pitchFamily="50" charset="-128"/>
                  <a:ea typeface="Meiryo UI" panose="020B0604030504040204" pitchFamily="50" charset="-128"/>
                </a:rPr>
                <a:t>○上記施策の推進に必要となる</a:t>
              </a:r>
              <a:r>
                <a:rPr lang="ja-JP" altLang="en-US" sz="1340" b="1" dirty="0">
                  <a:latin typeface="Meiryo UI" panose="020B0604030504040204" pitchFamily="50" charset="-128"/>
                  <a:ea typeface="Meiryo UI" panose="020B0604030504040204" pitchFamily="50" charset="-128"/>
                </a:rPr>
                <a:t>定員・予算については適切に措置</a:t>
              </a:r>
              <a:endParaRPr lang="en-US" altLang="ja-JP" sz="134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32825" y="6730336"/>
              <a:ext cx="7284006" cy="19974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563" b="1" dirty="0">
                  <a:latin typeface="Meiryo UI" panose="020B0604030504040204" pitchFamily="50" charset="-128"/>
                  <a:ea typeface="Meiryo UI" panose="020B0604030504040204" pitchFamily="50" charset="-128"/>
                </a:rPr>
                <a:t>４．公務員の任用面での対応等</a:t>
              </a:r>
              <a:endParaRPr lang="en-US" altLang="ja-JP" sz="1563" b="1" dirty="0">
                <a:latin typeface="Meiryo UI" panose="020B0604030504040204" pitchFamily="50" charset="-128"/>
                <a:ea typeface="Meiryo UI" panose="020B0604030504040204" pitchFamily="50" charset="-128"/>
              </a:endParaRPr>
            </a:p>
          </p:txBody>
        </p:sp>
      </p:grpSp>
      <p:sp>
        <p:nvSpPr>
          <p:cNvPr id="7" name="テキスト ボックス 6"/>
          <p:cNvSpPr txBox="1"/>
          <p:nvPr/>
        </p:nvSpPr>
        <p:spPr>
          <a:xfrm>
            <a:off x="525360" y="5075695"/>
            <a:ext cx="8068439" cy="924612"/>
          </a:xfrm>
          <a:prstGeom prst="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160167" indent="-160167">
              <a:lnSpc>
                <a:spcPct val="110000"/>
              </a:lnSpc>
            </a:pPr>
            <a:endParaRPr lang="en-US" altLang="ja-JP" sz="1229" dirty="0" smtClean="0">
              <a:solidFill>
                <a:schemeClr val="tx1"/>
              </a:solidFill>
              <a:latin typeface="Meiryo UI" panose="020B0604030504040204" pitchFamily="50" charset="-128"/>
              <a:ea typeface="Meiryo UI" panose="020B0604030504040204" pitchFamily="50" charset="-128"/>
            </a:endParaRPr>
          </a:p>
          <a:p>
            <a:pPr marL="160167" indent="-160167">
              <a:lnSpc>
                <a:spcPct val="110000"/>
              </a:lnSpc>
            </a:pPr>
            <a:endParaRPr lang="en-US" altLang="ja-JP" sz="1229" dirty="0">
              <a:solidFill>
                <a:schemeClr val="tx1"/>
              </a:solidFill>
              <a:latin typeface="Meiryo UI" panose="020B0604030504040204" pitchFamily="50" charset="-128"/>
              <a:ea typeface="Meiryo UI" panose="020B0604030504040204" pitchFamily="50" charset="-128"/>
            </a:endParaRPr>
          </a:p>
          <a:p>
            <a:pPr marL="160167" indent="-160167">
              <a:lnSpc>
                <a:spcPct val="110000"/>
              </a:lnSpc>
            </a:pPr>
            <a:endParaRPr lang="en-US" altLang="ja-JP" sz="1229" dirty="0" smtClean="0">
              <a:solidFill>
                <a:schemeClr val="tx1"/>
              </a:solidFill>
              <a:latin typeface="Meiryo UI" panose="020B0604030504040204" pitchFamily="50" charset="-128"/>
              <a:ea typeface="Meiryo UI" panose="020B0604030504040204" pitchFamily="50" charset="-128"/>
            </a:endParaRPr>
          </a:p>
          <a:p>
            <a:pPr marL="160167" indent="-160167">
              <a:lnSpc>
                <a:spcPct val="110000"/>
              </a:lnSpc>
            </a:pPr>
            <a:endParaRPr lang="en-US" altLang="ja-JP" sz="1229"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503075" y="4919194"/>
            <a:ext cx="8132246" cy="22300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563" b="1" dirty="0">
                <a:latin typeface="Meiryo UI" panose="020B0604030504040204" pitchFamily="50" charset="-128"/>
                <a:ea typeface="Meiryo UI" panose="020B0604030504040204" pitchFamily="50" charset="-128"/>
              </a:rPr>
              <a:t>５．今後に向けて</a:t>
            </a:r>
            <a:endParaRPr lang="en-US" altLang="ja-JP" sz="1563"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03077" y="4033982"/>
            <a:ext cx="8208837" cy="924612"/>
          </a:xfrm>
          <a:prstGeom prst="rect">
            <a:avLst/>
          </a:prstGeom>
          <a:noFill/>
          <a:ln>
            <a:noFill/>
          </a:ln>
        </p:spPr>
        <p:txBody>
          <a:bodyPr wrap="square" rtlCol="0">
            <a:spAutoFit/>
          </a:bodyPr>
          <a:lstStyle/>
          <a:p>
            <a:pPr marL="153872" indent="-153872">
              <a:lnSpc>
                <a:spcPct val="110000"/>
              </a:lnSpc>
            </a:pPr>
            <a:r>
              <a:rPr lang="en-US" altLang="ja-JP" sz="1229" dirty="0">
                <a:latin typeface="Meiryo UI" panose="020B0604030504040204" pitchFamily="50" charset="-128"/>
                <a:ea typeface="Meiryo UI" panose="020B0604030504040204" pitchFamily="50" charset="-128"/>
              </a:rPr>
              <a:t>※</a:t>
            </a:r>
            <a:r>
              <a:rPr lang="ja-JP" altLang="en-US" sz="1229" dirty="0">
                <a:latin typeface="Meiryo UI" panose="020B0604030504040204" pitchFamily="50" charset="-128"/>
                <a:ea typeface="Meiryo UI" panose="020B0604030504040204" pitchFamily="50" charset="-128"/>
              </a:rPr>
              <a:t>地方公共団体に対する対応</a:t>
            </a:r>
            <a:endParaRPr lang="en-US" altLang="ja-JP" sz="1229" dirty="0">
              <a:latin typeface="Meiryo UI" panose="020B0604030504040204" pitchFamily="50" charset="-128"/>
              <a:ea typeface="Meiryo UI" panose="020B0604030504040204" pitchFamily="50" charset="-128"/>
            </a:endParaRPr>
          </a:p>
          <a:p>
            <a:pPr marL="153872" indent="-153872">
              <a:lnSpc>
                <a:spcPct val="110000"/>
              </a:lnSpc>
            </a:pPr>
            <a:r>
              <a:rPr lang="ja-JP" altLang="en-US" sz="1229" dirty="0">
                <a:latin typeface="Meiryo UI" panose="020B0604030504040204" pitchFamily="50" charset="-128"/>
                <a:ea typeface="Meiryo UI" panose="020B0604030504040204" pitchFamily="50" charset="-128"/>
              </a:rPr>
              <a:t>　・各地方公共団体の実情に応じ、本基本方針を参考にしながら必要な措置を講ずるよう、厚生労働省及び総務省より要請</a:t>
            </a:r>
            <a:endParaRPr lang="en-US" altLang="ja-JP" sz="1229" dirty="0">
              <a:latin typeface="Meiryo UI" panose="020B0604030504040204" pitchFamily="50" charset="-128"/>
              <a:ea typeface="Meiryo UI" panose="020B0604030504040204" pitchFamily="50" charset="-128"/>
            </a:endParaRPr>
          </a:p>
          <a:p>
            <a:pPr marL="153872" indent="-153872">
              <a:lnSpc>
                <a:spcPct val="110000"/>
              </a:lnSpc>
            </a:pPr>
            <a:r>
              <a:rPr lang="ja-JP" altLang="en-US" sz="1229" dirty="0">
                <a:latin typeface="Meiryo UI" panose="020B0604030504040204" pitchFamily="50" charset="-128"/>
                <a:ea typeface="Meiryo UI" panose="020B0604030504040204" pitchFamily="50" charset="-128"/>
              </a:rPr>
              <a:t>　・法定雇用率を達成していない地方公共団体について、その達成に向けた取組を着実なものとするため、厚生労働省は総務省の協力を得て、上記に記載された支援を踏まえつつ、対応について検討</a:t>
            </a:r>
            <a:endParaRPr lang="en-US" altLang="ja-JP" sz="1229" dirty="0">
              <a:latin typeface="Meiryo UI" panose="020B0604030504040204" pitchFamily="50" charset="-128"/>
              <a:ea typeface="Meiryo UI" panose="020B0604030504040204" pitchFamily="50" charset="-128"/>
            </a:endParaRPr>
          </a:p>
        </p:txBody>
      </p:sp>
      <p:sp>
        <p:nvSpPr>
          <p:cNvPr id="11" name="正方形/長方形 10"/>
          <p:cNvSpPr/>
          <p:nvPr/>
        </p:nvSpPr>
        <p:spPr>
          <a:xfrm flipV="1">
            <a:off x="413527" y="866783"/>
            <a:ext cx="8329121" cy="4631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87"/>
          </a:p>
        </p:txBody>
      </p:sp>
      <p:sp>
        <p:nvSpPr>
          <p:cNvPr id="12" name="正方形/長方形 11"/>
          <p:cNvSpPr/>
          <p:nvPr/>
        </p:nvSpPr>
        <p:spPr>
          <a:xfrm>
            <a:off x="471971" y="534838"/>
            <a:ext cx="8054590" cy="401648"/>
          </a:xfrm>
          <a:prstGeom prst="rect">
            <a:avLst/>
          </a:prstGeom>
        </p:spPr>
        <p:txBody>
          <a:bodyPr wrap="square">
            <a:spAutoFit/>
          </a:bodyPr>
          <a:lstStyle/>
          <a:p>
            <a:pPr algn="ctr"/>
            <a:r>
              <a:rPr lang="ja-JP" altLang="en-US" sz="2010" b="1" dirty="0"/>
              <a:t>公務部門における障害者雇用に関する</a:t>
            </a:r>
            <a:r>
              <a:rPr lang="ja-JP" altLang="en-US" sz="2010" b="1"/>
              <a:t>基本方針の</a:t>
            </a:r>
            <a:r>
              <a:rPr lang="ja-JP" altLang="en-US" sz="2010" b="1" dirty="0"/>
              <a:t>概要③</a:t>
            </a:r>
            <a:endParaRPr lang="en-US" altLang="ja-JP" sz="2010" b="1" dirty="0"/>
          </a:p>
        </p:txBody>
      </p:sp>
      <p:sp>
        <p:nvSpPr>
          <p:cNvPr id="13" name="テキスト ボックス 12"/>
          <p:cNvSpPr txBox="1"/>
          <p:nvPr/>
        </p:nvSpPr>
        <p:spPr>
          <a:xfrm>
            <a:off x="4587030" y="919269"/>
            <a:ext cx="4155305" cy="234360"/>
          </a:xfrm>
          <a:prstGeom prst="rect">
            <a:avLst/>
          </a:prstGeom>
          <a:noFill/>
        </p:spPr>
        <p:txBody>
          <a:bodyPr wrap="none" rtlCol="0">
            <a:spAutoFit/>
          </a:bodyPr>
          <a:lstStyle/>
          <a:p>
            <a:r>
              <a:rPr lang="ja-JP" altLang="en-US" sz="923" dirty="0"/>
              <a:t>（平成</a:t>
            </a:r>
            <a:r>
              <a:rPr lang="en-US" altLang="ja-JP" sz="923" dirty="0"/>
              <a:t>30</a:t>
            </a:r>
            <a:r>
              <a:rPr lang="ja-JP" altLang="en-US" sz="923" dirty="0"/>
              <a:t>年</a:t>
            </a:r>
            <a:r>
              <a:rPr lang="en-US" altLang="ja-JP" sz="923" dirty="0"/>
              <a:t>10</a:t>
            </a:r>
            <a:r>
              <a:rPr lang="ja-JP" altLang="en-US" sz="923" dirty="0"/>
              <a:t>月</a:t>
            </a:r>
            <a:r>
              <a:rPr lang="en-US" altLang="ja-JP" sz="923" dirty="0"/>
              <a:t>23</a:t>
            </a:r>
            <a:r>
              <a:rPr lang="ja-JP" altLang="en-US" sz="923" dirty="0"/>
              <a:t>日公務部門における障害者雇用に関する関係閣僚会議決定）</a:t>
            </a:r>
          </a:p>
        </p:txBody>
      </p:sp>
      <p:sp>
        <p:nvSpPr>
          <p:cNvPr id="9" name="正方形/長方形 8"/>
          <p:cNvSpPr/>
          <p:nvPr/>
        </p:nvSpPr>
        <p:spPr>
          <a:xfrm>
            <a:off x="555081" y="5189640"/>
            <a:ext cx="8080688" cy="772904"/>
          </a:xfrm>
          <a:prstGeom prst="rect">
            <a:avLst/>
          </a:prstGeom>
        </p:spPr>
        <p:txBody>
          <a:bodyPr wrap="square">
            <a:spAutoFit/>
          </a:bodyPr>
          <a:lstStyle/>
          <a:p>
            <a:pPr marL="160167" indent="-160167">
              <a:lnSpc>
                <a:spcPct val="110000"/>
              </a:lnSpc>
            </a:pPr>
            <a:r>
              <a:rPr lang="ja-JP" altLang="en-US" sz="1340" spc="-11" dirty="0">
                <a:solidFill>
                  <a:prstClr val="black"/>
                </a:solidFill>
                <a:latin typeface="Meiryo UI" panose="020B0604030504040204" pitchFamily="50" charset="-128"/>
                <a:ea typeface="Meiryo UI" panose="020B0604030504040204" pitchFamily="50" charset="-128"/>
              </a:rPr>
              <a:t>○閣僚会議等政府一体となって推進する体制の下で</a:t>
            </a:r>
            <a:r>
              <a:rPr lang="ja-JP" altLang="en-US" sz="1340" b="1" spc="-11" dirty="0">
                <a:solidFill>
                  <a:prstClr val="black"/>
                </a:solidFill>
                <a:latin typeface="Meiryo UI" panose="020B0604030504040204" pitchFamily="50" charset="-128"/>
                <a:ea typeface="Meiryo UI" panose="020B0604030504040204" pitchFamily="50" charset="-128"/>
              </a:rPr>
              <a:t>フォローアップ</a:t>
            </a:r>
            <a:r>
              <a:rPr lang="ja-JP" altLang="en-US" sz="1340" spc="-11" dirty="0">
                <a:solidFill>
                  <a:prstClr val="black"/>
                </a:solidFill>
                <a:latin typeface="Meiryo UI" panose="020B0604030504040204" pitchFamily="50" charset="-128"/>
                <a:ea typeface="Meiryo UI" panose="020B0604030504040204" pitchFamily="50" charset="-128"/>
              </a:rPr>
              <a:t>を行い、取組を着実に推進</a:t>
            </a:r>
            <a:endParaRPr lang="en-US" altLang="ja-JP" sz="1340" spc="-11" dirty="0">
              <a:solidFill>
                <a:prstClr val="black"/>
              </a:solidFill>
              <a:latin typeface="Meiryo UI" panose="020B0604030504040204" pitchFamily="50" charset="-128"/>
              <a:ea typeface="Meiryo UI" panose="020B0604030504040204" pitchFamily="50" charset="-128"/>
            </a:endParaRPr>
          </a:p>
          <a:p>
            <a:pPr marL="160167" indent="-160167">
              <a:lnSpc>
                <a:spcPct val="110000"/>
              </a:lnSpc>
            </a:pPr>
            <a:r>
              <a:rPr lang="ja-JP" altLang="en-US" sz="1340" spc="-11" dirty="0">
                <a:solidFill>
                  <a:prstClr val="black"/>
                </a:solidFill>
                <a:latin typeface="Meiryo UI" panose="020B0604030504040204" pitchFamily="50" charset="-128"/>
                <a:ea typeface="Meiryo UI" panose="020B0604030504040204" pitchFamily="50" charset="-128"/>
              </a:rPr>
              <a:t>○法定雇用率の達成に留まらず、</a:t>
            </a:r>
            <a:r>
              <a:rPr lang="ja-JP" altLang="en-US" sz="1340" b="1" spc="-11" dirty="0">
                <a:solidFill>
                  <a:prstClr val="black"/>
                </a:solidFill>
                <a:latin typeface="Meiryo UI" panose="020B0604030504040204" pitchFamily="50" charset="-128"/>
                <a:ea typeface="Meiryo UI" panose="020B0604030504040204" pitchFamily="50" charset="-128"/>
              </a:rPr>
              <a:t>障害のある方が意欲と能力を発揮し、活躍できる場の拡大</a:t>
            </a:r>
            <a:r>
              <a:rPr lang="ja-JP" altLang="en-US" sz="1340" spc="-11" dirty="0">
                <a:solidFill>
                  <a:prstClr val="black"/>
                </a:solidFill>
                <a:latin typeface="Meiryo UI" panose="020B0604030504040204" pitchFamily="50" charset="-128"/>
                <a:ea typeface="Meiryo UI" panose="020B0604030504040204" pitchFamily="50" charset="-128"/>
              </a:rPr>
              <a:t>に取り組み、今後も</a:t>
            </a:r>
            <a:r>
              <a:rPr lang="ja-JP" altLang="en-US" sz="1340" b="1" spc="-11" dirty="0">
                <a:solidFill>
                  <a:prstClr val="black"/>
                </a:solidFill>
                <a:latin typeface="Meiryo UI" panose="020B0604030504040204" pitchFamily="50" charset="-128"/>
                <a:ea typeface="Meiryo UI" panose="020B0604030504040204" pitchFamily="50" charset="-128"/>
              </a:rPr>
              <a:t>政府一体となって障害者の雇用を不断に推進</a:t>
            </a:r>
            <a:endParaRPr lang="en-US" altLang="ja-JP" sz="1340" spc="-11"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42</a:t>
            </a:fld>
            <a:endParaRPr kumimoji="1" lang="ja-JP" altLang="en-US"/>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202132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55785"/>
            <a:ext cx="9144000" cy="348109"/>
          </a:xfrm>
          <a:prstGeom prst="rect">
            <a:avLst/>
          </a:prstGeom>
          <a:noFill/>
        </p:spPr>
        <p:txBody>
          <a:bodyPr wrap="square" rtlCol="0">
            <a:spAutoFit/>
          </a:bodyPr>
          <a:lstStyle/>
          <a:p>
            <a:pPr algn="ctr" defTabSz="844083" fontAlgn="base">
              <a:spcBef>
                <a:spcPct val="0"/>
              </a:spcBef>
              <a:spcAft>
                <a:spcPct val="0"/>
              </a:spcAft>
              <a:defRPr/>
            </a:pPr>
            <a:r>
              <a:rPr lang="ja-JP" altLang="en-US" sz="1662" dirty="0">
                <a:solidFill>
                  <a:prstClr val="black"/>
                </a:solidFill>
                <a:latin typeface="ＤＦ特太ゴシック体" panose="020B0509000000000000" pitchFamily="49" charset="-128"/>
                <a:ea typeface="ＤＦ特太ゴシック体" panose="020B0509000000000000" pitchFamily="49" charset="-128"/>
              </a:rPr>
              <a:t>障害者の雇用の促進等に関する法律の一部を改正する法律</a:t>
            </a:r>
            <a:r>
              <a:rPr lang="ja-JP" altLang="en-US" sz="1292" dirty="0">
                <a:solidFill>
                  <a:prstClr val="black"/>
                </a:solidFill>
                <a:latin typeface="ＤＦ特太ゴシック体" panose="020B0509000000000000" pitchFamily="49" charset="-128"/>
                <a:ea typeface="ＤＦ特太ゴシック体" panose="020B0509000000000000" pitchFamily="49" charset="-128"/>
              </a:rPr>
              <a:t>（令和元年法律第</a:t>
            </a:r>
            <a:r>
              <a:rPr lang="en-US" altLang="ja-JP" sz="1292" dirty="0">
                <a:solidFill>
                  <a:prstClr val="black"/>
                </a:solidFill>
                <a:latin typeface="ＤＦ特太ゴシック体" panose="020B0509000000000000" pitchFamily="49" charset="-128"/>
                <a:ea typeface="ＤＦ特太ゴシック体" panose="020B0509000000000000" pitchFamily="49" charset="-128"/>
              </a:rPr>
              <a:t>36</a:t>
            </a:r>
            <a:r>
              <a:rPr lang="ja-JP" altLang="en-US" sz="1292" dirty="0">
                <a:solidFill>
                  <a:prstClr val="black"/>
                </a:solidFill>
                <a:latin typeface="ＤＦ特太ゴシック体" panose="020B0509000000000000" pitchFamily="49" charset="-128"/>
                <a:ea typeface="ＤＦ特太ゴシック体" panose="020B0509000000000000" pitchFamily="49" charset="-128"/>
              </a:rPr>
              <a:t>号）</a:t>
            </a:r>
            <a:r>
              <a:rPr lang="ja-JP" altLang="en-US" sz="1662" dirty="0">
                <a:solidFill>
                  <a:prstClr val="black"/>
                </a:solidFill>
                <a:latin typeface="ＤＦ特太ゴシック体" panose="020B0509000000000000" pitchFamily="49" charset="-128"/>
                <a:ea typeface="ＤＦ特太ゴシック体" panose="020B0509000000000000" pitchFamily="49" charset="-128"/>
              </a:rPr>
              <a:t>の概要</a:t>
            </a:r>
          </a:p>
        </p:txBody>
      </p:sp>
      <p:sp>
        <p:nvSpPr>
          <p:cNvPr id="6" name="テキスト ボックス 5"/>
          <p:cNvSpPr txBox="1"/>
          <p:nvPr/>
        </p:nvSpPr>
        <p:spPr>
          <a:xfrm>
            <a:off x="85846" y="880405"/>
            <a:ext cx="8972308" cy="466607"/>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66462" rIns="66462" rtlCol="0" anchor="ctr">
            <a:noAutofit/>
          </a:bodyPr>
          <a:lstStyle/>
          <a:p>
            <a:pPr algn="just" defTabSz="844083">
              <a:lnSpc>
                <a:spcPct val="120000"/>
              </a:lnSpc>
              <a:defRPr/>
            </a:pPr>
            <a:r>
              <a:rPr lang="ja-JP" altLang="en-US" sz="1200" spc="-37" dirty="0">
                <a:solidFill>
                  <a:prstClr val="black"/>
                </a:solidFill>
                <a:latin typeface="ＭＳ Ｐゴシック" panose="020B0600070205080204" pitchFamily="50" charset="-128"/>
                <a:ea typeface="ＭＳ Ｐゴシック" panose="020B0600070205080204" pitchFamily="50" charset="-128"/>
              </a:rPr>
              <a:t>　</a:t>
            </a:r>
            <a:r>
              <a:rPr lang="ja-JP" altLang="en-US" sz="1200" dirty="0">
                <a:solidFill>
                  <a:prstClr val="black"/>
                </a:solidFill>
                <a:latin typeface="ＭＳ Ｐゴシック" panose="020B0600070205080204" pitchFamily="50" charset="-128"/>
                <a:ea typeface="ＭＳ Ｐゴシック" panose="020B0600070205080204" pitchFamily="50" charset="-128"/>
              </a:rPr>
              <a:t>障害者の雇用を一層促進するため、事業主に対する短時間労働以外の労働が困難な状況にある障害者の雇入れ及び継続雇用の支援、国及び地方公共団体における障害者の雇用状況についての的確な把握等に関する措置を講ずる。</a:t>
            </a:r>
          </a:p>
        </p:txBody>
      </p:sp>
      <p:sp>
        <p:nvSpPr>
          <p:cNvPr id="7" name="テキスト ボックス 6"/>
          <p:cNvSpPr txBox="1"/>
          <p:nvPr/>
        </p:nvSpPr>
        <p:spPr>
          <a:xfrm>
            <a:off x="85846" y="612510"/>
            <a:ext cx="1128065"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fontAlgn="base">
              <a:spcBef>
                <a:spcPct val="0"/>
              </a:spcBef>
              <a:spcAft>
                <a:spcPct val="0"/>
              </a:spcAft>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改正の趣旨</a:t>
            </a:r>
          </a:p>
        </p:txBody>
      </p:sp>
      <p:sp>
        <p:nvSpPr>
          <p:cNvPr id="13" name="テキスト ボックス 12"/>
          <p:cNvSpPr txBox="1"/>
          <p:nvPr/>
        </p:nvSpPr>
        <p:spPr>
          <a:xfrm>
            <a:off x="85846" y="1651663"/>
            <a:ext cx="8972308" cy="4120615"/>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99692" tIns="33231" rIns="66462" bIns="33231" rtlCol="0" anchor="t" anchorCtr="0">
            <a:noAutofit/>
          </a:bodyPr>
          <a:lstStyle/>
          <a:p>
            <a:pPr marL="316531" indent="-316531" defTabSz="844083" fontAlgn="base">
              <a:lnSpc>
                <a:spcPct val="120000"/>
              </a:lnSpc>
              <a:defRPr/>
            </a:pPr>
            <a:r>
              <a:rPr lang="ja-JP" altLang="en-US" sz="1200" u="sng" dirty="0">
                <a:solidFill>
                  <a:prstClr val="black"/>
                </a:solidFill>
                <a:latin typeface="ＤＦ特太ゴシック体" panose="020B0509000000000000" pitchFamily="49" charset="-128"/>
                <a:ea typeface="ＤＦ特太ゴシック体" panose="020B0509000000000000" pitchFamily="49" charset="-128"/>
              </a:rPr>
              <a:t>１．障害者の活躍の場の拡大に関する措置</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132926" indent="-316531"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⑴　国及び地方公共団体に対する措置</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①　</a:t>
            </a:r>
            <a:r>
              <a:rPr lang="ja-JP" altLang="en-US" sz="1108" u="sng" dirty="0">
                <a:solidFill>
                  <a:prstClr val="black"/>
                </a:solidFill>
                <a:latin typeface="ＭＳ Ｐゴシック" panose="020B0600070205080204" pitchFamily="50" charset="-128"/>
                <a:ea typeface="ＭＳ Ｐゴシック" panose="020B0600070205080204" pitchFamily="50" charset="-128"/>
              </a:rPr>
              <a:t>国及び地方公共団体の責務</a:t>
            </a:r>
            <a:r>
              <a:rPr lang="ja-JP" altLang="en-US" sz="1108" dirty="0">
                <a:solidFill>
                  <a:prstClr val="black"/>
                </a:solidFill>
                <a:latin typeface="ＭＳ Ｐゴシック" panose="020B0600070205080204" pitchFamily="50" charset="-128"/>
                <a:ea typeface="ＭＳ Ｐゴシック" panose="020B0600070205080204" pitchFamily="50" charset="-128"/>
              </a:rPr>
              <a:t>として、自ら率先して障害者を雇用するように努めなければならないこととする。</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②　厚生労働大臣は、障害者雇用対策基本方針に基づき、</a:t>
            </a:r>
            <a:r>
              <a:rPr lang="ja-JP" altLang="en-US" sz="1108" u="sng" dirty="0">
                <a:solidFill>
                  <a:prstClr val="black"/>
                </a:solidFill>
                <a:latin typeface="ＭＳ Ｐゴシック" panose="020B0600070205080204" pitchFamily="50" charset="-128"/>
                <a:ea typeface="ＭＳ Ｐゴシック" panose="020B0600070205080204" pitchFamily="50" charset="-128"/>
              </a:rPr>
              <a:t>障害者活躍推進計画作成指針</a:t>
            </a:r>
            <a:r>
              <a:rPr lang="ja-JP" altLang="en-US" sz="1108" dirty="0">
                <a:solidFill>
                  <a:prstClr val="black"/>
                </a:solidFill>
                <a:latin typeface="ＭＳ Ｐゴシック" panose="020B0600070205080204" pitchFamily="50" charset="-128"/>
                <a:ea typeface="ＭＳ Ｐゴシック" panose="020B0600070205080204" pitchFamily="50" charset="-128"/>
              </a:rPr>
              <a:t>を定めるものとし、国及び地方公共団体は、同指針に即して、</a:t>
            </a:r>
            <a:r>
              <a:rPr lang="ja-JP" altLang="en-US" sz="1108" u="sng" dirty="0">
                <a:solidFill>
                  <a:prstClr val="black"/>
                </a:solidFill>
                <a:latin typeface="ＭＳ Ｐゴシック" panose="020B0600070205080204" pitchFamily="50" charset="-128"/>
                <a:ea typeface="ＭＳ Ｐゴシック" panose="020B0600070205080204" pitchFamily="50" charset="-128"/>
              </a:rPr>
              <a:t>障害者活躍推進計画</a:t>
            </a:r>
            <a:r>
              <a:rPr lang="ja-JP" altLang="en-US" sz="1108" dirty="0">
                <a:solidFill>
                  <a:prstClr val="black"/>
                </a:solidFill>
                <a:latin typeface="ＭＳ Ｐゴシック" panose="020B0600070205080204" pitchFamily="50" charset="-128"/>
                <a:ea typeface="ＭＳ Ｐゴシック" panose="020B0600070205080204" pitchFamily="50" charset="-128"/>
              </a:rPr>
              <a:t>を作成し、公表しなければならないこととする。 </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③　国及び地方公共団体は、</a:t>
            </a:r>
            <a:r>
              <a:rPr lang="ja-JP" altLang="en-US" sz="1108" u="sng" dirty="0">
                <a:solidFill>
                  <a:prstClr val="black"/>
                </a:solidFill>
                <a:latin typeface="ＭＳ Ｐゴシック" panose="020B0600070205080204" pitchFamily="50" charset="-128"/>
                <a:ea typeface="ＭＳ Ｐゴシック" panose="020B0600070205080204" pitchFamily="50" charset="-128"/>
              </a:rPr>
              <a:t>障害者雇用推進者</a:t>
            </a:r>
            <a:r>
              <a:rPr lang="ja-JP" altLang="en-US" sz="1108" dirty="0">
                <a:solidFill>
                  <a:prstClr val="black"/>
                </a:solidFill>
                <a:latin typeface="ＭＳ Ｐゴシック" panose="020B0600070205080204" pitchFamily="50" charset="-128"/>
                <a:ea typeface="ＭＳ Ｐゴシック" panose="020B0600070205080204" pitchFamily="50" charset="-128"/>
              </a:rPr>
              <a:t>（障害者雇用の促進等の業務を担当する者）及び</a:t>
            </a:r>
            <a:r>
              <a:rPr lang="ja-JP" altLang="en-US" sz="1108" u="sng" dirty="0">
                <a:solidFill>
                  <a:prstClr val="black"/>
                </a:solidFill>
                <a:latin typeface="ＭＳ Ｐゴシック" panose="020B0600070205080204" pitchFamily="50" charset="-128"/>
                <a:ea typeface="ＭＳ Ｐゴシック" panose="020B0600070205080204" pitchFamily="50" charset="-128"/>
              </a:rPr>
              <a:t>障害者職業生活相談員</a:t>
            </a:r>
            <a:r>
              <a:rPr lang="ja-JP" altLang="en-US" sz="1108" dirty="0">
                <a:solidFill>
                  <a:prstClr val="black"/>
                </a:solidFill>
                <a:latin typeface="ＭＳ Ｐゴシック" panose="020B0600070205080204" pitchFamily="50" charset="-128"/>
                <a:ea typeface="ＭＳ Ｐゴシック" panose="020B0600070205080204" pitchFamily="50" charset="-128"/>
              </a:rPr>
              <a:t>（各障害者の職業生活に関する相談及び指導を行う者）を選任しなければならないこととする。</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④　国及び地方公共団体は、厚生労働大臣に通報した</a:t>
            </a:r>
            <a:r>
              <a:rPr lang="ja-JP" altLang="en-US" sz="1108" u="sng" dirty="0">
                <a:solidFill>
                  <a:prstClr val="black"/>
                </a:solidFill>
                <a:latin typeface="ＭＳ Ｐゴシック" panose="020B0600070205080204" pitchFamily="50" charset="-128"/>
                <a:ea typeface="ＭＳ Ｐゴシック" panose="020B0600070205080204" pitchFamily="50" charset="-128"/>
              </a:rPr>
              <a:t>障害者の任免状況を公表</a:t>
            </a:r>
            <a:r>
              <a:rPr lang="ja-JP" altLang="en-US" sz="1108" dirty="0">
                <a:solidFill>
                  <a:prstClr val="black"/>
                </a:solidFill>
                <a:latin typeface="ＭＳ Ｐゴシック" panose="020B0600070205080204" pitchFamily="50" charset="-128"/>
                <a:ea typeface="ＭＳ Ｐゴシック" panose="020B0600070205080204" pitchFamily="50" charset="-128"/>
              </a:rPr>
              <a:t>しなければならないこととする。</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⑤　国及び地方公共団体は、障害者である職員を免職する場合には、</a:t>
            </a:r>
            <a:r>
              <a:rPr lang="ja-JP" altLang="en-US" sz="1108" u="sng" dirty="0">
                <a:solidFill>
                  <a:prstClr val="black"/>
                </a:solidFill>
                <a:latin typeface="ＭＳ Ｐゴシック" panose="020B0600070205080204" pitchFamily="50" charset="-128"/>
                <a:ea typeface="ＭＳ Ｐゴシック" panose="020B0600070205080204" pitchFamily="50" charset="-128"/>
              </a:rPr>
              <a:t>公共職業安定所長に届け出</a:t>
            </a:r>
            <a:r>
              <a:rPr lang="ja-JP" altLang="en-US" sz="1108" dirty="0">
                <a:solidFill>
                  <a:prstClr val="black"/>
                </a:solidFill>
                <a:latin typeface="ＭＳ Ｐゴシック" panose="020B0600070205080204" pitchFamily="50" charset="-128"/>
                <a:ea typeface="ＭＳ Ｐゴシック" panose="020B0600070205080204" pitchFamily="50" charset="-128"/>
              </a:rPr>
              <a:t>なければならないこととする。</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316531" indent="-316531"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⑵　民間の事業主に対する措置</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①　短時間であれば就労可能な障害者等の雇用機会を確保するため、短時間労働者のうち週所定労働時間が一定の範囲内にある者（特定短時間労働者）を雇用する事業主に対して、障害者雇用納付金制度に基づく</a:t>
            </a:r>
            <a:r>
              <a:rPr lang="ja-JP" altLang="en-US" sz="1108" u="sng" dirty="0">
                <a:solidFill>
                  <a:prstClr val="black"/>
                </a:solidFill>
                <a:latin typeface="ＭＳ Ｐゴシック" panose="020B0600070205080204" pitchFamily="50" charset="-128"/>
                <a:ea typeface="ＭＳ Ｐゴシック" panose="020B0600070205080204" pitchFamily="50" charset="-128"/>
              </a:rPr>
              <a:t>特例給付金</a:t>
            </a:r>
            <a:r>
              <a:rPr lang="ja-JP" altLang="en-US" sz="1108" dirty="0">
                <a:solidFill>
                  <a:prstClr val="black"/>
                </a:solidFill>
                <a:latin typeface="ＭＳ Ｐゴシック" panose="020B0600070205080204" pitchFamily="50" charset="-128"/>
                <a:ea typeface="ＭＳ Ｐゴシック" panose="020B0600070205080204" pitchFamily="50" charset="-128"/>
              </a:rPr>
              <a:t>を支給する仕組みを創設する。</a:t>
            </a:r>
          </a:p>
          <a:p>
            <a:pPr marL="246191" indent="-131888"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②　障害者の雇用の促進等に関する取組に関し、その実施状況が優良なものであること等の基準に適合する</a:t>
            </a:r>
            <a:r>
              <a:rPr lang="ja-JP" altLang="en-US" sz="1108" u="sng" dirty="0">
                <a:solidFill>
                  <a:prstClr val="black"/>
                </a:solidFill>
                <a:latin typeface="ＭＳ Ｐゴシック" panose="020B0600070205080204" pitchFamily="50" charset="-128"/>
                <a:ea typeface="ＭＳ Ｐゴシック" panose="020B0600070205080204" pitchFamily="50" charset="-128"/>
              </a:rPr>
              <a:t>中小事業主（常用労働者</a:t>
            </a:r>
            <a:r>
              <a:rPr lang="en-US" altLang="ja-JP" sz="1108" u="sng" dirty="0">
                <a:solidFill>
                  <a:prstClr val="black"/>
                </a:solidFill>
                <a:latin typeface="ＭＳ Ｐゴシック" panose="020B0600070205080204" pitchFamily="50" charset="-128"/>
                <a:ea typeface="ＭＳ Ｐゴシック" panose="020B0600070205080204" pitchFamily="50" charset="-128"/>
              </a:rPr>
              <a:t>300</a:t>
            </a:r>
            <a:r>
              <a:rPr lang="ja-JP" altLang="en-US" sz="1108" u="sng" dirty="0">
                <a:solidFill>
                  <a:prstClr val="black"/>
                </a:solidFill>
                <a:latin typeface="ＭＳ Ｐゴシック" panose="020B0600070205080204" pitchFamily="50" charset="-128"/>
                <a:ea typeface="ＭＳ Ｐゴシック" panose="020B0600070205080204" pitchFamily="50" charset="-128"/>
              </a:rPr>
              <a:t>人以下）を認定</a:t>
            </a:r>
            <a:r>
              <a:rPr lang="ja-JP" altLang="en-US" sz="1108" dirty="0">
                <a:solidFill>
                  <a:prstClr val="black"/>
                </a:solidFill>
                <a:latin typeface="ＭＳ Ｐゴシック" panose="020B0600070205080204" pitchFamily="50" charset="-128"/>
                <a:ea typeface="ＭＳ Ｐゴシック" panose="020B0600070205080204" pitchFamily="50" charset="-128"/>
              </a:rPr>
              <a:t>することとする。</a:t>
            </a:r>
          </a:p>
          <a:p>
            <a:pPr marL="167058" indent="-167058" defTabSz="844083" fontAlgn="base">
              <a:lnSpc>
                <a:spcPct val="120000"/>
              </a:lnSpc>
              <a:spcBef>
                <a:spcPts val="185"/>
              </a:spcBef>
              <a:defRPr/>
            </a:pPr>
            <a:r>
              <a:rPr lang="ja-JP" altLang="en-US" sz="1200" u="sng" dirty="0">
                <a:solidFill>
                  <a:prstClr val="black"/>
                </a:solidFill>
                <a:latin typeface="ＤＦ特太ゴシック体" panose="020B0509000000000000" pitchFamily="49" charset="-128"/>
                <a:ea typeface="ＤＦ特太ゴシック体" panose="020B0509000000000000" pitchFamily="49" charset="-128"/>
              </a:rPr>
              <a:t>２．国及び地方公共団体における障害者の雇用状況についての的確な把握等に関する措置</a:t>
            </a:r>
            <a:endParaRPr lang="en-US" altLang="ja-JP" sz="1200" u="sng" dirty="0">
              <a:solidFill>
                <a:prstClr val="black"/>
              </a:solidFill>
              <a:latin typeface="ＤＦ特太ゴシック体" panose="020B0509000000000000" pitchFamily="49" charset="-128"/>
              <a:ea typeface="ＤＦ特太ゴシック体" panose="020B0509000000000000" pitchFamily="49" charset="-128"/>
            </a:endParaRPr>
          </a:p>
          <a:p>
            <a:pPr marL="132926" indent="-316531"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⑴　厚生労働大臣又は公共職業安定所長による国及び地方公共団体に対する</a:t>
            </a:r>
            <a:r>
              <a:rPr lang="ja-JP" altLang="en-US" sz="1108" u="sng" dirty="0">
                <a:solidFill>
                  <a:prstClr val="black"/>
                </a:solidFill>
                <a:latin typeface="ＭＳ Ｐゴシック" panose="020B0600070205080204" pitchFamily="50" charset="-128"/>
                <a:ea typeface="ＭＳ Ｐゴシック" panose="020B0600070205080204" pitchFamily="50" charset="-128"/>
              </a:rPr>
              <a:t>報告徴収</a:t>
            </a:r>
            <a:r>
              <a:rPr lang="ja-JP" altLang="en-US" sz="1108" dirty="0">
                <a:solidFill>
                  <a:prstClr val="black"/>
                </a:solidFill>
                <a:latin typeface="ＭＳ Ｐゴシック" panose="020B0600070205080204" pitchFamily="50" charset="-128"/>
                <a:ea typeface="ＭＳ Ｐゴシック" panose="020B0600070205080204" pitchFamily="50" charset="-128"/>
              </a:rPr>
              <a:t>の規定を設ける。</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132926" indent="-316531"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⑵　国及び地方公共団体並びに民間の事業主は、障害者雇用率の算定対象となる障害者の確認に関する</a:t>
            </a:r>
            <a:r>
              <a:rPr lang="ja-JP" altLang="en-US" sz="1108" u="sng" dirty="0">
                <a:solidFill>
                  <a:prstClr val="black"/>
                </a:solidFill>
                <a:latin typeface="ＭＳ Ｐゴシック" panose="020B0600070205080204" pitchFamily="50" charset="-128"/>
                <a:ea typeface="ＭＳ Ｐゴシック" panose="020B0600070205080204" pitchFamily="50" charset="-128"/>
              </a:rPr>
              <a:t>書類を保存</a:t>
            </a:r>
            <a:r>
              <a:rPr lang="ja-JP" altLang="en-US" sz="1108" dirty="0">
                <a:solidFill>
                  <a:prstClr val="black"/>
                </a:solidFill>
                <a:latin typeface="ＭＳ Ｐゴシック" panose="020B0600070205080204" pitchFamily="50" charset="-128"/>
                <a:ea typeface="ＭＳ Ｐゴシック" panose="020B0600070205080204" pitchFamily="50" charset="-128"/>
              </a:rPr>
              <a:t>しなければならないこととする。</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a:p>
            <a:pPr marL="132926" indent="-316531" defTabSz="844083" fontAlgn="base">
              <a:lnSpc>
                <a:spcPct val="120000"/>
              </a:lnSpc>
              <a:spcBef>
                <a:spcPts val="92"/>
              </a:spcBef>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⑶　障害者雇用率の算定対象となる障害者であるかどうかの</a:t>
            </a:r>
            <a:r>
              <a:rPr lang="ja-JP" altLang="en-US" sz="1108" u="sng" dirty="0">
                <a:solidFill>
                  <a:prstClr val="black"/>
                </a:solidFill>
                <a:latin typeface="ＭＳ Ｐゴシック" panose="020B0600070205080204" pitchFamily="50" charset="-128"/>
                <a:ea typeface="ＭＳ Ｐゴシック" panose="020B0600070205080204" pitchFamily="50" charset="-128"/>
              </a:rPr>
              <a:t>確認方法を明確化</a:t>
            </a:r>
            <a:r>
              <a:rPr lang="ja-JP" altLang="en-US" sz="1108" dirty="0">
                <a:solidFill>
                  <a:prstClr val="black"/>
                </a:solidFill>
                <a:latin typeface="ＭＳ Ｐゴシック" panose="020B0600070205080204" pitchFamily="50" charset="-128"/>
                <a:ea typeface="ＭＳ Ｐゴシック" panose="020B0600070205080204" pitchFamily="50" charset="-128"/>
              </a:rPr>
              <a:t>するとともに、厚生労働大臣は、必要があると認めるときは、国及び地方公共団体に対して、確認の適正な実施に関し、</a:t>
            </a:r>
            <a:r>
              <a:rPr lang="ja-JP" altLang="en-US" sz="1108" u="sng" dirty="0">
                <a:solidFill>
                  <a:prstClr val="black"/>
                </a:solidFill>
                <a:latin typeface="ＭＳ Ｐゴシック" panose="020B0600070205080204" pitchFamily="50" charset="-128"/>
                <a:ea typeface="ＭＳ Ｐゴシック" panose="020B0600070205080204" pitchFamily="50" charset="-128"/>
              </a:rPr>
              <a:t>勧告</a:t>
            </a:r>
            <a:r>
              <a:rPr lang="ja-JP" altLang="en-US" sz="1108" dirty="0">
                <a:solidFill>
                  <a:prstClr val="black"/>
                </a:solidFill>
                <a:latin typeface="ＭＳ Ｐゴシック" panose="020B0600070205080204" pitchFamily="50" charset="-128"/>
                <a:ea typeface="ＭＳ Ｐゴシック" panose="020B0600070205080204" pitchFamily="50" charset="-128"/>
              </a:rPr>
              <a:t>をすることができることとする。</a:t>
            </a:r>
          </a:p>
        </p:txBody>
      </p:sp>
      <p:sp>
        <p:nvSpPr>
          <p:cNvPr id="14" name="テキスト ボックス 13"/>
          <p:cNvSpPr txBox="1"/>
          <p:nvPr/>
        </p:nvSpPr>
        <p:spPr>
          <a:xfrm>
            <a:off x="85846" y="1385773"/>
            <a:ext cx="1128065"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fontAlgn="base">
              <a:spcBef>
                <a:spcPct val="0"/>
              </a:spcBef>
              <a:spcAft>
                <a:spcPct val="0"/>
              </a:spcAft>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改正の概要</a:t>
            </a:r>
          </a:p>
        </p:txBody>
      </p:sp>
      <p:sp>
        <p:nvSpPr>
          <p:cNvPr id="9" name="テキスト ボックス 8"/>
          <p:cNvSpPr txBox="1"/>
          <p:nvPr/>
        </p:nvSpPr>
        <p:spPr>
          <a:xfrm>
            <a:off x="85846" y="5812527"/>
            <a:ext cx="938503"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fontAlgn="base">
              <a:spcBef>
                <a:spcPct val="0"/>
              </a:spcBef>
              <a:spcAft>
                <a:spcPct val="0"/>
              </a:spcAft>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施行期日</a:t>
            </a:r>
          </a:p>
        </p:txBody>
      </p:sp>
      <p:sp>
        <p:nvSpPr>
          <p:cNvPr id="30" name="テキスト ボックス 29"/>
          <p:cNvSpPr txBox="1"/>
          <p:nvPr/>
        </p:nvSpPr>
        <p:spPr>
          <a:xfrm>
            <a:off x="85846" y="6078461"/>
            <a:ext cx="8972308" cy="465231"/>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defTabSz="844083">
              <a:lnSpc>
                <a:spcPct val="120000"/>
              </a:lnSpc>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　令和２年４月１日（ただし、１．⑴①及び２．⑴については公布の日（令和元年６月</a:t>
            </a:r>
            <a:r>
              <a:rPr lang="en-US" altLang="ja-JP" sz="1200" dirty="0">
                <a:solidFill>
                  <a:prstClr val="black"/>
                </a:solidFill>
                <a:latin typeface="ＭＳ Ｐゴシック" panose="020B0600070205080204" pitchFamily="50" charset="-128"/>
                <a:ea typeface="ＭＳ Ｐゴシック" panose="020B0600070205080204" pitchFamily="50" charset="-128"/>
              </a:rPr>
              <a:t>14</a:t>
            </a:r>
            <a:r>
              <a:rPr lang="ja-JP" altLang="en-US" sz="1200" dirty="0">
                <a:solidFill>
                  <a:prstClr val="black"/>
                </a:solidFill>
                <a:latin typeface="ＭＳ Ｐゴシック" panose="020B0600070205080204" pitchFamily="50" charset="-128"/>
                <a:ea typeface="ＭＳ Ｐゴシック" panose="020B0600070205080204" pitchFamily="50" charset="-128"/>
              </a:rPr>
              <a:t>日）、１．⑴③④⑤並びに２．⑵及び⑶については公布の日から起算して３月を超えない範囲内において政令で定める日（令和元年９月６日））</a:t>
            </a:r>
          </a:p>
        </p:txBody>
      </p:sp>
      <p:sp>
        <p:nvSpPr>
          <p:cNvPr id="2" name="フッター プレースホルダー 1"/>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43</a:t>
            </a:fld>
            <a:endParaRPr kumimoji="1" lang="ja-JP" altLang="en-US"/>
          </a:p>
        </p:txBody>
      </p:sp>
    </p:spTree>
    <p:extLst>
      <p:ext uri="{BB962C8B-B14F-4D97-AF65-F5344CB8AC3E}">
        <p14:creationId xmlns:p14="http://schemas.microsoft.com/office/powerpoint/2010/main" val="3054810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63771"/>
            <a:ext cx="9144000" cy="319639"/>
          </a:xfrm>
          <a:prstGeom prst="rect">
            <a:avLst/>
          </a:prstGeom>
          <a:solidFill>
            <a:schemeClr val="accent2"/>
          </a:solidFill>
        </p:spPr>
        <p:txBody>
          <a:bodyPr wrap="square" rtlCol="0">
            <a:spAutoFit/>
          </a:bodyPr>
          <a:lstStyle/>
          <a:p>
            <a:pPr algn="ctr" defTabSz="844083">
              <a:defRPr/>
            </a:pPr>
            <a:r>
              <a:rPr lang="ja-JP" altLang="en-US" sz="1477" b="1" dirty="0">
                <a:solidFill>
                  <a:prstClr val="white"/>
                </a:solidFill>
                <a:latin typeface="Meiryo UI" panose="020B0604030504040204" pitchFamily="50" charset="-128"/>
                <a:ea typeface="Meiryo UI" panose="020B0604030504040204" pitchFamily="50" charset="-128"/>
              </a:rPr>
              <a:t>国及び地方公共団体と民間事業主との法改正事項に係る適用状況の比較</a:t>
            </a:r>
            <a:endParaRPr lang="en-US" altLang="ja-JP" sz="1477" b="1" dirty="0">
              <a:solidFill>
                <a:prstClr val="white"/>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F81536E7-985D-A14B-96DD-BB8F077A96A4}"/>
              </a:ext>
            </a:extLst>
          </p:cNvPr>
          <p:cNvGraphicFramePr>
            <a:graphicFrameLocks noGrp="1"/>
          </p:cNvGraphicFramePr>
          <p:nvPr>
            <p:extLst/>
          </p:nvPr>
        </p:nvGraphicFramePr>
        <p:xfrm>
          <a:off x="61535" y="670540"/>
          <a:ext cx="9022180" cy="5493707"/>
        </p:xfrm>
        <a:graphic>
          <a:graphicData uri="http://schemas.openxmlformats.org/drawingml/2006/table">
            <a:tbl>
              <a:tblPr firstRow="1" bandRow="1">
                <a:tableStyleId>{5C22544A-7EE6-4342-B048-85BDC9FD1C3A}</a:tableStyleId>
              </a:tblPr>
              <a:tblGrid>
                <a:gridCol w="2616102">
                  <a:extLst>
                    <a:ext uri="{9D8B030D-6E8A-4147-A177-3AD203B41FA5}">
                      <a16:colId xmlns:a16="http://schemas.microsoft.com/office/drawing/2014/main" val="418574294"/>
                    </a:ext>
                  </a:extLst>
                </a:gridCol>
                <a:gridCol w="764393">
                  <a:extLst>
                    <a:ext uri="{9D8B030D-6E8A-4147-A177-3AD203B41FA5}">
                      <a16:colId xmlns:a16="http://schemas.microsoft.com/office/drawing/2014/main" val="1630615092"/>
                    </a:ext>
                  </a:extLst>
                </a:gridCol>
                <a:gridCol w="2013499">
                  <a:extLst>
                    <a:ext uri="{9D8B030D-6E8A-4147-A177-3AD203B41FA5}">
                      <a16:colId xmlns:a16="http://schemas.microsoft.com/office/drawing/2014/main" val="1474095480"/>
                    </a:ext>
                  </a:extLst>
                </a:gridCol>
                <a:gridCol w="1814093">
                  <a:extLst>
                    <a:ext uri="{9D8B030D-6E8A-4147-A177-3AD203B41FA5}">
                      <a16:colId xmlns:a16="http://schemas.microsoft.com/office/drawing/2014/main" val="3567606593"/>
                    </a:ext>
                  </a:extLst>
                </a:gridCol>
                <a:gridCol w="1814093">
                  <a:extLst>
                    <a:ext uri="{9D8B030D-6E8A-4147-A177-3AD203B41FA5}">
                      <a16:colId xmlns:a16="http://schemas.microsoft.com/office/drawing/2014/main" val="4195785441"/>
                    </a:ext>
                  </a:extLst>
                </a:gridCol>
              </a:tblGrid>
              <a:tr h="253218">
                <a:tc rowSpan="2">
                  <a:txBody>
                    <a:bodyPr/>
                    <a:lstStyle/>
                    <a:p>
                      <a:pPr algn="ct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改正法において規定する項目</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pPr>
                      <a:r>
                        <a:rPr kumimoji="1" lang="ja-JP" altLang="en-US" sz="1100" b="1" dirty="0" smtClean="0">
                          <a:solidFill>
                            <a:schemeClr val="tx1"/>
                          </a:solidFill>
                          <a:latin typeface="Meiryo UI" panose="020B0604030504040204" pitchFamily="34" charset="-128"/>
                          <a:ea typeface="Meiryo UI" panose="020B0604030504040204" pitchFamily="34" charset="-128"/>
                        </a:rPr>
                        <a:t>国</a:t>
                      </a:r>
                      <a:r>
                        <a:rPr kumimoji="1" lang="ja-JP" altLang="en-US" sz="1100" b="1" dirty="0">
                          <a:solidFill>
                            <a:schemeClr val="tx1"/>
                          </a:solidFill>
                          <a:latin typeface="Meiryo UI" panose="020B0604030504040204" pitchFamily="34" charset="-128"/>
                          <a:ea typeface="Meiryo UI" panose="020B0604030504040204" pitchFamily="34" charset="-128"/>
                        </a:rPr>
                        <a:t>・地方公共</a:t>
                      </a:r>
                      <a:r>
                        <a:rPr kumimoji="1" lang="ja-JP" altLang="en-US" sz="1100" b="1" dirty="0" smtClean="0">
                          <a:solidFill>
                            <a:schemeClr val="tx1"/>
                          </a:solidFill>
                          <a:latin typeface="Meiryo UI" panose="020B0604030504040204" pitchFamily="34" charset="-128"/>
                          <a:ea typeface="Meiryo UI" panose="020B0604030504040204" pitchFamily="34" charset="-128"/>
                        </a:rPr>
                        <a:t>団体への適用</a:t>
                      </a:r>
                      <a:endParaRPr kumimoji="1" lang="ja-JP" altLang="en-US" sz="1100" b="1"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smtClean="0">
                          <a:solidFill>
                            <a:schemeClr val="tx1"/>
                          </a:solidFill>
                          <a:latin typeface="Meiryo UI" panose="020B0604030504040204" pitchFamily="34" charset="-128"/>
                          <a:ea typeface="Meiryo UI" panose="020B0604030504040204" pitchFamily="34" charset="-128"/>
                        </a:rPr>
                        <a:t>民間事業主への適用</a:t>
                      </a:r>
                      <a:endParaRPr kumimoji="1" lang="ja-JP" altLang="en-US" sz="1100" b="1"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339038183"/>
                  </a:ext>
                </a:extLst>
              </a:tr>
              <a:tr h="253218">
                <a:tc vMerge="1">
                  <a:txBody>
                    <a:bodyPr/>
                    <a:lstStyle/>
                    <a:p>
                      <a:pPr algn="ctr">
                        <a:lnSpc>
                          <a:spcPct val="100000"/>
                        </a:lnSpc>
                      </a:pPr>
                      <a:endParaRPr kumimoji="1" lang="ja-JP" altLang="en-US" sz="1200" dirty="0">
                        <a:solidFill>
                          <a:schemeClr val="tx1"/>
                        </a:solidFill>
                        <a:latin typeface="Meiryo UI" panose="020B0604030504040204" pitchFamily="34" charset="-128"/>
                        <a:ea typeface="Meiryo UI"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1" dirty="0" smtClean="0">
                          <a:solidFill>
                            <a:schemeClr val="tx1"/>
                          </a:solidFill>
                          <a:latin typeface="Meiryo UI" panose="020B0604030504040204" pitchFamily="34" charset="-128"/>
                          <a:ea typeface="Meiryo UI" panose="020B0604030504040204" pitchFamily="34" charset="-128"/>
                        </a:rPr>
                        <a:t>現行</a:t>
                      </a:r>
                      <a:endParaRPr kumimoji="1" lang="ja-JP" altLang="en-US" sz="1100" b="1"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34" charset="-128"/>
                          <a:ea typeface="Meiryo UI" panose="020B0604030504040204" pitchFamily="34" charset="-128"/>
                        </a:rPr>
                        <a:t>改正</a:t>
                      </a:r>
                      <a:r>
                        <a:rPr kumimoji="1" lang="ja-JP" altLang="en-US" sz="1100" b="1" strike="noStrike" dirty="0" smtClean="0">
                          <a:solidFill>
                            <a:schemeClr val="tx1"/>
                          </a:solidFill>
                          <a:latin typeface="Meiryo UI" panose="020B0604030504040204" pitchFamily="34" charset="-128"/>
                          <a:ea typeface="Meiryo UI" panose="020B0604030504040204" pitchFamily="34" charset="-128"/>
                        </a:rPr>
                        <a:t>後</a:t>
                      </a:r>
                      <a:endParaRPr kumimoji="1" lang="ja-JP" altLang="en-US" sz="1100" b="1" strike="noStrike"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34" charset="-128"/>
                          <a:ea typeface="Meiryo UI" panose="020B0604030504040204" pitchFamily="34" charset="-128"/>
                        </a:rPr>
                        <a:t>現行</a:t>
                      </a:r>
                      <a:endParaRPr kumimoji="1" lang="ja-JP" altLang="en-US" sz="1100" b="1"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pPr>
                      <a:r>
                        <a:rPr kumimoji="1" lang="ja-JP" altLang="en-US" sz="1100" b="1" dirty="0" smtClean="0">
                          <a:solidFill>
                            <a:schemeClr val="tx1"/>
                          </a:solidFill>
                          <a:latin typeface="Meiryo UI" panose="020B0604030504040204" pitchFamily="34" charset="-128"/>
                          <a:ea typeface="Meiryo UI" panose="020B0604030504040204" pitchFamily="34" charset="-128"/>
                        </a:rPr>
                        <a:t>改正</a:t>
                      </a:r>
                      <a:r>
                        <a:rPr kumimoji="1" lang="ja-JP" altLang="en-US" sz="1100" b="1" strike="noStrike" dirty="0" smtClean="0">
                          <a:solidFill>
                            <a:schemeClr val="tx1"/>
                          </a:solidFill>
                          <a:latin typeface="Meiryo UI" panose="020B0604030504040204" pitchFamily="34" charset="-128"/>
                          <a:ea typeface="Meiryo UI" panose="020B0604030504040204" pitchFamily="34" charset="-128"/>
                        </a:rPr>
                        <a:t>後</a:t>
                      </a:r>
                      <a:endParaRPr kumimoji="1" lang="ja-JP" altLang="en-US" sz="1100" b="1"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17388332"/>
                  </a:ext>
                </a:extLst>
              </a:tr>
              <a:tr h="253218">
                <a:tc gridSpan="5">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１．障害者の活躍の場の拡大に関する措置</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639331356"/>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⑴①国及び地方公共団体の責務</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国等が率先して雇用する責務を法律上明確化★</a:t>
                      </a:r>
                      <a:endParaRPr kumimoji="1" lang="en-US" altLang="ja-JP" sz="1100" b="0" i="0" u="none" baseline="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215429"/>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⑴②障害者活躍推進計画の作成・公表</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障害者活躍推進計画の作成・公表を義務付け★</a:t>
                      </a:r>
                      <a:endParaRPr kumimoji="1" lang="ja-JP" altLang="en-US" sz="1100" b="0" i="0" u="none" baseline="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466195"/>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⑴③障害者雇用推進者の選任</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全ての国及び地方公共団体に選任を義務付け</a:t>
                      </a:r>
                      <a:endParaRPr kumimoji="1" lang="ja-JP" altLang="en-US" sz="1100" b="0" i="0" u="none" baseline="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0000"/>
                        </a:lnSpc>
                      </a:pPr>
                      <a:r>
                        <a:rPr kumimoji="1" lang="ja-JP" altLang="en-US" sz="1100" b="0" i="0" dirty="0" smtClean="0">
                          <a:solidFill>
                            <a:schemeClr val="tx1"/>
                          </a:solidFill>
                          <a:latin typeface="Meiryo UI" panose="020B0604030504040204" pitchFamily="50" charset="-128"/>
                          <a:ea typeface="Meiryo UI" panose="020B0604030504040204" pitchFamily="50" charset="-128"/>
                        </a:rPr>
                        <a:t>一定規模以上の企業に選任の努力義務あり</a:t>
                      </a:r>
                      <a:endParaRPr kumimoji="1" lang="ja-JP" altLang="en-US" sz="1100" b="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（引き続き努力義務）</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262879"/>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⑴③障害者職業生活相談員の選任</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一定数以上の障害者を雇用する事業所に選任を義務付け</a:t>
                      </a: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一定数以上の障害者を雇用する事業所に選任義務あり</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（引き続き義務）</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258098"/>
                  </a:ext>
                </a:extLst>
              </a:tr>
              <a:tr h="253218">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⑴④障害者任免状況の自ら公表</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任免状況の自ら公表を義務化</a:t>
                      </a:r>
                      <a:endParaRPr kumimoji="1" lang="ja-JP" altLang="en-US" sz="1100" b="0" i="0" u="none" baseline="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prstClr val="black"/>
                          </a:solidFill>
                          <a:effectLst/>
                          <a:uLnTx/>
                          <a:uFillTx/>
                          <a:latin typeface="Meiryo UI" panose="020B0604030504040204" pitchFamily="34" charset="-128"/>
                          <a:ea typeface="Meiryo UI" panose="020B0604030504040204" pitchFamily="34" charset="-128"/>
                          <a:cs typeface="+mn-cs"/>
                        </a:rPr>
                        <a:t>ー</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prstClr val="black"/>
                          </a:solidFill>
                          <a:effectLst/>
                          <a:uLnTx/>
                          <a:uFillTx/>
                          <a:latin typeface="Meiryo UI" panose="020B0604030504040204" pitchFamily="34" charset="-128"/>
                          <a:ea typeface="Meiryo UI" panose="020B0604030504040204" pitchFamily="34" charset="-128"/>
                          <a:cs typeface="+mn-cs"/>
                        </a:rPr>
                        <a:t>ー</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315601"/>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⑴⑤解雇の届出</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障害者を免職する場合は公共職業安定所へ届出を義務付け★</a:t>
                      </a:r>
                      <a:endParaRPr kumimoji="1" lang="ja-JP" altLang="en-US" sz="1100" b="0" i="0" u="none" baseline="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rPr>
                        <a:t>障害者を解雇する場合は公共職業安定所へ届出義務あり</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（引き続き義務）</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365621"/>
                  </a:ext>
                </a:extLst>
              </a:tr>
              <a:tr h="741711">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⑵①週</a:t>
                      </a:r>
                      <a:r>
                        <a:rPr kumimoji="1" lang="en-US" altLang="ja-JP" sz="1100" dirty="0" smtClean="0">
                          <a:solidFill>
                            <a:schemeClr val="tx1"/>
                          </a:solidFill>
                          <a:latin typeface="Meiryo UI" panose="020B0604030504040204" pitchFamily="34" charset="-128"/>
                          <a:ea typeface="Meiryo UI" panose="020B0604030504040204" pitchFamily="34" charset="-128"/>
                        </a:rPr>
                        <a:t>20</a:t>
                      </a:r>
                      <a:r>
                        <a:rPr kumimoji="1" lang="ja-JP" altLang="en-US" sz="1100" dirty="0" smtClean="0">
                          <a:solidFill>
                            <a:schemeClr val="tx1"/>
                          </a:solidFill>
                          <a:latin typeface="Meiryo UI" panose="020B0604030504040204" pitchFamily="34" charset="-128"/>
                          <a:ea typeface="Meiryo UI" panose="020B0604030504040204" pitchFamily="34" charset="-128"/>
                        </a:rPr>
                        <a:t>時間未満の特例給付金</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ー</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（障害者の特性に応じた雇用推進）</a:t>
                      </a:r>
                      <a:endPar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dirty="0" smtClean="0">
                          <a:solidFill>
                            <a:schemeClr val="tx1"/>
                          </a:solidFill>
                          <a:latin typeface="Meiryo UI" panose="020B0604030504040204" pitchFamily="50" charset="-128"/>
                          <a:ea typeface="Meiryo UI" panose="020B0604030504040204" pitchFamily="50" charset="-128"/>
                        </a:rPr>
                        <a:t>週</a:t>
                      </a:r>
                      <a:r>
                        <a:rPr kumimoji="1" lang="en-US" altLang="ja-JP" sz="1100" b="0" i="0" dirty="0" smtClean="0">
                          <a:solidFill>
                            <a:schemeClr val="tx1"/>
                          </a:solidFill>
                          <a:latin typeface="Meiryo UI" panose="020B0604030504040204" pitchFamily="50" charset="-128"/>
                          <a:ea typeface="Meiryo UI" panose="020B0604030504040204" pitchFamily="50" charset="-128"/>
                        </a:rPr>
                        <a:t>20</a:t>
                      </a:r>
                      <a:r>
                        <a:rPr kumimoji="1" lang="ja-JP" altLang="en-US" sz="1100" b="0" i="0" dirty="0" smtClean="0">
                          <a:solidFill>
                            <a:schemeClr val="tx1"/>
                          </a:solidFill>
                          <a:latin typeface="Meiryo UI" panose="020B0604030504040204" pitchFamily="50" charset="-128"/>
                          <a:ea typeface="Meiryo UI" panose="020B0604030504040204" pitchFamily="50" charset="-128"/>
                        </a:rPr>
                        <a:t>時間未満の雇用障害者の数に応じて、障害者雇用納付金を財源とする特例給付金を支給する仕組みを創設</a:t>
                      </a:r>
                      <a:endParaRPr kumimoji="1" lang="ja-JP" altLang="en-US" sz="1100" b="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487143"/>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⑵②中小事業主の認定制度</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ー</a:t>
                      </a:r>
                      <a:endPar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b="0" i="0" dirty="0" smtClean="0">
                          <a:solidFill>
                            <a:schemeClr val="tx1"/>
                          </a:solidFill>
                          <a:latin typeface="Meiryo UI" panose="020B0604030504040204" pitchFamily="50" charset="-128"/>
                          <a:ea typeface="Meiryo UI" panose="020B0604030504040204" pitchFamily="50" charset="-128"/>
                        </a:rPr>
                        <a:t>障害者雇用に関する優良な事業主の認定制度を創設</a:t>
                      </a:r>
                      <a:endParaRPr kumimoji="1" lang="ja-JP" altLang="en-US" sz="1100" b="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96393"/>
                  </a:ext>
                </a:extLst>
              </a:tr>
              <a:tr h="253218">
                <a:tc gridSpan="5">
                  <a:txBody>
                    <a:bodyPr/>
                    <a:lstStyle/>
                    <a:p>
                      <a:pP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２．国及び地方公共団体における障害者の雇用状況についての的確な把握等に関する措置</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05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102891899"/>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⑴厚生労働大臣による報告徴収</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厚生労働大臣による報告徴収ができる規定を新設</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厚生労働大臣による報告徴収等の規定あり</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（引き続き規定）</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887252"/>
                  </a:ext>
                </a:extLst>
              </a:tr>
              <a:tr h="253218">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⑵対象障害者の確認書類の保存</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b="0" i="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義務規定を新設</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（省令に義務規定あり）</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義務規定を新設</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577306"/>
                  </a:ext>
                </a:extLst>
              </a:tr>
              <a:tr h="404086">
                <a:tc>
                  <a:txBody>
                    <a:bodyPr/>
                    <a:lstStyle/>
                    <a:p>
                      <a:pPr>
                        <a:lnSpc>
                          <a:spcPct val="100000"/>
                        </a:lnSpc>
                      </a:pPr>
                      <a:r>
                        <a:rPr kumimoji="1" lang="ja-JP" altLang="en-US" sz="1100" dirty="0" smtClean="0">
                          <a:solidFill>
                            <a:schemeClr val="tx1"/>
                          </a:solidFill>
                          <a:latin typeface="Meiryo UI" panose="020B0604030504040204" pitchFamily="34" charset="-128"/>
                          <a:ea typeface="Meiryo UI" panose="020B0604030504040204" pitchFamily="34" charset="-128"/>
                        </a:rPr>
                        <a:t>⑶対象障害者の確認方法</a:t>
                      </a:r>
                      <a:endParaRPr kumimoji="1" lang="ja-JP" altLang="en-US" sz="1100" dirty="0">
                        <a:solidFill>
                          <a:schemeClr val="tx1"/>
                        </a:solidFill>
                        <a:latin typeface="Meiryo UI" panose="020B0604030504040204" pitchFamily="34" charset="-128"/>
                        <a:ea typeface="Meiryo UI" panose="020B0604030504040204" pitchFamily="34"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規定を新設</a:t>
                      </a:r>
                      <a:endParaRPr kumimoji="1" lang="en-US" altLang="ja-JP" sz="1100" i="0" dirty="0" smtClean="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適正実施勧告も規定★</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ja-JP" altLang="en-US" sz="1100" b="0" dirty="0" err="1" smtClean="0">
                          <a:solidFill>
                            <a:schemeClr val="tx1"/>
                          </a:solidFill>
                          <a:latin typeface="Meiryo UI" panose="020B0604030504040204" pitchFamily="34" charset="-128"/>
                          <a:ea typeface="Meiryo UI" panose="020B0604030504040204" pitchFamily="34" charset="-128"/>
                        </a:rPr>
                        <a:t>ー</a:t>
                      </a:r>
                      <a:endParaRPr kumimoji="1" lang="ja-JP" altLang="en-US" sz="1100" b="0" dirty="0">
                        <a:solidFill>
                          <a:schemeClr val="tx1"/>
                        </a:solidFill>
                        <a:latin typeface="Meiryo UI" panose="020B0604030504040204" pitchFamily="34" charset="-128"/>
                        <a:ea typeface="Meiryo UI" panose="020B0604030504040204" pitchFamily="34"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i="0" dirty="0" smtClean="0">
                          <a:solidFill>
                            <a:schemeClr val="tx1"/>
                          </a:solidFill>
                          <a:latin typeface="Meiryo UI" panose="020B0604030504040204" pitchFamily="50" charset="-128"/>
                          <a:ea typeface="Meiryo UI" panose="020B0604030504040204" pitchFamily="50" charset="-128"/>
                        </a:rPr>
                        <a:t>規定を新設</a:t>
                      </a:r>
                      <a:endParaRPr kumimoji="1" lang="ja-JP" altLang="en-US" sz="1100" i="0" dirty="0">
                        <a:solidFill>
                          <a:schemeClr val="tx1"/>
                        </a:solidFill>
                        <a:latin typeface="Meiryo UI" panose="020B0604030504040204" pitchFamily="50" charset="-128"/>
                        <a:ea typeface="Meiryo UI" panose="020B0604030504040204" pitchFamily="50" charset="-128"/>
                      </a:endParaRPr>
                    </a:p>
                  </a:txBody>
                  <a:tcPr marL="33231" marR="33231" marT="33231" marB="33231"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825112"/>
                  </a:ext>
                </a:extLst>
              </a:tr>
            </a:tbl>
          </a:graphicData>
        </a:graphic>
      </p:graphicFrame>
      <p:sp>
        <p:nvSpPr>
          <p:cNvPr id="17" name="テキスト ボックス 16"/>
          <p:cNvSpPr txBox="1"/>
          <p:nvPr/>
        </p:nvSpPr>
        <p:spPr>
          <a:xfrm>
            <a:off x="61638" y="6187460"/>
            <a:ext cx="8664670" cy="390620"/>
          </a:xfrm>
          <a:prstGeom prst="rect">
            <a:avLst/>
          </a:prstGeom>
          <a:noFill/>
        </p:spPr>
        <p:txBody>
          <a:bodyPr wrap="square" rtlCol="0">
            <a:spAutoFit/>
          </a:bodyPr>
          <a:lstStyle/>
          <a:p>
            <a:pPr defTabSz="844083" fontAlgn="base">
              <a:spcBef>
                <a:spcPct val="0"/>
              </a:spcBef>
              <a:spcAft>
                <a:spcPct val="0"/>
              </a:spcAft>
              <a:defRPr/>
            </a:pPr>
            <a:r>
              <a:rPr lang="ja-JP" altLang="en-US" sz="969" dirty="0">
                <a:solidFill>
                  <a:prstClr val="black"/>
                </a:solidFill>
                <a:latin typeface="Meiryo UI" panose="020B0604030504040204" pitchFamily="50" charset="-128"/>
                <a:ea typeface="Meiryo UI" panose="020B0604030504040204" pitchFamily="50" charset="-128"/>
              </a:rPr>
              <a:t>   　は、民間事業主よりも強い規定。　　　 は、民間事業主に並ぶ規定。</a:t>
            </a:r>
            <a:endParaRPr lang="en-US" altLang="ja-JP" sz="969" dirty="0">
              <a:solidFill>
                <a:prstClr val="black"/>
              </a:solidFill>
              <a:latin typeface="Meiryo UI" panose="020B0604030504040204" pitchFamily="50" charset="-128"/>
              <a:ea typeface="Meiryo UI" panose="020B0604030504040204" pitchFamily="50" charset="-128"/>
            </a:endParaRPr>
          </a:p>
          <a:p>
            <a:pPr defTabSz="844083" fontAlgn="base">
              <a:spcBef>
                <a:spcPct val="0"/>
              </a:spcBef>
              <a:spcAft>
                <a:spcPct val="0"/>
              </a:spcAft>
              <a:defRPr/>
            </a:pPr>
            <a:r>
              <a:rPr lang="ja-JP" altLang="en-US" sz="969" dirty="0">
                <a:solidFill>
                  <a:prstClr val="black"/>
                </a:solidFill>
                <a:latin typeface="Meiryo UI" panose="020B0604030504040204" pitchFamily="50" charset="-128"/>
                <a:ea typeface="Meiryo UI" panose="020B0604030504040204" pitchFamily="50" charset="-128"/>
              </a:rPr>
              <a:t>★は、「公務部門における障害者雇用に関する基本方針」（平成</a:t>
            </a:r>
            <a:r>
              <a:rPr lang="en-US" altLang="ja-JP" sz="969" dirty="0">
                <a:solidFill>
                  <a:prstClr val="black"/>
                </a:solidFill>
                <a:latin typeface="Meiryo UI" panose="020B0604030504040204" pitchFamily="50" charset="-128"/>
                <a:ea typeface="Meiryo UI" panose="020B0604030504040204" pitchFamily="50" charset="-128"/>
              </a:rPr>
              <a:t>30</a:t>
            </a:r>
            <a:r>
              <a:rPr lang="ja-JP" altLang="en-US" sz="969" dirty="0">
                <a:solidFill>
                  <a:prstClr val="black"/>
                </a:solidFill>
                <a:latin typeface="Meiryo UI" panose="020B0604030504040204" pitchFamily="50" charset="-128"/>
                <a:ea typeface="Meiryo UI" panose="020B0604030504040204" pitchFamily="50" charset="-128"/>
              </a:rPr>
              <a:t>年</a:t>
            </a:r>
            <a:r>
              <a:rPr lang="en-US" altLang="ja-JP" sz="969" dirty="0">
                <a:solidFill>
                  <a:prstClr val="black"/>
                </a:solidFill>
                <a:latin typeface="Meiryo UI" panose="020B0604030504040204" pitchFamily="50" charset="-128"/>
                <a:ea typeface="Meiryo UI" panose="020B0604030504040204" pitchFamily="50" charset="-128"/>
              </a:rPr>
              <a:t>10</a:t>
            </a:r>
            <a:r>
              <a:rPr lang="ja-JP" altLang="en-US" sz="969" dirty="0">
                <a:solidFill>
                  <a:prstClr val="black"/>
                </a:solidFill>
                <a:latin typeface="Meiryo UI" panose="020B0604030504040204" pitchFamily="50" charset="-128"/>
                <a:ea typeface="Meiryo UI" panose="020B0604030504040204" pitchFamily="50" charset="-128"/>
              </a:rPr>
              <a:t>月</a:t>
            </a:r>
            <a:r>
              <a:rPr lang="en-US" altLang="ja-JP" sz="969" dirty="0">
                <a:solidFill>
                  <a:prstClr val="black"/>
                </a:solidFill>
                <a:latin typeface="Meiryo UI" panose="020B0604030504040204" pitchFamily="50" charset="-128"/>
                <a:ea typeface="Meiryo UI" panose="020B0604030504040204" pitchFamily="50" charset="-128"/>
              </a:rPr>
              <a:t>23</a:t>
            </a:r>
            <a:r>
              <a:rPr lang="ja-JP" altLang="en-US" sz="969" dirty="0">
                <a:solidFill>
                  <a:prstClr val="black"/>
                </a:solidFill>
                <a:latin typeface="Meiryo UI" panose="020B0604030504040204" pitchFamily="50" charset="-128"/>
                <a:ea typeface="Meiryo UI" panose="020B0604030504040204" pitchFamily="50" charset="-128"/>
              </a:rPr>
              <a:t>日公務部門における障害者雇用に関する関係閣僚会議決定）の内容に上乗せする規定。</a:t>
            </a:r>
          </a:p>
        </p:txBody>
      </p:sp>
      <p:sp>
        <p:nvSpPr>
          <p:cNvPr id="2" name="正方形/長方形 1"/>
          <p:cNvSpPr/>
          <p:nvPr/>
        </p:nvSpPr>
        <p:spPr>
          <a:xfrm>
            <a:off x="161238" y="6249519"/>
            <a:ext cx="156751" cy="96440"/>
          </a:xfrm>
          <a:prstGeom prst="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7" name="正方形/長方形 6"/>
          <p:cNvSpPr/>
          <p:nvPr/>
        </p:nvSpPr>
        <p:spPr>
          <a:xfrm>
            <a:off x="2073489" y="6252300"/>
            <a:ext cx="156751" cy="96440"/>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44</a:t>
            </a:fld>
            <a:endParaRPr kumimoji="1" lang="ja-JP" altLang="en-US"/>
          </a:p>
        </p:txBody>
      </p:sp>
    </p:spTree>
    <p:extLst>
      <p:ext uri="{BB962C8B-B14F-4D97-AF65-F5344CB8AC3E}">
        <p14:creationId xmlns:p14="http://schemas.microsoft.com/office/powerpoint/2010/main" val="2467568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63772"/>
            <a:ext cx="9144000" cy="319639"/>
          </a:xfrm>
          <a:prstGeom prst="rect">
            <a:avLst/>
          </a:prstGeom>
          <a:solidFill>
            <a:schemeClr val="accent2"/>
          </a:solidFill>
        </p:spPr>
        <p:txBody>
          <a:bodyPr wrap="square" rtlCol="0">
            <a:spAutoFit/>
          </a:bodyPr>
          <a:lstStyle/>
          <a:p>
            <a:pPr algn="ctr" defTabSz="844078">
              <a:defRPr/>
            </a:pPr>
            <a:r>
              <a:rPr lang="ja-JP" altLang="en-US" sz="1477" b="1" dirty="0">
                <a:solidFill>
                  <a:prstClr val="white"/>
                </a:solidFill>
                <a:latin typeface="Meiryo UI" panose="020B0604030504040204" pitchFamily="50" charset="-128"/>
                <a:ea typeface="Meiryo UI" panose="020B0604030504040204" pitchFamily="50" charset="-128"/>
              </a:rPr>
              <a:t>国及び地方公共団体における</a:t>
            </a:r>
            <a:r>
              <a:rPr lang="ja-JP" altLang="ja-JP" sz="1477" b="1" dirty="0">
                <a:solidFill>
                  <a:prstClr val="white"/>
                </a:solidFill>
                <a:latin typeface="Meiryo UI" panose="020B0604030504040204" pitchFamily="50" charset="-128"/>
                <a:ea typeface="Meiryo UI" panose="020B0604030504040204" pitchFamily="50" charset="-128"/>
              </a:rPr>
              <a:t>障害者活躍推進計画</a:t>
            </a:r>
            <a:r>
              <a:rPr lang="ja-JP" altLang="en-US" sz="1477" b="1" dirty="0">
                <a:solidFill>
                  <a:prstClr val="white"/>
                </a:solidFill>
                <a:latin typeface="Meiryo UI" panose="020B0604030504040204" pitchFamily="50" charset="-128"/>
                <a:ea typeface="Meiryo UI" panose="020B0604030504040204" pitchFamily="50" charset="-128"/>
              </a:rPr>
              <a:t>について</a:t>
            </a:r>
          </a:p>
        </p:txBody>
      </p:sp>
      <p:sp>
        <p:nvSpPr>
          <p:cNvPr id="7" name="テキスト ボックス 6"/>
          <p:cNvSpPr txBox="1"/>
          <p:nvPr/>
        </p:nvSpPr>
        <p:spPr>
          <a:xfrm>
            <a:off x="101965" y="737011"/>
            <a:ext cx="8940070" cy="1736862"/>
          </a:xfrm>
          <a:prstGeom prst="rect">
            <a:avLst/>
          </a:prstGeom>
          <a:noFill/>
          <a:ln w="34925" cmpd="dbl">
            <a:solidFill>
              <a:schemeClr val="accent2"/>
            </a:solidFill>
          </a:ln>
        </p:spPr>
        <p:txBody>
          <a:bodyPr wrap="square" rtlCol="0" anchor="ctr">
            <a:noAutofit/>
          </a:bodyPr>
          <a:lstStyle/>
          <a:p>
            <a:pPr marL="167057" indent="-167057" defTabSz="844078">
              <a:spcAft>
                <a:spcPts val="600"/>
              </a:spcAft>
              <a:defRPr/>
            </a:pPr>
            <a:r>
              <a:rPr lang="ja-JP" altLang="en-US" sz="1292" dirty="0">
                <a:solidFill>
                  <a:prstClr val="black"/>
                </a:solidFill>
                <a:latin typeface="Meiryo UI" panose="020B0604030504040204" pitchFamily="50" charset="-128"/>
                <a:ea typeface="Meiryo UI" panose="020B0604030504040204" pitchFamily="50" charset="-128"/>
              </a:rPr>
              <a:t>○　法定雇用率を達成していない国及び地方公共団体の機関においては、法定雇用率の速やかな達成に向けた取組を進めることが求められている一方で、障害者が活躍しやすい職場づくりや人事管理を進める等、雇用の質を確保するための取組を確実に推進することが必要である。</a:t>
            </a:r>
          </a:p>
          <a:p>
            <a:pPr marL="167057" indent="-167057" defTabSz="844078">
              <a:spcAft>
                <a:spcPts val="600"/>
              </a:spcAft>
              <a:defRPr/>
            </a:pPr>
            <a:r>
              <a:rPr lang="ja-JP" altLang="en-US" sz="1292" dirty="0">
                <a:solidFill>
                  <a:prstClr val="black"/>
                </a:solidFill>
                <a:latin typeface="Meiryo UI" panose="020B0604030504040204" pitchFamily="50" charset="-128"/>
                <a:ea typeface="Meiryo UI" panose="020B0604030504040204" pitchFamily="50" charset="-128"/>
              </a:rPr>
              <a:t>○　このため、</a:t>
            </a:r>
            <a:r>
              <a:rPr lang="ja-JP" altLang="en-US" sz="1292" u="heavy" dirty="0">
                <a:solidFill>
                  <a:prstClr val="black"/>
                </a:solidFill>
                <a:latin typeface="Meiryo UI" panose="020B0604030504040204" pitchFamily="50" charset="-128"/>
                <a:ea typeface="Meiryo UI" panose="020B0604030504040204" pitchFamily="50" charset="-128"/>
              </a:rPr>
              <a:t>国及び地方公共団体の機関において、障害者である職員の職業生活における活躍の推進に関する取組に関する計画（障害者活躍推進計画）を作成・公表</a:t>
            </a:r>
            <a:r>
              <a:rPr lang="ja-JP" altLang="en-US" sz="1292" dirty="0">
                <a:solidFill>
                  <a:prstClr val="black"/>
                </a:solidFill>
                <a:latin typeface="Meiryo UI" panose="020B0604030504040204" pitchFamily="50" charset="-128"/>
                <a:ea typeface="Meiryo UI" panose="020B0604030504040204" pitchFamily="50" charset="-128"/>
              </a:rPr>
              <a:t>することとする。</a:t>
            </a:r>
            <a:endParaRPr lang="en-US" altLang="ja-JP" sz="1292" dirty="0">
              <a:solidFill>
                <a:prstClr val="black"/>
              </a:solidFill>
              <a:latin typeface="Meiryo UI" panose="020B0604030504040204" pitchFamily="50" charset="-128"/>
              <a:ea typeface="Meiryo UI" panose="020B0604030504040204" pitchFamily="50" charset="-128"/>
            </a:endParaRPr>
          </a:p>
          <a:p>
            <a:pPr marL="167057" indent="-167057" defTabSz="844078">
              <a:spcAft>
                <a:spcPts val="600"/>
              </a:spcAft>
              <a:defRPr/>
            </a:pPr>
            <a:r>
              <a:rPr lang="ja-JP" altLang="en-US" sz="1292" dirty="0">
                <a:solidFill>
                  <a:prstClr val="black"/>
                </a:solidFill>
                <a:latin typeface="Meiryo UI" panose="020B0604030504040204" pitchFamily="50" charset="-128"/>
                <a:ea typeface="Meiryo UI" panose="020B0604030504040204" pitchFamily="50" charset="-128"/>
              </a:rPr>
              <a:t>○　また、国及び地方公共団体の機関が適切に計画を作成・実施することができるよう、厚生労働大臣は、障害者雇用対策基本方針に基づき、障害者活躍推進計画の作成に関する指針を示すこととする。</a:t>
            </a:r>
          </a:p>
        </p:txBody>
      </p:sp>
      <p:sp>
        <p:nvSpPr>
          <p:cNvPr id="10" name="テキスト ボックス 9"/>
          <p:cNvSpPr txBox="1"/>
          <p:nvPr/>
        </p:nvSpPr>
        <p:spPr>
          <a:xfrm>
            <a:off x="251520" y="2664370"/>
            <a:ext cx="8674194" cy="3932981"/>
          </a:xfrm>
          <a:prstGeom prst="rect">
            <a:avLst/>
          </a:prstGeom>
          <a:noFill/>
          <a:ln w="28575">
            <a:solidFill>
              <a:schemeClr val="accent2"/>
            </a:solidFill>
          </a:ln>
        </p:spPr>
        <p:txBody>
          <a:bodyPr wrap="square" rtlCol="0" anchor="t">
            <a:noAutofit/>
          </a:bodyPr>
          <a:lstStyle/>
          <a:p>
            <a:pPr defTabSz="844078">
              <a:defRPr/>
            </a:pPr>
            <a:endParaRPr lang="en-US" altLang="ja-JP" sz="738"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r>
              <a:rPr lang="ja-JP" altLang="en-US" sz="1292" dirty="0">
                <a:solidFill>
                  <a:prstClr val="black"/>
                </a:solidFill>
                <a:latin typeface="Meiryo UI" panose="020B0604030504040204" pitchFamily="50" charset="-128"/>
                <a:ea typeface="Meiryo UI" panose="020B0604030504040204" pitchFamily="50" charset="-128"/>
              </a:rPr>
              <a:t>●　国及び地方公共団体の機関は、</a:t>
            </a:r>
            <a:r>
              <a:rPr lang="zh-TW" altLang="en-US" sz="1292" dirty="0">
                <a:solidFill>
                  <a:prstClr val="black"/>
                </a:solidFill>
                <a:latin typeface="Meiryo UI" panose="020B0604030504040204" pitchFamily="50" charset="-128"/>
                <a:ea typeface="Meiryo UI" panose="020B0604030504040204" pitchFamily="50" charset="-128"/>
              </a:rPr>
              <a:t>障害者活躍推進計画作成指針</a:t>
            </a:r>
            <a:r>
              <a:rPr lang="ja-JP" altLang="en-US" sz="1292" dirty="0">
                <a:solidFill>
                  <a:prstClr val="black"/>
                </a:solidFill>
                <a:latin typeface="Meiryo UI" panose="020B0604030504040204" pitchFamily="50" charset="-128"/>
                <a:ea typeface="Meiryo UI" panose="020B0604030504040204" pitchFamily="50" charset="-128"/>
              </a:rPr>
              <a:t>に即して、障害者活躍推進計画を作成・公表。</a:t>
            </a: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r>
              <a:rPr lang="ja-JP" altLang="en-US" sz="1292" dirty="0">
                <a:solidFill>
                  <a:prstClr val="black"/>
                </a:solidFill>
                <a:latin typeface="Meiryo UI" panose="020B0604030504040204" pitchFamily="50" charset="-128"/>
                <a:ea typeface="Meiryo UI" panose="020B0604030504040204" pitchFamily="50" charset="-128"/>
              </a:rPr>
              <a:t>●　国及び地方公共団体の機関は、毎年少なくとも１回、障害者活躍推進計画に基づく取組の実施状況を公表。</a:t>
            </a:r>
            <a:endParaRPr lang="en-US" altLang="ja-JP" sz="1292" dirty="0">
              <a:solidFill>
                <a:prstClr val="black"/>
              </a:solidFill>
              <a:latin typeface="Meiryo UI" panose="020B0604030504040204" pitchFamily="50" charset="-128"/>
              <a:ea typeface="Meiryo UI" panose="020B0604030504040204" pitchFamily="50" charset="-128"/>
            </a:endParaRPr>
          </a:p>
          <a:p>
            <a:pPr defTabSz="844078">
              <a:spcAft>
                <a:spcPts val="554"/>
              </a:spcAft>
              <a:defRPr/>
            </a:pPr>
            <a:r>
              <a:rPr lang="ja-JP" altLang="en-US" sz="1292" dirty="0">
                <a:solidFill>
                  <a:prstClr val="black"/>
                </a:solidFill>
                <a:latin typeface="Meiryo UI" panose="020B0604030504040204" pitchFamily="50" charset="-128"/>
                <a:ea typeface="Meiryo UI" panose="020B0604030504040204" pitchFamily="50" charset="-128"/>
              </a:rPr>
              <a:t>●　厚生労働大臣は、国又は地方公共団体の求めに応じ、障害者活躍推進計画の作成に関し必要な助言を行うことができる。</a:t>
            </a:r>
            <a:endParaRPr lang="en-US" altLang="ja-JP" sz="1292"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44664" y="2521975"/>
            <a:ext cx="2431977" cy="299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78">
              <a:defRPr/>
            </a:pPr>
            <a:r>
              <a:rPr lang="ja-JP" altLang="en-US" sz="1292" dirty="0">
                <a:solidFill>
                  <a:prstClr val="white"/>
                </a:solidFill>
                <a:latin typeface="Meiryo UI" panose="020B0604030504040204" pitchFamily="50" charset="-128"/>
                <a:ea typeface="Meiryo UI" panose="020B0604030504040204" pitchFamily="50" charset="-128"/>
              </a:rPr>
              <a:t>障害者活躍推進計画の概要</a:t>
            </a:r>
          </a:p>
        </p:txBody>
      </p:sp>
      <p:sp>
        <p:nvSpPr>
          <p:cNvPr id="12" name="テキスト ボックス 11"/>
          <p:cNvSpPr txBox="1"/>
          <p:nvPr/>
        </p:nvSpPr>
        <p:spPr>
          <a:xfrm>
            <a:off x="716803" y="3271447"/>
            <a:ext cx="5915734" cy="2674516"/>
          </a:xfrm>
          <a:prstGeom prst="rect">
            <a:avLst/>
          </a:prstGeom>
          <a:noFill/>
          <a:ln>
            <a:solidFill>
              <a:schemeClr val="accent2"/>
            </a:solidFill>
          </a:ln>
        </p:spPr>
        <p:txBody>
          <a:bodyPr wrap="square" rtlCol="0" anchor="ctr">
            <a:noAutofit/>
          </a:bodyPr>
          <a:lstStyle/>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１．基本的な事項</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（１）計画期間：概ね２～５年間</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（２）目標：採用に関する目標、定着に関する目標、満足度、ワーク・エンゲージメントに関する目標</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（３）取組の内容及びその実施時期：（以下の事項）</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２．具体的な事項</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（１）障害者の活躍を推進する体制整備</a:t>
            </a: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　　　①組織面、②人材面</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（２）障害者の活躍の基本となる職務の選定・創出</a:t>
            </a: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（３）障害者の活躍を推進するための環境整備・人事管理</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　　　①職務環境、②募集・採用、③働き方、④キャリア形成、⑤その他の人事管理</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（４）その他</a:t>
            </a:r>
            <a:endParaRPr lang="en-US" altLang="ja-JP" sz="1108" dirty="0">
              <a:solidFill>
                <a:prstClr val="black"/>
              </a:solidFill>
              <a:latin typeface="Meiryo UI" panose="020B0604030504040204" pitchFamily="50" charset="-128"/>
              <a:ea typeface="Meiryo UI" panose="020B0604030504040204" pitchFamily="50" charset="-128"/>
            </a:endParaRPr>
          </a:p>
          <a:p>
            <a:pPr defTabSz="844078">
              <a:lnSpc>
                <a:spcPct val="120000"/>
              </a:lnSpc>
              <a:defRPr/>
            </a:pPr>
            <a:r>
              <a:rPr lang="ja-JP" altLang="en-US" sz="1108" dirty="0">
                <a:solidFill>
                  <a:prstClr val="black"/>
                </a:solidFill>
                <a:latin typeface="Meiryo UI" panose="020B0604030504040204" pitchFamily="50" charset="-128"/>
                <a:ea typeface="Meiryo UI" panose="020B0604030504040204" pitchFamily="50" charset="-128"/>
              </a:rPr>
              <a:t>　　　優先調達推進法に基づく障害者就労施設等への発注等</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8629" y="3034418"/>
            <a:ext cx="2303836" cy="262829"/>
          </a:xfrm>
          <a:prstGeom prst="rect">
            <a:avLst/>
          </a:prstGeom>
          <a:noFill/>
        </p:spPr>
        <p:txBody>
          <a:bodyPr wrap="none" rtlCol="0">
            <a:spAutoFit/>
          </a:bodyPr>
          <a:lstStyle/>
          <a:p>
            <a:pPr defTabSz="844083">
              <a:defRPr/>
            </a:pPr>
            <a:r>
              <a:rPr lang="ja-JP" altLang="en-US" sz="1108" dirty="0">
                <a:solidFill>
                  <a:prstClr val="black"/>
                </a:solidFill>
                <a:latin typeface="Meiryo UI" panose="020B0604030504040204" pitchFamily="50" charset="-128"/>
                <a:ea typeface="Meiryo UI" panose="020B0604030504040204" pitchFamily="50" charset="-128"/>
              </a:rPr>
              <a:t>＜障害者活躍推進計画のイメージ＞</a:t>
            </a:r>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45</a:t>
            </a:fld>
            <a:endParaRPr kumimoji="1" lang="ja-JP" altLang="en-US"/>
          </a:p>
        </p:txBody>
      </p:sp>
    </p:spTree>
    <p:extLst>
      <p:ext uri="{BB962C8B-B14F-4D97-AF65-F5344CB8AC3E}">
        <p14:creationId xmlns:p14="http://schemas.microsoft.com/office/powerpoint/2010/main" val="2326107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2996952"/>
            <a:ext cx="8496944" cy="720080"/>
          </a:xfrm>
        </p:spPr>
        <p:txBody>
          <a:bodyPr>
            <a:noAutofit/>
          </a:bodyPr>
          <a:lstStyle/>
          <a:p>
            <a:pPr marL="0" indent="0">
              <a:buNone/>
            </a:pPr>
            <a:r>
              <a:rPr lang="ja-JP" altLang="en-US" sz="3600" dirty="0" smtClean="0"/>
              <a:t>６</a:t>
            </a:r>
            <a:r>
              <a:rPr lang="ja-JP" altLang="en-US" sz="3600" dirty="0"/>
              <a:t>　職業リハビリテーション</a:t>
            </a:r>
            <a:r>
              <a:rPr lang="ja-JP" altLang="en-US" sz="3600" dirty="0" smtClean="0"/>
              <a:t>の実施</a:t>
            </a:r>
            <a:r>
              <a:rPr lang="ja-JP" altLang="en-US" sz="3600" dirty="0"/>
              <a:t>体制</a:t>
            </a:r>
          </a:p>
        </p:txBody>
      </p:sp>
      <p:sp>
        <p:nvSpPr>
          <p:cNvPr id="2" name="スライド番号プレースホルダー 1"/>
          <p:cNvSpPr>
            <a:spLocks noGrp="1"/>
          </p:cNvSpPr>
          <p:nvPr>
            <p:ph type="sldNum" sz="quarter" idx="12"/>
          </p:nvPr>
        </p:nvSpPr>
        <p:spPr>
          <a:xfrm>
            <a:off x="8316416" y="6381328"/>
            <a:ext cx="512638" cy="365125"/>
          </a:xfrm>
        </p:spPr>
        <p:txBody>
          <a:bodyPr/>
          <a:lstStyle/>
          <a:p>
            <a:fld id="{9E2A29CB-BA86-48A6-80E1-CB8750A963B5}" type="slidenum">
              <a:rPr kumimoji="1" lang="ja-JP" altLang="en-US" smtClean="0">
                <a:solidFill>
                  <a:schemeClr val="tx1"/>
                </a:solidFill>
              </a:rPr>
              <a:t>46</a:t>
            </a:fld>
            <a:endParaRPr kumimoji="1" lang="ja-JP" altLang="en-US" dirty="0">
              <a:solidFill>
                <a:schemeClr val="tx1"/>
              </a:solidFill>
            </a:endParaRPr>
          </a:p>
        </p:txBody>
      </p:sp>
    </p:spTree>
    <p:extLst>
      <p:ext uri="{BB962C8B-B14F-4D97-AF65-F5344CB8AC3E}">
        <p14:creationId xmlns:p14="http://schemas.microsoft.com/office/powerpoint/2010/main" val="4178894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52400" y="935125"/>
            <a:ext cx="8839200" cy="534265"/>
          </a:xfrm>
          <a:prstGeom prst="roundRect">
            <a:avLst/>
          </a:prstGeom>
          <a:ln w="12700">
            <a:solidFill>
              <a:schemeClr val="accent1"/>
            </a:solidFill>
            <a:headEnd/>
            <a:tailEnd/>
          </a:ln>
        </p:spPr>
        <p:style>
          <a:lnRef idx="2">
            <a:schemeClr val="dk1"/>
          </a:lnRef>
          <a:fillRef idx="1">
            <a:schemeClr val="lt1"/>
          </a:fillRef>
          <a:effectRef idx="0">
            <a:schemeClr val="dk1"/>
          </a:effectRef>
          <a:fontRef idx="minor">
            <a:schemeClr val="dk1"/>
          </a:fontRef>
        </p:style>
        <p:txBody>
          <a:bodyPr lIns="84396" tIns="42198" rIns="84396" bIns="42198" anchor="ctr">
            <a:spAutoFit/>
          </a:bodyPr>
          <a:lstStyle/>
          <a:p>
            <a:pPr defTabSz="844083" fontAlgn="base">
              <a:spcBef>
                <a:spcPct val="0"/>
              </a:spcBef>
              <a:spcAft>
                <a:spcPct val="0"/>
              </a:spcAft>
              <a:defRPr/>
            </a:pPr>
            <a:r>
              <a:rPr lang="ja-JP" altLang="en-US" sz="1292" dirty="0">
                <a:solidFill>
                  <a:prstClr val="black"/>
                </a:solidFill>
                <a:latin typeface="ＭＳ Ｐゴシック" pitchFamily="50" charset="-128"/>
                <a:ea typeface="ＭＳ Ｐゴシック" panose="020B0600070205080204" pitchFamily="50" charset="-128"/>
              </a:rPr>
              <a:t>　障害者一人ひとりの特性に配慮した職業指導、職業紹介等の職業リハビリテーションを、医療・保健福祉・教育等の関係機関の連携のもとに実施。 </a:t>
            </a:r>
          </a:p>
        </p:txBody>
      </p:sp>
      <p:sp>
        <p:nvSpPr>
          <p:cNvPr id="278532" name="Text Box 4"/>
          <p:cNvSpPr txBox="1">
            <a:spLocks noChangeArrowheads="1"/>
          </p:cNvSpPr>
          <p:nvPr/>
        </p:nvSpPr>
        <p:spPr bwMode="auto">
          <a:xfrm>
            <a:off x="168923" y="1789486"/>
            <a:ext cx="8806154" cy="4711808"/>
          </a:xfrm>
          <a:prstGeom prst="rect">
            <a:avLst/>
          </a:prstGeom>
          <a:noFill/>
          <a:ln w="9525">
            <a:noFill/>
            <a:miter lim="800000"/>
            <a:headEnd/>
            <a:tailEnd/>
          </a:ln>
          <a:effectLst/>
        </p:spPr>
        <p:txBody>
          <a:bodyPr wrap="square" lIns="84396" tIns="42198" rIns="84396" bIns="42198">
            <a:spAutoFit/>
          </a:bodyPr>
          <a:lstStyle/>
          <a:p>
            <a:pPr defTabSz="844083" fontAlgn="base">
              <a:spcBef>
                <a:spcPct val="0"/>
              </a:spcBef>
              <a:spcAft>
                <a:spcPct val="0"/>
              </a:spcAft>
              <a:defRPr/>
            </a:pPr>
            <a:r>
              <a:rPr lang="ja-JP" altLang="en-US" sz="1477" b="1" u="sng" dirty="0">
                <a:solidFill>
                  <a:prstClr val="black"/>
                </a:solidFill>
                <a:latin typeface="ＭＳ Ｐゴシック" panose="020B0600070205080204" pitchFamily="50" charset="-128"/>
                <a:ea typeface="ＭＳ Ｐゴシック" panose="020B0600070205080204" pitchFamily="50" charset="-128"/>
              </a:rPr>
              <a:t>１　公共職業安定所（ハローワーク）</a:t>
            </a:r>
            <a:r>
              <a:rPr lang="ja-JP" altLang="en-US" sz="1477" b="1" dirty="0">
                <a:solidFill>
                  <a:prstClr val="black"/>
                </a:solidFill>
                <a:latin typeface="ＭＳ Ｐゴシック" panose="020B0600070205080204" pitchFamily="50" charset="-128"/>
                <a:ea typeface="ＭＳ Ｐゴシック" panose="020B0600070205080204" pitchFamily="50" charset="-128"/>
              </a:rPr>
              <a:t>　</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５４４カ所</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　</a:t>
            </a:r>
            <a:r>
              <a:rPr lang="ja-JP" altLang="en-US" sz="1292" dirty="0">
                <a:solidFill>
                  <a:prstClr val="black"/>
                </a:solidFill>
                <a:latin typeface="ＭＳ Ｐゴシック" panose="020B0600070205080204" pitchFamily="50" charset="-128"/>
                <a:ea typeface="ＭＳ Ｐゴシック" panose="020B0600070205080204" pitchFamily="50" charset="-128"/>
              </a:rPr>
              <a:t>（厚生労働省）</a:t>
            </a:r>
            <a:endParaRPr lang="ja-JP" altLang="en-US" sz="1292" b="1"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ts val="554"/>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就職を希望する障害者の求職登録を行い（就職後のアフターケアまで一貫して利用）、専門職員や職業相談員がケースワーク方式により障害の種類･程度に応じたきめ細かな職業相談・紹介、職場定着指導等を実施</a:t>
            </a: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ct val="0"/>
              </a:spcBef>
              <a:spcAft>
                <a:spcPct val="0"/>
              </a:spcAft>
              <a:defRPr/>
            </a:pPr>
            <a:endParaRPr lang="ja-JP" altLang="en-US"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ct val="0"/>
              </a:spcBef>
              <a:spcAft>
                <a:spcPct val="0"/>
              </a:spcAft>
              <a:defRPr/>
            </a:pPr>
            <a:endParaRPr lang="ja-JP" altLang="en-US"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ct val="0"/>
              </a:spcBef>
              <a:spcAft>
                <a:spcPct val="0"/>
              </a:spcAft>
              <a:defRPr/>
            </a:pPr>
            <a:r>
              <a:rPr lang="ja-JP" altLang="en-US" sz="1477" b="1" u="sng" dirty="0">
                <a:solidFill>
                  <a:prstClr val="black"/>
                </a:solidFill>
                <a:latin typeface="ＭＳ Ｐゴシック" panose="020B0600070205080204" pitchFamily="50" charset="-128"/>
                <a:ea typeface="ＭＳ Ｐゴシック" panose="020B0600070205080204" pitchFamily="50" charset="-128"/>
              </a:rPr>
              <a:t>２　障害者職業センター</a:t>
            </a:r>
            <a:r>
              <a:rPr lang="en-US" altLang="ja-JP" sz="1477" dirty="0">
                <a:solidFill>
                  <a:prstClr val="black"/>
                </a:solidFill>
                <a:latin typeface="ＭＳ Ｐゴシック" panose="020B0600070205080204" pitchFamily="50" charset="-128"/>
                <a:ea typeface="ＭＳ Ｐゴシック" panose="020B0600070205080204" pitchFamily="50" charset="-128"/>
              </a:rPr>
              <a:t> </a:t>
            </a:r>
            <a:r>
              <a:rPr lang="ja-JP" altLang="en-US" sz="1477" dirty="0">
                <a:solidFill>
                  <a:prstClr val="black"/>
                </a:solidFill>
                <a:latin typeface="ＭＳ Ｐゴシック" panose="020B0600070205080204" pitchFamily="50" charset="-128"/>
                <a:ea typeface="ＭＳ Ｐゴシック" panose="020B0600070205080204" pitchFamily="50" charset="-128"/>
              </a:rPr>
              <a:t>　</a:t>
            </a:r>
            <a:r>
              <a:rPr lang="ja-JP" altLang="en-US" sz="1292" dirty="0">
                <a:solidFill>
                  <a:prstClr val="black"/>
                </a:solidFill>
                <a:latin typeface="ＭＳ Ｐゴシック" panose="020B0600070205080204" pitchFamily="50" charset="-128"/>
                <a:ea typeface="ＭＳ Ｐゴシック" panose="020B0600070205080204" pitchFamily="50" charset="-128"/>
              </a:rPr>
              <a:t>（（独）高齢・障害・求職者雇用支援機構）</a:t>
            </a:r>
            <a:endParaRPr lang="ja-JP" altLang="en-US" sz="1292" b="1" u="sng"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ts val="554"/>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　障害者職業総合センター</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１カ所</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p>
          <a:p>
            <a:pPr defTabSz="844083" fontAlgn="base">
              <a:spcBef>
                <a:spcPct val="0"/>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高度の職業リハビリテーション技術の研究・開発、専門職員の養成等の実施</a:t>
            </a: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hangingPunct="0">
              <a:spcBef>
                <a:spcPts val="277"/>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　広域障害者職業センター</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２カ所</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endParaRPr lang="ja-JP" altLang="en-US"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hangingPunct="0">
              <a:spcBef>
                <a:spcPct val="0"/>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障害者職業能力開発校や医療施設等と密接に連携した系統的な職業リハビリテーションの実施</a:t>
            </a:r>
          </a:p>
          <a:p>
            <a:pPr defTabSz="844083" fontAlgn="base">
              <a:spcBef>
                <a:spcPts val="277"/>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　地域障害者職業センター</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各都道府県（５２カ所（うち支所５カ所））</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p>
          <a:p>
            <a:pPr marL="335582" indent="-335582" defTabSz="844083" fontAlgn="base">
              <a:spcBef>
                <a:spcPct val="0"/>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障害者に対して、職業評価、職業指導、職業準備訓練、職場適応援助等の専門的な職業リハビリテーション、事業主に対する雇用管理に関する助言、関係機関に対する職業リハビリテーションに関する助言・援助等を実施</a:t>
            </a:r>
            <a:endParaRPr lang="en-US" altLang="ja-JP"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ct val="0"/>
              </a:spcBef>
              <a:spcAft>
                <a:spcPct val="0"/>
              </a:spcAft>
              <a:defRPr/>
            </a:pPr>
            <a:endParaRPr lang="ja-JP" altLang="en-US"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ct val="0"/>
              </a:spcBef>
              <a:spcAft>
                <a:spcPct val="0"/>
              </a:spcAft>
              <a:defRPr/>
            </a:pPr>
            <a:endParaRPr lang="ja-JP" altLang="en-US" sz="1477" dirty="0">
              <a:solidFill>
                <a:prstClr val="black"/>
              </a:solidFill>
              <a:latin typeface="ＭＳ Ｐゴシック" panose="020B0600070205080204" pitchFamily="50" charset="-128"/>
              <a:ea typeface="ＭＳ Ｐゴシック" panose="020B0600070205080204" pitchFamily="50" charset="-128"/>
            </a:endParaRPr>
          </a:p>
          <a:p>
            <a:pPr defTabSz="844083" fontAlgn="base">
              <a:spcBef>
                <a:spcPct val="0"/>
              </a:spcBef>
              <a:spcAft>
                <a:spcPct val="0"/>
              </a:spcAft>
              <a:defRPr/>
            </a:pPr>
            <a:r>
              <a:rPr lang="ja-JP" altLang="en-US" sz="1477" b="1" u="sng" dirty="0">
                <a:solidFill>
                  <a:prstClr val="black"/>
                </a:solidFill>
                <a:latin typeface="ＭＳ Ｐゴシック" panose="020B0600070205080204" pitchFamily="50" charset="-128"/>
                <a:ea typeface="ＭＳ Ｐゴシック" panose="020B0600070205080204" pitchFamily="50" charset="-128"/>
              </a:rPr>
              <a:t>３　障害者就業・生活支援センター</a:t>
            </a:r>
            <a:r>
              <a:rPr lang="ja-JP" altLang="en-US" sz="1477" dirty="0">
                <a:solidFill>
                  <a:prstClr val="black"/>
                </a:solidFill>
                <a:latin typeface="ＭＳ Ｐゴシック" panose="020B0600070205080204" pitchFamily="50" charset="-128"/>
                <a:ea typeface="ＭＳ Ｐゴシック" panose="020B0600070205080204" pitchFamily="50" charset="-128"/>
              </a:rPr>
              <a:t>　</a:t>
            </a:r>
            <a:r>
              <a:rPr lang="ja-JP" altLang="en-US" sz="1292" dirty="0">
                <a:solidFill>
                  <a:prstClr val="black"/>
                </a:solidFill>
                <a:latin typeface="ＭＳ Ｐゴシック" panose="020B0600070205080204" pitchFamily="50" charset="-128"/>
                <a:ea typeface="ＭＳ Ｐゴシック" panose="020B0600070205080204" pitchFamily="50" charset="-128"/>
              </a:rPr>
              <a:t>（都道府県知事が指定した社会福祉法人、</a:t>
            </a:r>
            <a:r>
              <a:rPr lang="en-US" altLang="ja-JP" sz="1292" dirty="0">
                <a:solidFill>
                  <a:prstClr val="black"/>
                </a:solidFill>
                <a:latin typeface="ＭＳ Ｐゴシック" panose="020B0600070205080204" pitchFamily="50" charset="-128"/>
                <a:ea typeface="ＭＳ Ｐゴシック" panose="020B0600070205080204" pitchFamily="50" charset="-128"/>
              </a:rPr>
              <a:t>NPO</a:t>
            </a:r>
            <a:r>
              <a:rPr lang="ja-JP" altLang="en-US" sz="1292" dirty="0">
                <a:solidFill>
                  <a:prstClr val="black"/>
                </a:solidFill>
                <a:latin typeface="ＭＳ Ｐゴシック" panose="020B0600070205080204" pitchFamily="50" charset="-128"/>
                <a:ea typeface="ＭＳ Ｐゴシック" panose="020B0600070205080204" pitchFamily="50" charset="-128"/>
              </a:rPr>
              <a:t>法人等が運営）　</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smtClean="0">
                <a:solidFill>
                  <a:prstClr val="black"/>
                </a:solidFill>
                <a:latin typeface="ＭＳ Ｐゴシック" panose="020B0600070205080204" pitchFamily="50" charset="-128"/>
                <a:ea typeface="ＭＳ Ｐゴシック" panose="020B0600070205080204" pitchFamily="50" charset="-128"/>
              </a:rPr>
              <a:t>３３５センター</a:t>
            </a:r>
            <a:r>
              <a:rPr lang="en-US" altLang="ja-JP" sz="1477" dirty="0">
                <a:solidFill>
                  <a:prstClr val="black"/>
                </a:solidFill>
                <a:latin typeface="ＭＳ Ｐゴシック" panose="020B0600070205080204" pitchFamily="50" charset="-128"/>
                <a:ea typeface="ＭＳ Ｐゴシック" panose="020B060007020508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rPr>
              <a:t>　</a:t>
            </a:r>
          </a:p>
          <a:p>
            <a:pPr defTabSz="844083" fontAlgn="base">
              <a:spcBef>
                <a:spcPts val="554"/>
              </a:spcBef>
              <a:spcAft>
                <a:spcPct val="0"/>
              </a:spcAft>
              <a:defRPr/>
            </a:pPr>
            <a:r>
              <a:rPr lang="ja-JP" altLang="en-US" sz="1477" dirty="0">
                <a:solidFill>
                  <a:prstClr val="black"/>
                </a:solidFill>
                <a:latin typeface="ＭＳ Ｐゴシック" panose="020B0600070205080204" pitchFamily="50" charset="-128"/>
                <a:ea typeface="ＭＳ Ｐゴシック" panose="020B0600070205080204" pitchFamily="50" charset="-128"/>
              </a:rPr>
              <a:t>　　障害者の身近な地域において、雇用、保健福祉、教育等の関係機関の連携拠点として、就業面及び生活面における一体的な相談・支援を実施</a:t>
            </a:r>
          </a:p>
        </p:txBody>
      </p:sp>
      <p:sp>
        <p:nvSpPr>
          <p:cNvPr id="6" name="テキスト ボックス 5"/>
          <p:cNvSpPr txBox="1"/>
          <p:nvPr/>
        </p:nvSpPr>
        <p:spPr>
          <a:xfrm>
            <a:off x="0" y="263770"/>
            <a:ext cx="9144000" cy="461665"/>
          </a:xfrm>
          <a:prstGeom prst="rect">
            <a:avLst/>
          </a:prstGeom>
          <a:noFill/>
        </p:spPr>
        <p:txBody>
          <a:bodyPr wrap="square" rtlCol="0">
            <a:spAutoFit/>
          </a:bodyPr>
          <a:lstStyle/>
          <a:p>
            <a:pPr algn="ctr" defTabSz="844083" fontAlgn="base">
              <a:spcBef>
                <a:spcPct val="0"/>
              </a:spcBef>
              <a:spcAft>
                <a:spcPct val="0"/>
              </a:spcAft>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職業リハビリテーションの実施体制の概要</a:t>
            </a:r>
          </a:p>
        </p:txBody>
      </p:sp>
      <p:sp>
        <p:nvSpPr>
          <p:cNvPr id="9" name="正方形/長方形 8"/>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47</a:t>
            </a:fld>
            <a:endParaRPr kumimoji="1" lang="ja-JP" altLang="en-US"/>
          </a:p>
        </p:txBody>
      </p:sp>
      <p:sp>
        <p:nvSpPr>
          <p:cNvPr id="8"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725585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AutoShape 12"/>
          <p:cNvSpPr>
            <a:spLocks noChangeArrowheads="1"/>
          </p:cNvSpPr>
          <p:nvPr/>
        </p:nvSpPr>
        <p:spPr bwMode="auto">
          <a:xfrm>
            <a:off x="3521114" y="2166090"/>
            <a:ext cx="5304898" cy="332345"/>
          </a:xfrm>
          <a:prstGeom prst="rightArrow">
            <a:avLst>
              <a:gd name="adj1" fmla="val 50000"/>
              <a:gd name="adj2" fmla="val 327751"/>
            </a:avLst>
          </a:prstGeom>
          <a:gradFill rotWithShape="0">
            <a:gsLst>
              <a:gs pos="0">
                <a:schemeClr val="bg1"/>
              </a:gs>
              <a:gs pos="100000">
                <a:srgbClr val="003192"/>
              </a:gs>
            </a:gsLst>
            <a:lin ang="0" scaled="1"/>
          </a:gradFill>
          <a:ln w="9525">
            <a:solidFill>
              <a:srgbClr val="003192"/>
            </a:solidFill>
            <a:miter lim="800000"/>
            <a:headEnd/>
            <a:tailEnd/>
          </a:ln>
        </p:spPr>
        <p:txBody>
          <a:bodyPr/>
          <a:lstStyle/>
          <a:p>
            <a:pPr fontAlgn="base">
              <a:spcBef>
                <a:spcPct val="0"/>
              </a:spcBef>
              <a:spcAft>
                <a:spcPct val="0"/>
              </a:spcAft>
            </a:pPr>
            <a:endParaRPr lang="ja-JP" altLang="en-US" sz="1662">
              <a:solidFill>
                <a:srgbClr val="000000"/>
              </a:solidFill>
            </a:endParaRPr>
          </a:p>
        </p:txBody>
      </p:sp>
      <p:sp>
        <p:nvSpPr>
          <p:cNvPr id="374788" name="Text Box 4"/>
          <p:cNvSpPr txBox="1">
            <a:spLocks noChangeArrowheads="1"/>
          </p:cNvSpPr>
          <p:nvPr/>
        </p:nvSpPr>
        <p:spPr bwMode="auto">
          <a:xfrm>
            <a:off x="5768441" y="1595026"/>
            <a:ext cx="1063503" cy="112997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lIns="0" tIns="0" rIns="0" bIns="0"/>
          <a:lstStyle/>
          <a:p>
            <a:pPr algn="ctr" fontAlgn="base">
              <a:spcBef>
                <a:spcPct val="0"/>
              </a:spcBef>
              <a:spcAft>
                <a:spcPct val="0"/>
              </a:spcAft>
              <a:defRPr/>
            </a:pPr>
            <a:r>
              <a:rPr lang="ja-JP" altLang="en-US" sz="1662" dirty="0">
                <a:solidFill>
                  <a:srgbClr val="FF0000"/>
                </a:solidFill>
                <a:latin typeface="Verdana" pitchFamily="34" charset="0"/>
              </a:rPr>
              <a:t>就職</a:t>
            </a:r>
          </a:p>
        </p:txBody>
      </p:sp>
      <p:sp>
        <p:nvSpPr>
          <p:cNvPr id="374791" name="AutoShape 7"/>
          <p:cNvSpPr>
            <a:spLocks noChangeArrowheads="1"/>
          </p:cNvSpPr>
          <p:nvPr/>
        </p:nvSpPr>
        <p:spPr bwMode="auto">
          <a:xfrm>
            <a:off x="5100396" y="2865172"/>
            <a:ext cx="1129972" cy="1197940"/>
          </a:xfrm>
          <a:prstGeom prst="upArrow">
            <a:avLst>
              <a:gd name="adj1" fmla="val 50000"/>
              <a:gd name="adj2" fmla="val 43224"/>
            </a:avLst>
          </a:prstGeom>
          <a:gradFill rotWithShape="0">
            <a:gsLst>
              <a:gs pos="0">
                <a:srgbClr val="003192"/>
              </a:gs>
              <a:gs pos="50000">
                <a:schemeClr val="bg1"/>
              </a:gs>
              <a:gs pos="100000">
                <a:srgbClr val="003192"/>
              </a:gs>
            </a:gsLst>
            <a:lin ang="0" scaled="1"/>
          </a:gradFill>
          <a:ln w="19050">
            <a:solidFill>
              <a:srgbClr val="003192"/>
            </a:solidFill>
            <a:miter lim="800000"/>
            <a:headEnd/>
            <a:tailEnd/>
          </a:ln>
          <a:effectLst/>
        </p:spPr>
        <p:txBody>
          <a:bodyPr lIns="0" tIns="0" rIns="0" bIns="0"/>
          <a:lstStyle/>
          <a:p>
            <a:pPr fontAlgn="base">
              <a:spcBef>
                <a:spcPct val="0"/>
              </a:spcBef>
              <a:spcAft>
                <a:spcPct val="0"/>
              </a:spcAft>
              <a:defRPr/>
            </a:pPr>
            <a:endParaRPr lang="ja-JP" altLang="en-US" sz="1662">
              <a:solidFill>
                <a:srgbClr val="000000"/>
              </a:solidFill>
            </a:endParaRPr>
          </a:p>
        </p:txBody>
      </p:sp>
      <p:sp>
        <p:nvSpPr>
          <p:cNvPr id="38922" name="AutoShape 10"/>
          <p:cNvSpPr>
            <a:spLocks noChangeArrowheads="1"/>
          </p:cNvSpPr>
          <p:nvPr/>
        </p:nvSpPr>
        <p:spPr bwMode="auto">
          <a:xfrm>
            <a:off x="105282" y="2357490"/>
            <a:ext cx="2969877" cy="3855198"/>
          </a:xfrm>
          <a:prstGeom prst="roundRect">
            <a:avLst>
              <a:gd name="adj" fmla="val 223"/>
            </a:avLst>
          </a:prstGeom>
          <a:solidFill>
            <a:srgbClr val="81ABFF"/>
          </a:solidFill>
          <a:ln w="9525">
            <a:noFill/>
            <a:round/>
            <a:headEnd/>
            <a:tailEnd/>
          </a:ln>
        </p:spPr>
        <p:txBody>
          <a:bodyPr/>
          <a:lstStyle/>
          <a:p>
            <a:pPr fontAlgn="base">
              <a:spcBef>
                <a:spcPct val="0"/>
              </a:spcBef>
              <a:spcAft>
                <a:spcPct val="0"/>
              </a:spcAft>
            </a:pPr>
            <a:endParaRPr lang="ja-JP" altLang="en-US" sz="1662">
              <a:solidFill>
                <a:srgbClr val="000000"/>
              </a:solidFill>
            </a:endParaRPr>
          </a:p>
        </p:txBody>
      </p:sp>
      <p:sp>
        <p:nvSpPr>
          <p:cNvPr id="374797" name="Text Box 13"/>
          <p:cNvSpPr txBox="1">
            <a:spLocks noChangeArrowheads="1"/>
          </p:cNvSpPr>
          <p:nvPr/>
        </p:nvSpPr>
        <p:spPr bwMode="auto">
          <a:xfrm>
            <a:off x="223996" y="4782484"/>
            <a:ext cx="2718198" cy="132074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tIns="85403"/>
          <a:lstStyle/>
          <a:p>
            <a:pPr algn="just" fontAlgn="base">
              <a:lnSpc>
                <a:spcPct val="112000"/>
              </a:lnSpc>
              <a:spcBef>
                <a:spcPct val="0"/>
              </a:spcBef>
              <a:spcAft>
                <a:spcPct val="0"/>
              </a:spcAft>
              <a:defRPr/>
            </a:pPr>
            <a:r>
              <a:rPr lang="en-US" altLang="ja-JP" sz="1108" dirty="0">
                <a:solidFill>
                  <a:srgbClr val="000000"/>
                </a:solidFill>
                <a:latin typeface="メイリオ" panose="020B0604030504040204" pitchFamily="50" charset="-128"/>
                <a:ea typeface="メイリオ" panose="020B0604030504040204" pitchFamily="50" charset="-128"/>
              </a:rPr>
              <a:t>○</a:t>
            </a:r>
            <a:r>
              <a:rPr lang="ja-JP" altLang="en-US" sz="1108" dirty="0">
                <a:solidFill>
                  <a:srgbClr val="000000"/>
                </a:solidFill>
                <a:latin typeface="メイリオ" panose="020B0604030504040204" pitchFamily="50" charset="-128"/>
                <a:ea typeface="メイリオ" panose="020B0604030504040204" pitchFamily="50" charset="-128"/>
              </a:rPr>
              <a:t>ジョブコーチ</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○相談支援事業所</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○福祉事務所</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○発達障害者支援センター</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○難病相談・支援センター</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○医療機関 </a:t>
            </a:r>
            <a:r>
              <a:rPr lang="en-US" altLang="ja-JP" sz="969" dirty="0">
                <a:solidFill>
                  <a:srgbClr val="FF0000"/>
                </a:solidFill>
                <a:latin typeface="メイリオ" panose="020B0604030504040204" pitchFamily="50" charset="-128"/>
                <a:ea typeface="メイリオ" panose="020B0604030504040204" pitchFamily="50" charset="-128"/>
              </a:rPr>
              <a:t>(※2)</a:t>
            </a:r>
            <a:r>
              <a:rPr lang="ja-JP" altLang="en-US" sz="969" dirty="0">
                <a:solidFill>
                  <a:srgbClr val="FF0000"/>
                </a:solidFill>
                <a:latin typeface="メイリオ" panose="020B0604030504040204" pitchFamily="50" charset="-128"/>
                <a:ea typeface="メイリオ" panose="020B0604030504040204" pitchFamily="50" charset="-128"/>
              </a:rPr>
              <a:t>　</a:t>
            </a:r>
            <a:r>
              <a:rPr lang="ja-JP" altLang="en-US" sz="1108" dirty="0">
                <a:solidFill>
                  <a:srgbClr val="000000"/>
                </a:solidFill>
                <a:latin typeface="メイリオ" panose="020B0604030504040204" pitchFamily="50" charset="-128"/>
                <a:ea typeface="メイリオ" panose="020B0604030504040204" pitchFamily="50" charset="-128"/>
              </a:rPr>
              <a:t>　等</a:t>
            </a:r>
            <a:endParaRPr lang="en-US" altLang="ja-JP" sz="1108" dirty="0">
              <a:solidFill>
                <a:srgbClr val="000000"/>
              </a:solidFill>
              <a:latin typeface="メイリオ" panose="020B0604030504040204" pitchFamily="50" charset="-128"/>
              <a:ea typeface="メイリオ" panose="020B0604030504040204" pitchFamily="50" charset="-128"/>
            </a:endParaRPr>
          </a:p>
        </p:txBody>
      </p:sp>
      <p:sp>
        <p:nvSpPr>
          <p:cNvPr id="374799" name="Text Box 15"/>
          <p:cNvSpPr txBox="1">
            <a:spLocks noChangeArrowheads="1"/>
          </p:cNvSpPr>
          <p:nvPr/>
        </p:nvSpPr>
        <p:spPr bwMode="auto">
          <a:xfrm>
            <a:off x="235882" y="2691976"/>
            <a:ext cx="2658757" cy="627990"/>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wrap="square" lIns="0" tIns="66462" rIns="0" bIns="33231">
            <a:spAutoFit/>
          </a:bodyPr>
          <a:lstStyle/>
          <a:p>
            <a:pPr fontAlgn="base">
              <a:lnSpc>
                <a:spcPct val="112000"/>
              </a:lnSpc>
              <a:spcBef>
                <a:spcPct val="0"/>
              </a:spcBef>
              <a:spcAft>
                <a:spcPct val="0"/>
              </a:spcAft>
              <a:defRPr/>
            </a:pPr>
            <a:r>
              <a:rPr lang="ja-JP" altLang="en-US" sz="1477" dirty="0">
                <a:solidFill>
                  <a:srgbClr val="000000"/>
                </a:solidFill>
                <a:latin typeface="メイリオ" panose="020B0604030504040204" pitchFamily="50" charset="-128"/>
                <a:ea typeface="メイリオ" panose="020B0604030504040204" pitchFamily="50" charset="-128"/>
              </a:rPr>
              <a:t>  </a:t>
            </a:r>
            <a:r>
              <a:rPr lang="ja-JP" altLang="en-US" sz="1108" dirty="0">
                <a:solidFill>
                  <a:srgbClr val="000000"/>
                </a:solidFill>
                <a:latin typeface="メイリオ" panose="020B0604030504040204" pitchFamily="50" charset="-128"/>
                <a:ea typeface="メイリオ" panose="020B0604030504040204" pitchFamily="50" charset="-128"/>
              </a:rPr>
              <a:t>・専門援助部門が担当</a:t>
            </a:r>
          </a:p>
          <a:p>
            <a:pPr fontAlgn="base">
              <a:lnSpc>
                <a:spcPct val="80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　・就職支援コーディネーターを配置</a:t>
            </a:r>
            <a:endParaRPr lang="en-US" altLang="ja-JP" sz="1108" dirty="0">
              <a:solidFill>
                <a:srgbClr val="000000"/>
              </a:solidFill>
              <a:latin typeface="メイリオ" panose="020B0604030504040204" pitchFamily="50" charset="-128"/>
              <a:ea typeface="メイリオ" panose="020B0604030504040204" pitchFamily="50" charset="-128"/>
            </a:endParaRPr>
          </a:p>
          <a:p>
            <a:pPr fontAlgn="base">
              <a:lnSpc>
                <a:spcPct val="80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　　し、関係機関と調整</a:t>
            </a:r>
          </a:p>
        </p:txBody>
      </p:sp>
      <p:sp>
        <p:nvSpPr>
          <p:cNvPr id="38928" name="Text Box 16"/>
          <p:cNvSpPr txBox="1">
            <a:spLocks noChangeArrowheads="1"/>
          </p:cNvSpPr>
          <p:nvPr/>
        </p:nvSpPr>
        <p:spPr bwMode="auto">
          <a:xfrm>
            <a:off x="368817" y="2558708"/>
            <a:ext cx="2126769" cy="199407"/>
          </a:xfrm>
          <a:prstGeom prst="rect">
            <a:avLst/>
          </a:prstGeom>
          <a:solidFill>
            <a:srgbClr val="003192"/>
          </a:solidFill>
          <a:ln w="9525">
            <a:noFill/>
            <a:miter lim="800000"/>
            <a:headEnd/>
            <a:tailEnd/>
          </a:ln>
        </p:spPr>
        <p:txBody>
          <a:bodyPr lIns="0" tIns="0" rIns="0" bIns="0"/>
          <a:lstStyle/>
          <a:p>
            <a:pPr algn="ctr" fontAlgn="base">
              <a:spcBef>
                <a:spcPct val="0"/>
              </a:spcBef>
              <a:spcAft>
                <a:spcPct val="0"/>
              </a:spcAft>
            </a:pPr>
            <a:r>
              <a:rPr lang="ja-JP" altLang="en-US" sz="1292" dirty="0">
                <a:solidFill>
                  <a:schemeClr val="bg1"/>
                </a:solidFill>
                <a:latin typeface="メイリオ" panose="020B0604030504040204" pitchFamily="50" charset="-128"/>
                <a:ea typeface="メイリオ" panose="020B0604030504040204" pitchFamily="50" charset="-128"/>
              </a:rPr>
              <a:t>主査：ハローワーク職員</a:t>
            </a:r>
          </a:p>
        </p:txBody>
      </p:sp>
      <p:sp>
        <p:nvSpPr>
          <p:cNvPr id="38937" name="Text Box 25"/>
          <p:cNvSpPr txBox="1">
            <a:spLocks noChangeArrowheads="1"/>
          </p:cNvSpPr>
          <p:nvPr/>
        </p:nvSpPr>
        <p:spPr bwMode="auto">
          <a:xfrm>
            <a:off x="290459" y="4625442"/>
            <a:ext cx="2126769" cy="219478"/>
          </a:xfrm>
          <a:prstGeom prst="rect">
            <a:avLst/>
          </a:prstGeom>
          <a:solidFill>
            <a:srgbClr val="003192"/>
          </a:solidFill>
          <a:ln w="9525">
            <a:noFill/>
            <a:miter lim="800000"/>
            <a:headEnd/>
            <a:tailEnd/>
          </a:ln>
        </p:spPr>
        <p:txBody>
          <a:bodyPr lIns="0" tIns="16615" rIns="0" bIns="0"/>
          <a:lstStyle/>
          <a:p>
            <a:pPr fontAlgn="base">
              <a:spcBef>
                <a:spcPct val="0"/>
              </a:spcBef>
              <a:spcAft>
                <a:spcPct val="0"/>
              </a:spcAft>
            </a:pPr>
            <a:r>
              <a:rPr lang="ja-JP" altLang="en-US" sz="1292" dirty="0">
                <a:solidFill>
                  <a:schemeClr val="bg1"/>
                </a:solidFill>
                <a:latin typeface="メイリオ" panose="020B0604030504040204" pitchFamily="50" charset="-128"/>
                <a:ea typeface="メイリオ" panose="020B0604030504040204" pitchFamily="50" charset="-128"/>
              </a:rPr>
              <a:t>　その他の就労支援者</a:t>
            </a:r>
          </a:p>
        </p:txBody>
      </p:sp>
      <p:sp>
        <p:nvSpPr>
          <p:cNvPr id="38940" name="Text Box 28"/>
          <p:cNvSpPr txBox="1">
            <a:spLocks noChangeArrowheads="1"/>
          </p:cNvSpPr>
          <p:nvPr/>
        </p:nvSpPr>
        <p:spPr bwMode="auto">
          <a:xfrm>
            <a:off x="371020" y="1492172"/>
            <a:ext cx="1884364" cy="436851"/>
          </a:xfrm>
          <a:prstGeom prst="rect">
            <a:avLst/>
          </a:prstGeom>
          <a:noFill/>
          <a:ln w="9525">
            <a:noFill/>
            <a:miter lim="800000"/>
            <a:headEnd/>
            <a:tailEnd/>
          </a:ln>
        </p:spPr>
        <p:txBody>
          <a:bodyPr wrap="square">
            <a:spAutoFit/>
          </a:bodyPr>
          <a:lstStyle/>
          <a:p>
            <a:pPr fontAlgn="base">
              <a:lnSpc>
                <a:spcPts val="942"/>
              </a:lnSpc>
              <a:spcBef>
                <a:spcPct val="50000"/>
              </a:spcBef>
              <a:spcAft>
                <a:spcPct val="0"/>
              </a:spcAft>
            </a:pPr>
            <a:r>
              <a:rPr lang="ja-JP" altLang="en-US" sz="1477" dirty="0">
                <a:solidFill>
                  <a:srgbClr val="000000"/>
                </a:solidFill>
                <a:latin typeface="メイリオ" panose="020B0604030504040204" pitchFamily="50" charset="-128"/>
                <a:ea typeface="メイリオ" panose="020B0604030504040204" pitchFamily="50" charset="-128"/>
              </a:rPr>
              <a:t>就職を希望している</a:t>
            </a:r>
            <a:endParaRPr lang="en-US" altLang="ja-JP" sz="1477" dirty="0">
              <a:solidFill>
                <a:srgbClr val="000000"/>
              </a:solidFill>
              <a:latin typeface="メイリオ" panose="020B0604030504040204" pitchFamily="50" charset="-128"/>
              <a:ea typeface="メイリオ" panose="020B0604030504040204" pitchFamily="50" charset="-128"/>
            </a:endParaRPr>
          </a:p>
          <a:p>
            <a:pPr fontAlgn="base">
              <a:lnSpc>
                <a:spcPts val="942"/>
              </a:lnSpc>
              <a:spcBef>
                <a:spcPct val="50000"/>
              </a:spcBef>
              <a:spcAft>
                <a:spcPct val="0"/>
              </a:spcAft>
            </a:pPr>
            <a:r>
              <a:rPr lang="ja-JP" altLang="en-US" sz="1477" dirty="0">
                <a:solidFill>
                  <a:srgbClr val="000000"/>
                </a:solidFill>
                <a:latin typeface="メイリオ" panose="020B0604030504040204" pitchFamily="50" charset="-128"/>
                <a:ea typeface="メイリオ" panose="020B0604030504040204" pitchFamily="50" charset="-128"/>
              </a:rPr>
              <a:t>福祉施設利用者等</a:t>
            </a:r>
          </a:p>
        </p:txBody>
      </p:sp>
      <p:sp>
        <p:nvSpPr>
          <p:cNvPr id="38945" name="Text Box 33"/>
          <p:cNvSpPr txBox="1">
            <a:spLocks noChangeArrowheads="1"/>
          </p:cNvSpPr>
          <p:nvPr/>
        </p:nvSpPr>
        <p:spPr bwMode="auto">
          <a:xfrm>
            <a:off x="3604599" y="1702882"/>
            <a:ext cx="1861038" cy="291170"/>
          </a:xfrm>
          <a:prstGeom prst="rect">
            <a:avLst/>
          </a:prstGeom>
          <a:noFill/>
          <a:ln w="9525">
            <a:noFill/>
            <a:miter lim="800000"/>
            <a:headEnd/>
            <a:tailEnd/>
          </a:ln>
        </p:spPr>
        <p:txBody>
          <a:bodyPr>
            <a:spAutoFit/>
          </a:bodyPr>
          <a:lstStyle/>
          <a:p>
            <a:pPr fontAlgn="base">
              <a:spcBef>
                <a:spcPct val="50000"/>
              </a:spcBef>
              <a:spcAft>
                <a:spcPct val="0"/>
              </a:spcAft>
            </a:pPr>
            <a:r>
              <a:rPr lang="ja-JP" altLang="en-US" sz="1292" i="1" u="sng" dirty="0">
                <a:solidFill>
                  <a:srgbClr val="000000"/>
                </a:solidFill>
                <a:latin typeface="メイリオ" panose="020B0604030504040204" pitchFamily="50" charset="-128"/>
                <a:ea typeface="メイリオ" panose="020B0604030504040204" pitchFamily="50" charset="-128"/>
              </a:rPr>
              <a:t>就職に向けた取り組み</a:t>
            </a:r>
          </a:p>
        </p:txBody>
      </p:sp>
      <p:sp>
        <p:nvSpPr>
          <p:cNvPr id="38946" name="Text Box 34"/>
          <p:cNvSpPr txBox="1">
            <a:spLocks noChangeArrowheads="1"/>
          </p:cNvSpPr>
          <p:nvPr/>
        </p:nvSpPr>
        <p:spPr bwMode="auto">
          <a:xfrm>
            <a:off x="6536840" y="1378592"/>
            <a:ext cx="597877" cy="291170"/>
          </a:xfrm>
          <a:prstGeom prst="rect">
            <a:avLst/>
          </a:prstGeom>
          <a:solidFill>
            <a:srgbClr val="81ABFF"/>
          </a:solidFill>
          <a:ln w="9525">
            <a:noFill/>
            <a:miter lim="800000"/>
            <a:headEnd/>
            <a:tailEnd/>
          </a:ln>
        </p:spPr>
        <p:txBody>
          <a:bodyPr>
            <a:spAutoFit/>
          </a:bodyPr>
          <a:lstStyle/>
          <a:p>
            <a:pPr fontAlgn="base">
              <a:spcBef>
                <a:spcPct val="50000"/>
              </a:spcBef>
              <a:spcAft>
                <a:spcPct val="0"/>
              </a:spcAft>
            </a:pPr>
            <a:r>
              <a:rPr lang="ja-JP" altLang="en-US" sz="1292" i="1" dirty="0">
                <a:solidFill>
                  <a:srgbClr val="000000"/>
                </a:solidFill>
                <a:latin typeface="メイリオ" panose="020B0604030504040204" pitchFamily="50" charset="-128"/>
                <a:ea typeface="メイリオ" panose="020B0604030504040204" pitchFamily="50" charset="-128"/>
              </a:rPr>
              <a:t>企 業</a:t>
            </a:r>
          </a:p>
        </p:txBody>
      </p:sp>
      <p:sp>
        <p:nvSpPr>
          <p:cNvPr id="38948" name="Text Box 36"/>
          <p:cNvSpPr txBox="1">
            <a:spLocks noChangeArrowheads="1"/>
          </p:cNvSpPr>
          <p:nvPr/>
        </p:nvSpPr>
        <p:spPr bwMode="auto">
          <a:xfrm>
            <a:off x="4957472" y="3570977"/>
            <a:ext cx="1462454" cy="262829"/>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pPr>
            <a:r>
              <a:rPr lang="ja-JP" altLang="en-US" sz="1108" i="1" dirty="0">
                <a:solidFill>
                  <a:srgbClr val="000000"/>
                </a:solidFill>
                <a:latin typeface="メイリオ" panose="020B0604030504040204" pitchFamily="50" charset="-128"/>
                <a:ea typeface="メイリオ" panose="020B0604030504040204" pitchFamily="50" charset="-128"/>
              </a:rPr>
              <a:t>就労支援・生活支援</a:t>
            </a:r>
          </a:p>
        </p:txBody>
      </p:sp>
      <p:sp>
        <p:nvSpPr>
          <p:cNvPr id="41" name="Text Box 13"/>
          <p:cNvSpPr txBox="1">
            <a:spLocks noChangeArrowheads="1"/>
          </p:cNvSpPr>
          <p:nvPr/>
        </p:nvSpPr>
        <p:spPr bwMode="auto">
          <a:xfrm>
            <a:off x="216964" y="3495469"/>
            <a:ext cx="2725226" cy="1063503"/>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tIns="85403"/>
          <a:lstStyle/>
          <a:p>
            <a:pPr algn="just" fontAlgn="base">
              <a:lnSpc>
                <a:spcPct val="112000"/>
              </a:lnSpc>
              <a:spcBef>
                <a:spcPct val="0"/>
              </a:spcBef>
              <a:spcAft>
                <a:spcPct val="0"/>
              </a:spcAft>
              <a:defRPr/>
            </a:pPr>
            <a:r>
              <a:rPr lang="en-US" altLang="ja-JP" sz="1108" dirty="0">
                <a:solidFill>
                  <a:srgbClr val="000000"/>
                </a:solidFill>
                <a:latin typeface="メイリオ" panose="020B0604030504040204" pitchFamily="50" charset="-128"/>
                <a:ea typeface="メイリオ" panose="020B0604030504040204" pitchFamily="50" charset="-128"/>
              </a:rPr>
              <a:t>○</a:t>
            </a:r>
            <a:r>
              <a:rPr lang="ja-JP" altLang="en-US" sz="1108" dirty="0">
                <a:solidFill>
                  <a:srgbClr val="000000"/>
                </a:solidFill>
                <a:latin typeface="メイリオ" panose="020B0604030504040204" pitchFamily="50" charset="-128"/>
                <a:ea typeface="メイリオ" panose="020B0604030504040204" pitchFamily="50" charset="-128"/>
              </a:rPr>
              <a:t>地域障害者職業センター</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○障害者就業・生活支援センター </a:t>
            </a:r>
            <a:r>
              <a:rPr lang="en-US" altLang="ja-JP" sz="969" dirty="0">
                <a:solidFill>
                  <a:srgbClr val="FF0000"/>
                </a:solidFill>
                <a:latin typeface="メイリオ" panose="020B0604030504040204" pitchFamily="50" charset="-128"/>
                <a:ea typeface="メイリオ" panose="020B0604030504040204" pitchFamily="50" charset="-128"/>
              </a:rPr>
              <a:t>(※1)</a:t>
            </a: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○就労移行支援事業所</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○職業能力開発校</a:t>
            </a:r>
            <a:endParaRPr lang="en-US" altLang="ja-JP" sz="1108" dirty="0">
              <a:solidFill>
                <a:srgbClr val="000000"/>
              </a:solidFill>
              <a:latin typeface="メイリオ" panose="020B0604030504040204" pitchFamily="50" charset="-128"/>
              <a:ea typeface="メイリオ" panose="020B0604030504040204" pitchFamily="50" charset="-128"/>
            </a:endParaRPr>
          </a:p>
          <a:p>
            <a:pPr algn="just" fontAlgn="base">
              <a:lnSpc>
                <a:spcPct val="112000"/>
              </a:lnSpc>
              <a:spcBef>
                <a:spcPct val="0"/>
              </a:spcBef>
              <a:spcAft>
                <a:spcPct val="0"/>
              </a:spcAft>
              <a:defRPr/>
            </a:pPr>
            <a:r>
              <a:rPr lang="ja-JP" altLang="en-US" sz="1108" dirty="0">
                <a:solidFill>
                  <a:srgbClr val="000000"/>
                </a:solidFill>
                <a:latin typeface="メイリオ" panose="020B0604030504040204" pitchFamily="50" charset="-128"/>
                <a:ea typeface="メイリオ" panose="020B0604030504040204" pitchFamily="50" charset="-128"/>
              </a:rPr>
              <a:t>○特別支援学校等</a:t>
            </a:r>
          </a:p>
        </p:txBody>
      </p:sp>
      <p:sp>
        <p:nvSpPr>
          <p:cNvPr id="38926" name="Text Box 14"/>
          <p:cNvSpPr txBox="1">
            <a:spLocks noChangeArrowheads="1"/>
          </p:cNvSpPr>
          <p:nvPr/>
        </p:nvSpPr>
        <p:spPr bwMode="auto">
          <a:xfrm>
            <a:off x="349904" y="3362531"/>
            <a:ext cx="2127006" cy="199407"/>
          </a:xfrm>
          <a:prstGeom prst="rect">
            <a:avLst/>
          </a:prstGeom>
          <a:solidFill>
            <a:srgbClr val="003192"/>
          </a:solidFill>
          <a:ln w="9525">
            <a:noFill/>
            <a:miter lim="800000"/>
            <a:headEnd/>
            <a:tailEnd/>
          </a:ln>
        </p:spPr>
        <p:txBody>
          <a:bodyPr lIns="0" tIns="0" rIns="0" bIns="0"/>
          <a:lstStyle/>
          <a:p>
            <a:pPr fontAlgn="base">
              <a:spcBef>
                <a:spcPct val="0"/>
              </a:spcBef>
              <a:spcAft>
                <a:spcPct val="0"/>
              </a:spcAft>
            </a:pPr>
            <a:r>
              <a:rPr lang="ja-JP" altLang="en-US" sz="1292" dirty="0">
                <a:solidFill>
                  <a:schemeClr val="bg1"/>
                </a:solidFill>
                <a:latin typeface="メイリオ" panose="020B0604030504040204" pitchFamily="50" charset="-128"/>
                <a:ea typeface="メイリオ" panose="020B0604030504040204" pitchFamily="50" charset="-128"/>
              </a:rPr>
              <a:t>　副主査：福祉施設等職員</a:t>
            </a:r>
            <a:endParaRPr lang="en-US" altLang="ja-JP" sz="1292" dirty="0">
              <a:solidFill>
                <a:schemeClr val="bg1"/>
              </a:solidFill>
              <a:latin typeface="メイリオ" panose="020B0604030504040204" pitchFamily="50" charset="-128"/>
              <a:ea typeface="メイリオ" panose="020B0604030504040204" pitchFamily="50" charset="-128"/>
            </a:endParaRPr>
          </a:p>
        </p:txBody>
      </p:sp>
      <p:sp>
        <p:nvSpPr>
          <p:cNvPr id="45" name="角丸四角形 44"/>
          <p:cNvSpPr/>
          <p:nvPr/>
        </p:nvSpPr>
        <p:spPr>
          <a:xfrm>
            <a:off x="52113" y="2193246"/>
            <a:ext cx="1994062" cy="312194"/>
          </a:xfrm>
          <a:prstGeom prst="roundRect">
            <a:avLst/>
          </a:prstGeom>
          <a:solidFill>
            <a:schemeClr val="bg1"/>
          </a:solidFill>
          <a:ln w="22225" cmpd="sng">
            <a:solidFill>
              <a:srgbClr val="0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92" dirty="0">
                <a:solidFill>
                  <a:srgbClr val="000000"/>
                </a:solidFill>
                <a:latin typeface="メイリオ" panose="020B0604030504040204" pitchFamily="50" charset="-128"/>
                <a:ea typeface="メイリオ" panose="020B0604030504040204" pitchFamily="50" charset="-128"/>
              </a:rPr>
              <a:t>障害者就労支援チーム</a:t>
            </a:r>
          </a:p>
        </p:txBody>
      </p:sp>
      <p:sp>
        <p:nvSpPr>
          <p:cNvPr id="47" name="Text Box 36"/>
          <p:cNvSpPr txBox="1">
            <a:spLocks noChangeArrowheads="1"/>
          </p:cNvSpPr>
          <p:nvPr/>
        </p:nvSpPr>
        <p:spPr bwMode="auto">
          <a:xfrm>
            <a:off x="427355" y="6270816"/>
            <a:ext cx="8398656" cy="342914"/>
          </a:xfrm>
          <a:prstGeom prst="rect">
            <a:avLst/>
          </a:prstGeom>
          <a:noFill/>
          <a:ln w="9525">
            <a:noFill/>
            <a:miter lim="800000"/>
            <a:headEnd/>
            <a:tailEnd/>
          </a:ln>
        </p:spPr>
        <p:txBody>
          <a:bodyPr wrap="square">
            <a:spAutoFit/>
          </a:bodyPr>
          <a:lstStyle/>
          <a:p>
            <a:pPr fontAlgn="base">
              <a:lnSpc>
                <a:spcPts val="738"/>
              </a:lnSpc>
              <a:spcBef>
                <a:spcPct val="50000"/>
              </a:spcBef>
              <a:spcAft>
                <a:spcPct val="0"/>
              </a:spcAft>
            </a:pPr>
            <a:r>
              <a:rPr lang="ja-JP" altLang="en-US" sz="923" dirty="0">
                <a:solidFill>
                  <a:srgbClr val="000000"/>
                </a:solidFill>
                <a:latin typeface="メイリオ" panose="020B0604030504040204" pitchFamily="50" charset="-128"/>
                <a:ea typeface="メイリオ" panose="020B0604030504040204" pitchFamily="50" charset="-128"/>
              </a:rPr>
              <a:t>（</a:t>
            </a:r>
            <a:r>
              <a:rPr lang="en-US" altLang="ja-JP" sz="923" dirty="0">
                <a:solidFill>
                  <a:srgbClr val="000000"/>
                </a:solidFill>
                <a:latin typeface="メイリオ" panose="020B0604030504040204" pitchFamily="50" charset="-128"/>
                <a:ea typeface="メイリオ" panose="020B0604030504040204" pitchFamily="50" charset="-128"/>
              </a:rPr>
              <a:t>※1</a:t>
            </a:r>
            <a:r>
              <a:rPr lang="ja-JP" altLang="en-US" sz="923" dirty="0">
                <a:solidFill>
                  <a:srgbClr val="000000"/>
                </a:solidFill>
                <a:latin typeface="メイリオ" panose="020B0604030504040204" pitchFamily="50" charset="-128"/>
                <a:ea typeface="メイリオ" panose="020B0604030504040204" pitchFamily="50" charset="-128"/>
              </a:rPr>
              <a:t>）可能な限り、障害者就業・生活支援センターがチームに参加し、生活面の支援を継続的に実施。</a:t>
            </a:r>
            <a:endParaRPr lang="en-US" altLang="ja-JP" sz="923" dirty="0">
              <a:solidFill>
                <a:srgbClr val="000000"/>
              </a:solidFill>
              <a:latin typeface="メイリオ" panose="020B0604030504040204" pitchFamily="50" charset="-128"/>
              <a:ea typeface="メイリオ" panose="020B0604030504040204" pitchFamily="50" charset="-128"/>
            </a:endParaRPr>
          </a:p>
          <a:p>
            <a:pPr fontAlgn="base">
              <a:lnSpc>
                <a:spcPts val="738"/>
              </a:lnSpc>
              <a:spcBef>
                <a:spcPct val="50000"/>
              </a:spcBef>
              <a:spcAft>
                <a:spcPct val="0"/>
              </a:spcAft>
            </a:pPr>
            <a:r>
              <a:rPr lang="ja-JP" altLang="en-US" sz="923" dirty="0">
                <a:solidFill>
                  <a:srgbClr val="000000"/>
                </a:solidFill>
                <a:latin typeface="メイリオ" panose="020B0604030504040204" pitchFamily="50" charset="-128"/>
                <a:ea typeface="メイリオ" panose="020B0604030504040204" pitchFamily="50" charset="-128"/>
              </a:rPr>
              <a:t>（</a:t>
            </a:r>
            <a:r>
              <a:rPr lang="en-US" altLang="ja-JP" sz="923" dirty="0">
                <a:solidFill>
                  <a:srgbClr val="000000"/>
                </a:solidFill>
                <a:latin typeface="メイリオ" panose="020B0604030504040204" pitchFamily="50" charset="-128"/>
                <a:ea typeface="メイリオ" panose="020B0604030504040204" pitchFamily="50" charset="-128"/>
              </a:rPr>
              <a:t>※2</a:t>
            </a:r>
            <a:r>
              <a:rPr lang="ja-JP" altLang="en-US" sz="923" dirty="0">
                <a:solidFill>
                  <a:srgbClr val="000000"/>
                </a:solidFill>
                <a:latin typeface="メイリオ" panose="020B0604030504040204" pitchFamily="50" charset="-128"/>
                <a:ea typeface="メイリオ" panose="020B0604030504040204" pitchFamily="50" charset="-128"/>
              </a:rPr>
              <a:t>）支援対象者が医療機関を利用している場合は、医療機関に対してチームへの参加を積極的に依頼。</a:t>
            </a:r>
          </a:p>
        </p:txBody>
      </p:sp>
      <p:sp>
        <p:nvSpPr>
          <p:cNvPr id="2" name="Rectangle 2"/>
          <p:cNvSpPr>
            <a:spLocks noChangeArrowheads="1"/>
          </p:cNvSpPr>
          <p:nvPr/>
        </p:nvSpPr>
        <p:spPr bwMode="auto">
          <a:xfrm>
            <a:off x="351697" y="93267"/>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fontAlgn="base">
              <a:spcBef>
                <a:spcPct val="0"/>
              </a:spcBef>
              <a:spcAft>
                <a:spcPct val="0"/>
              </a:spcAft>
            </a:pPr>
            <a:endParaRPr lang="ja-JP" altLang="en-US" sz="1662">
              <a:solidFill>
                <a:srgbClr val="000000"/>
              </a:solidFill>
            </a:endParaRPr>
          </a:p>
        </p:txBody>
      </p:sp>
      <p:sp>
        <p:nvSpPr>
          <p:cNvPr id="4" name="Rectangle 4"/>
          <p:cNvSpPr>
            <a:spLocks noChangeArrowheads="1"/>
          </p:cNvSpPr>
          <p:nvPr/>
        </p:nvSpPr>
        <p:spPr bwMode="auto">
          <a:xfrm>
            <a:off x="481553" y="233944"/>
            <a:ext cx="170525"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p>
            <a:pPr fontAlgn="base">
              <a:spcBef>
                <a:spcPct val="0"/>
              </a:spcBef>
              <a:spcAft>
                <a:spcPct val="0"/>
              </a:spcAft>
            </a:pPr>
            <a:endParaRPr lang="ja-JP" altLang="en-US" sz="1662">
              <a:solidFill>
                <a:srgbClr val="000000"/>
              </a:solidFill>
            </a:endParaRPr>
          </a:p>
        </p:txBody>
      </p:sp>
      <p:pic>
        <p:nvPicPr>
          <p:cNvPr id="44" name="Picture 6" descr="16710ffad51207cf5f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100" y="2717343"/>
            <a:ext cx="1369598" cy="1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正方形/長方形 45"/>
          <p:cNvSpPr/>
          <p:nvPr/>
        </p:nvSpPr>
        <p:spPr>
          <a:xfrm flipV="1">
            <a:off x="-147293" y="691699"/>
            <a:ext cx="10062088" cy="94376"/>
          </a:xfrm>
          <a:prstGeom prst="rect">
            <a:avLst/>
          </a:prstGeom>
          <a:gradFill flip="none" rotWithShape="1">
            <a:gsLst>
              <a:gs pos="0">
                <a:srgbClr val="002060"/>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srgbClr val="002060"/>
              </a:solidFill>
            </a:endParaRPr>
          </a:p>
        </p:txBody>
      </p:sp>
      <p:sp>
        <p:nvSpPr>
          <p:cNvPr id="5" name="テキスト ボックス 4"/>
          <p:cNvSpPr txBox="1"/>
          <p:nvPr/>
        </p:nvSpPr>
        <p:spPr>
          <a:xfrm>
            <a:off x="2931" y="287271"/>
            <a:ext cx="9138138" cy="490134"/>
          </a:xfrm>
          <a:prstGeom prst="rect">
            <a:avLst/>
          </a:prstGeom>
          <a:noFill/>
        </p:spPr>
        <p:txBody>
          <a:bodyPr wrap="square" rtlCol="0">
            <a:spAutoFit/>
          </a:bodyPr>
          <a:lstStyle/>
          <a:p>
            <a:pPr algn="ctr"/>
            <a:r>
              <a:rPr lang="ja-JP" altLang="en-US" sz="2585" dirty="0">
                <a:latin typeface="メイリオ" panose="020B0604030504040204" pitchFamily="50" charset="-128"/>
                <a:ea typeface="メイリオ" panose="020B0604030504040204" pitchFamily="50" charset="-128"/>
              </a:rPr>
              <a:t>「障害者向けチーム支援」の実施</a:t>
            </a:r>
          </a:p>
        </p:txBody>
      </p:sp>
      <p:sp>
        <p:nvSpPr>
          <p:cNvPr id="6" name="テキスト ボックス 5"/>
          <p:cNvSpPr txBox="1"/>
          <p:nvPr/>
        </p:nvSpPr>
        <p:spPr>
          <a:xfrm>
            <a:off x="118582" y="832739"/>
            <a:ext cx="8906836" cy="490006"/>
          </a:xfrm>
          <a:prstGeom prst="rect">
            <a:avLst/>
          </a:prstGeom>
          <a:noFill/>
          <a:ln>
            <a:solidFill>
              <a:srgbClr val="003192"/>
            </a:solidFill>
          </a:ln>
        </p:spPr>
        <p:txBody>
          <a:bodyPr wrap="square" rtlCol="0">
            <a:spAutoFit/>
          </a:bodyPr>
          <a:lstStyle/>
          <a:p>
            <a:r>
              <a:rPr lang="ja-JP" altLang="en-US" sz="1292" dirty="0">
                <a:latin typeface="メイリオ" panose="020B0604030504040204" pitchFamily="50" charset="-128"/>
                <a:ea typeface="メイリオ" panose="020B0604030504040204" pitchFamily="50" charset="-128"/>
              </a:rPr>
              <a:t>福祉施設等の利用者をはじめ、就職を希望する障害者一人ひとりに対して、ハローワーク職員（主査）と福祉施設等の職員、その他の就労支援者がチームを結成し、就職から職場定着まで一貫した支援を実施（平成</a:t>
            </a:r>
            <a:r>
              <a:rPr lang="en-US" altLang="ja-JP" sz="1292" dirty="0">
                <a:latin typeface="メイリオ" panose="020B0604030504040204" pitchFamily="50" charset="-128"/>
                <a:ea typeface="メイリオ" panose="020B0604030504040204" pitchFamily="50" charset="-128"/>
              </a:rPr>
              <a:t>18</a:t>
            </a:r>
            <a:r>
              <a:rPr lang="ja-JP" altLang="en-US" sz="1292" dirty="0">
                <a:latin typeface="メイリオ" panose="020B0604030504040204" pitchFamily="50" charset="-128"/>
                <a:ea typeface="メイリオ" panose="020B0604030504040204" pitchFamily="50" charset="-128"/>
              </a:rPr>
              <a:t>年度から実施）</a:t>
            </a:r>
          </a:p>
        </p:txBody>
      </p:sp>
      <p:pic>
        <p:nvPicPr>
          <p:cNvPr id="48" name="Picture 12" descr="http://2.bp.blogspot.com/-ohl41tIW1a0/V2vXoJN4eVI/AAAAAAAA73w/jMiHgV4uFrgQNfjgG9hVSo_5ObhPc0qVACLcB/s800/building_hous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596" y="1417286"/>
            <a:ext cx="710513" cy="6628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7745" y="1434419"/>
            <a:ext cx="624279" cy="929447"/>
          </a:xfrm>
          <a:prstGeom prst="rect">
            <a:avLst/>
          </a:prstGeom>
        </p:spPr>
      </p:pic>
      <p:sp>
        <p:nvSpPr>
          <p:cNvPr id="51" name="AutoShape 7"/>
          <p:cNvSpPr>
            <a:spLocks noChangeArrowheads="1"/>
          </p:cNvSpPr>
          <p:nvPr/>
        </p:nvSpPr>
        <p:spPr bwMode="auto">
          <a:xfrm>
            <a:off x="7323881" y="2830781"/>
            <a:ext cx="1369194" cy="1232333"/>
          </a:xfrm>
          <a:prstGeom prst="upArrow">
            <a:avLst>
              <a:gd name="adj1" fmla="val 50000"/>
              <a:gd name="adj2" fmla="val 43224"/>
            </a:avLst>
          </a:prstGeom>
          <a:gradFill rotWithShape="0">
            <a:gsLst>
              <a:gs pos="0">
                <a:srgbClr val="003192"/>
              </a:gs>
              <a:gs pos="50000">
                <a:schemeClr val="bg1"/>
              </a:gs>
              <a:gs pos="100000">
                <a:srgbClr val="003192"/>
              </a:gs>
            </a:gsLst>
            <a:lin ang="0" scaled="1"/>
          </a:gradFill>
          <a:ln w="19050">
            <a:solidFill>
              <a:srgbClr val="003192"/>
            </a:solidFill>
            <a:miter lim="800000"/>
            <a:headEnd/>
            <a:tailEnd/>
          </a:ln>
          <a:effectLst/>
        </p:spPr>
        <p:txBody>
          <a:bodyPr lIns="0" tIns="0" rIns="0" bIns="0"/>
          <a:lstStyle/>
          <a:p>
            <a:pPr fontAlgn="base">
              <a:spcBef>
                <a:spcPct val="0"/>
              </a:spcBef>
              <a:spcAft>
                <a:spcPct val="0"/>
              </a:spcAft>
              <a:defRPr/>
            </a:pPr>
            <a:endParaRPr lang="ja-JP" altLang="en-US" sz="1662">
              <a:solidFill>
                <a:srgbClr val="000000"/>
              </a:solidFill>
            </a:endParaRPr>
          </a:p>
        </p:txBody>
      </p:sp>
      <p:sp>
        <p:nvSpPr>
          <p:cNvPr id="38949" name="Text Box 37"/>
          <p:cNvSpPr txBox="1">
            <a:spLocks noChangeArrowheads="1"/>
          </p:cNvSpPr>
          <p:nvPr/>
        </p:nvSpPr>
        <p:spPr bwMode="auto">
          <a:xfrm>
            <a:off x="6965614" y="3572231"/>
            <a:ext cx="2126273" cy="262829"/>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ja-JP" altLang="en-US" sz="1108" i="1" dirty="0">
                <a:solidFill>
                  <a:srgbClr val="000000"/>
                </a:solidFill>
                <a:latin typeface="メイリオ" panose="020B0604030504040204" pitchFamily="50" charset="-128"/>
                <a:ea typeface="メイリオ" panose="020B0604030504040204" pitchFamily="50" charset="-128"/>
              </a:rPr>
              <a:t>職場定着支援・就業生活支援</a:t>
            </a:r>
          </a:p>
        </p:txBody>
      </p:sp>
      <p:pic>
        <p:nvPicPr>
          <p:cNvPr id="52" name="Picture 7" descr="9c990d16-e5f9-4464-8e12-889893992c79@mhl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1908" y="1868691"/>
            <a:ext cx="849633" cy="78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p:cNvGraphicFramePr>
            <a:graphicFrameLocks noGrp="1"/>
          </p:cNvGraphicFramePr>
          <p:nvPr>
            <p:extLst/>
          </p:nvPr>
        </p:nvGraphicFramePr>
        <p:xfrm>
          <a:off x="3189098" y="4359565"/>
          <a:ext cx="5836320" cy="1851653"/>
        </p:xfrm>
        <a:graphic>
          <a:graphicData uri="http://schemas.openxmlformats.org/drawingml/2006/table">
            <a:tbl>
              <a:tblPr firstRow="1" bandRow="1">
                <a:tableStyleId>{5C22544A-7EE6-4342-B048-85BDC9FD1C3A}</a:tableStyleId>
              </a:tblPr>
              <a:tblGrid>
                <a:gridCol w="1945440">
                  <a:extLst>
                    <a:ext uri="{9D8B030D-6E8A-4147-A177-3AD203B41FA5}">
                      <a16:colId xmlns:a16="http://schemas.microsoft.com/office/drawing/2014/main" val="384052493"/>
                    </a:ext>
                  </a:extLst>
                </a:gridCol>
                <a:gridCol w="1945440">
                  <a:extLst>
                    <a:ext uri="{9D8B030D-6E8A-4147-A177-3AD203B41FA5}">
                      <a16:colId xmlns:a16="http://schemas.microsoft.com/office/drawing/2014/main" val="2148687903"/>
                    </a:ext>
                  </a:extLst>
                </a:gridCol>
                <a:gridCol w="1945440">
                  <a:extLst>
                    <a:ext uri="{9D8B030D-6E8A-4147-A177-3AD203B41FA5}">
                      <a16:colId xmlns:a16="http://schemas.microsoft.com/office/drawing/2014/main" val="454138216"/>
                    </a:ext>
                  </a:extLst>
                </a:gridCol>
              </a:tblGrid>
              <a:tr h="380407">
                <a:tc>
                  <a:txBody>
                    <a:bodyPr/>
                    <a:lstStyle/>
                    <a:p>
                      <a:pPr algn="ctr"/>
                      <a:r>
                        <a:rPr kumimoji="1" lang="ja-JP" altLang="en-US" sz="1700" dirty="0" smtClean="0"/>
                        <a:t>就職準備段階</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tc>
                <a:tc>
                  <a:txBody>
                    <a:bodyPr/>
                    <a:lstStyle/>
                    <a:p>
                      <a:pPr algn="ctr"/>
                      <a:r>
                        <a:rPr kumimoji="1" lang="ja-JP" altLang="en-US" sz="1700" dirty="0" smtClean="0"/>
                        <a:t>職業紹介</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tc>
                <a:tc>
                  <a:txBody>
                    <a:bodyPr/>
                    <a:lstStyle/>
                    <a:p>
                      <a:pPr algn="ctr"/>
                      <a:r>
                        <a:rPr kumimoji="1" lang="ja-JP" altLang="en-US" sz="1700" dirty="0" smtClean="0"/>
                        <a:t>就職後</a:t>
                      </a:r>
                      <a:endParaRPr kumimoji="1" lang="ja-JP" altLang="en-US" sz="1700" dirty="0">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1657836176"/>
                  </a:ext>
                </a:extLst>
              </a:tr>
              <a:tr h="1463040">
                <a:tc>
                  <a:txBody>
                    <a:bodyPr/>
                    <a:lstStyle/>
                    <a:p>
                      <a:pPr marL="180975" indent="-180975" algn="l"/>
                      <a:r>
                        <a:rPr kumimoji="1" lang="ja-JP" altLang="en-US" sz="1300" dirty="0" smtClean="0"/>
                        <a:t>・就労支援計画の作成</a:t>
                      </a:r>
                      <a:endParaRPr kumimoji="1" lang="en-US" altLang="ja-JP" sz="1300" dirty="0" smtClean="0"/>
                    </a:p>
                    <a:p>
                      <a:pPr marL="180975" indent="-180975" algn="l"/>
                      <a:r>
                        <a:rPr kumimoji="1" lang="ja-JP" altLang="en-US" sz="1300" dirty="0" smtClean="0"/>
                        <a:t>・地域障害者職業センターによる職業評価の実施</a:t>
                      </a:r>
                      <a:endParaRPr kumimoji="1" lang="en-US" altLang="ja-JP" sz="1300" dirty="0" smtClean="0"/>
                    </a:p>
                    <a:p>
                      <a:pPr marL="180975" indent="-180975" algn="l"/>
                      <a:r>
                        <a:rPr kumimoji="1" lang="ja-JP" altLang="en-US" sz="1300" dirty="0" smtClean="0"/>
                        <a:t>・</a:t>
                      </a:r>
                      <a:r>
                        <a:rPr kumimoji="1" lang="ja-JP" altLang="en-US" sz="1300" smtClean="0"/>
                        <a:t>職場実習、職業訓練の</a:t>
                      </a:r>
                      <a:r>
                        <a:rPr kumimoji="1" lang="ja-JP" altLang="en-US" sz="1300" dirty="0" smtClean="0"/>
                        <a:t>実施等</a:t>
                      </a:r>
                      <a:endParaRPr kumimoji="1" lang="ja-JP" altLang="en-US" sz="1300" dirty="0">
                        <a:latin typeface="メイリオ" panose="020B0604030504040204" pitchFamily="50" charset="-128"/>
                        <a:ea typeface="メイリオ" panose="020B0604030504040204" pitchFamily="50" charset="-128"/>
                      </a:endParaRPr>
                    </a:p>
                  </a:txBody>
                  <a:tcPr marL="84406" marR="84406" marT="42203" marB="42203"/>
                </a:tc>
                <a:tc>
                  <a:txBody>
                    <a:bodyPr/>
                    <a:lstStyle/>
                    <a:p>
                      <a:pPr marL="180975" indent="-180975" algn="l"/>
                      <a:r>
                        <a:rPr kumimoji="1" lang="ja-JP" altLang="en-US" sz="1300" dirty="0" smtClean="0"/>
                        <a:t>・個々の障害特性に応じた職業紹介</a:t>
                      </a:r>
                      <a:endParaRPr kumimoji="1" lang="en-US" altLang="ja-JP" sz="1300" dirty="0" smtClean="0"/>
                    </a:p>
                    <a:p>
                      <a:pPr marL="180975" indent="-180975" algn="l"/>
                      <a:r>
                        <a:rPr kumimoji="1" lang="ja-JP" altLang="en-US" sz="1300" dirty="0" smtClean="0"/>
                        <a:t>・個別求人開拓の実施</a:t>
                      </a:r>
                      <a:endParaRPr kumimoji="1" lang="ja-JP" altLang="en-US" sz="1300" dirty="0">
                        <a:latin typeface="メイリオ" panose="020B0604030504040204" pitchFamily="50" charset="-128"/>
                        <a:ea typeface="メイリオ" panose="020B0604030504040204" pitchFamily="50" charset="-128"/>
                      </a:endParaRPr>
                    </a:p>
                  </a:txBody>
                  <a:tcPr marL="84406" marR="84406" marT="42203" marB="42203"/>
                </a:tc>
                <a:tc>
                  <a:txBody>
                    <a:bodyPr/>
                    <a:lstStyle/>
                    <a:p>
                      <a:pPr marL="180975" indent="-180975" algn="l"/>
                      <a:r>
                        <a:rPr kumimoji="1" lang="ja-JP" altLang="en-US" sz="1300" dirty="0" smtClean="0"/>
                        <a:t>・職場訪問による職場定着支援</a:t>
                      </a:r>
                      <a:endParaRPr kumimoji="1" lang="en-US" altLang="ja-JP" sz="1300" dirty="0" smtClean="0"/>
                    </a:p>
                    <a:p>
                      <a:pPr marL="180975" indent="-180975" algn="l"/>
                      <a:r>
                        <a:rPr kumimoji="1" lang="ja-JP" altLang="en-US" sz="1300" dirty="0" smtClean="0"/>
                        <a:t>・ジョブコーチ支援の実施等</a:t>
                      </a:r>
                      <a:endParaRPr kumimoji="1" lang="en-US" altLang="ja-JP" sz="1300" dirty="0" smtClean="0"/>
                    </a:p>
                    <a:p>
                      <a:pPr marL="180975" indent="-180975" algn="l"/>
                      <a:r>
                        <a:rPr kumimoji="1" lang="ja-JP" altLang="en-US" sz="1300" dirty="0" smtClean="0"/>
                        <a:t>・障害者就業・生活支援センターと連携した就業生活支援</a:t>
                      </a:r>
                      <a:endParaRPr kumimoji="1" lang="ja-JP" altLang="en-US" sz="1300" dirty="0">
                        <a:latin typeface="メイリオ" panose="020B0604030504040204" pitchFamily="50" charset="-128"/>
                        <a:ea typeface="メイリオ" panose="020B0604030504040204" pitchFamily="50" charset="-128"/>
                      </a:endParaRPr>
                    </a:p>
                  </a:txBody>
                  <a:tcPr marL="84406" marR="84406" marT="42203" marB="42203"/>
                </a:tc>
                <a:extLst>
                  <a:ext uri="{0D108BD9-81ED-4DB2-BD59-A6C34878D82A}">
                    <a16:rowId xmlns:a16="http://schemas.microsoft.com/office/drawing/2014/main" val="1143296591"/>
                  </a:ext>
                </a:extLst>
              </a:tr>
            </a:tbl>
          </a:graphicData>
        </a:graphic>
      </p:graphicFrame>
      <p:sp>
        <p:nvSpPr>
          <p:cNvPr id="32" name="Text Box 33"/>
          <p:cNvSpPr txBox="1">
            <a:spLocks noChangeArrowheads="1"/>
          </p:cNvSpPr>
          <p:nvPr/>
        </p:nvSpPr>
        <p:spPr bwMode="auto">
          <a:xfrm>
            <a:off x="7241886" y="1634340"/>
            <a:ext cx="1861038" cy="58945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292" i="1" u="sng" dirty="0">
                <a:solidFill>
                  <a:srgbClr val="000000"/>
                </a:solidFill>
                <a:latin typeface="メイリオ" panose="020B0604030504040204" pitchFamily="50" charset="-128"/>
                <a:ea typeface="メイリオ" panose="020B0604030504040204" pitchFamily="50" charset="-128"/>
              </a:rPr>
              <a:t>就職後の職場定着</a:t>
            </a:r>
            <a:endParaRPr lang="en-US" altLang="ja-JP" sz="1292" i="1" u="sng" dirty="0">
              <a:solidFill>
                <a:srgbClr val="000000"/>
              </a:solidFill>
              <a:latin typeface="メイリオ" panose="020B0604030504040204" pitchFamily="50" charset="-128"/>
              <a:ea typeface="メイリオ" panose="020B0604030504040204" pitchFamily="50" charset="-128"/>
            </a:endParaRPr>
          </a:p>
          <a:p>
            <a:pPr fontAlgn="base">
              <a:spcBef>
                <a:spcPct val="50000"/>
              </a:spcBef>
              <a:spcAft>
                <a:spcPct val="0"/>
              </a:spcAft>
            </a:pPr>
            <a:r>
              <a:rPr lang="ja-JP" altLang="en-US" sz="1292" i="1" u="sng" dirty="0">
                <a:solidFill>
                  <a:srgbClr val="000000"/>
                </a:solidFill>
                <a:latin typeface="メイリオ" panose="020B0604030504040204" pitchFamily="50" charset="-128"/>
                <a:ea typeface="メイリオ" panose="020B0604030504040204" pitchFamily="50" charset="-128"/>
              </a:rPr>
              <a:t>職業生活の安定</a:t>
            </a:r>
            <a:endParaRPr lang="en-US" altLang="ja-JP" sz="1292" i="1" u="sng" dirty="0">
              <a:solidFill>
                <a:srgbClr val="000000"/>
              </a:solidFill>
              <a:latin typeface="メイリオ" panose="020B0604030504040204" pitchFamily="50" charset="-128"/>
              <a:ea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FC0395A7-5905-450D-A679-86AF21D32AAD}" type="slidenum">
              <a:rPr kumimoji="1" lang="ja-JP" altLang="en-US" smtClean="0"/>
              <a:t>48</a:t>
            </a:fld>
            <a:endParaRPr kumimoji="1" lang="ja-JP" altLang="en-US"/>
          </a:p>
        </p:txBody>
      </p:sp>
      <p:sp>
        <p:nvSpPr>
          <p:cNvPr id="9" name="フッター プレースホルダー 8"/>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366035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19"/>
          <p:cNvSpPr>
            <a:spLocks noChangeArrowheads="1"/>
          </p:cNvSpPr>
          <p:nvPr/>
        </p:nvSpPr>
        <p:spPr bwMode="auto">
          <a:xfrm>
            <a:off x="2409031" y="5631099"/>
            <a:ext cx="4214812"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1" hangingPunct="1">
              <a:spcBef>
                <a:spcPct val="0"/>
              </a:spcBef>
              <a:buFontTx/>
              <a:buNone/>
            </a:pPr>
            <a:r>
              <a:rPr lang="ja-JP" altLang="en-US" sz="2800" dirty="0" smtClean="0">
                <a:solidFill>
                  <a:schemeClr val="tx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背景</a:t>
            </a:r>
            <a:r>
              <a:rPr lang="ja-JP" altLang="en-US" sz="2800" dirty="0">
                <a:solidFill>
                  <a:schemeClr val="tx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因子</a:t>
            </a:r>
            <a:endParaRPr lang="en-US" altLang="ja-JP" sz="2800" dirty="0">
              <a:solidFill>
                <a:schemeClr val="tx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・環境</a:t>
            </a:r>
            <a:r>
              <a:rPr lang="ja-JP" altLang="en-US" sz="2800"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因子  ・</a:t>
            </a:r>
            <a:r>
              <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個人因子</a:t>
            </a:r>
          </a:p>
        </p:txBody>
      </p:sp>
      <p:sp>
        <p:nvSpPr>
          <p:cNvPr id="4" name="正方形/長方形 19"/>
          <p:cNvSpPr>
            <a:spLocks noChangeArrowheads="1"/>
          </p:cNvSpPr>
          <p:nvPr/>
        </p:nvSpPr>
        <p:spPr bwMode="auto">
          <a:xfrm>
            <a:off x="2315368" y="2315808"/>
            <a:ext cx="44418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1" hangingPunct="1">
              <a:spcBef>
                <a:spcPct val="0"/>
              </a:spcBef>
              <a:buFontTx/>
              <a:buNone/>
            </a:pPr>
            <a:r>
              <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健康状態</a:t>
            </a:r>
            <a:r>
              <a:rPr lang="en-US" altLang="ja-JP"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変調･疾病</a:t>
            </a:r>
            <a:r>
              <a:rPr lang="en-US" altLang="ja-JP"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19"/>
          <p:cNvSpPr>
            <a:spLocks noChangeArrowheads="1"/>
          </p:cNvSpPr>
          <p:nvPr/>
        </p:nvSpPr>
        <p:spPr bwMode="auto">
          <a:xfrm>
            <a:off x="172243" y="3958870"/>
            <a:ext cx="250031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nchorCtr="0">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eaLnBrk="1" hangingPunct="1">
              <a:spcBef>
                <a:spcPct val="0"/>
              </a:spcBef>
              <a:buFontTx/>
              <a:buNone/>
            </a:pPr>
            <a:r>
              <a:rPr lang="ja-JP" altLang="en-US" sz="2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心身機能・構造</a:t>
            </a:r>
          </a:p>
        </p:txBody>
      </p:sp>
      <p:sp>
        <p:nvSpPr>
          <p:cNvPr id="6" name="正方形/長方形 19"/>
          <p:cNvSpPr>
            <a:spLocks noChangeArrowheads="1"/>
          </p:cNvSpPr>
          <p:nvPr/>
        </p:nvSpPr>
        <p:spPr bwMode="auto">
          <a:xfrm>
            <a:off x="3529806" y="3958870"/>
            <a:ext cx="20002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nchorCtr="0">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1" hangingPunct="1">
              <a:spcBef>
                <a:spcPct val="0"/>
              </a:spcBef>
              <a:buFontTx/>
              <a:buNone/>
            </a:pPr>
            <a:r>
              <a:rPr lang="ja-JP" altLang="en-US" sz="2800"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活</a:t>
            </a:r>
            <a:r>
              <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動</a:t>
            </a:r>
          </a:p>
        </p:txBody>
      </p:sp>
      <p:sp>
        <p:nvSpPr>
          <p:cNvPr id="7" name="正方形/長方形 19"/>
          <p:cNvSpPr>
            <a:spLocks noChangeArrowheads="1"/>
          </p:cNvSpPr>
          <p:nvPr/>
        </p:nvSpPr>
        <p:spPr bwMode="auto">
          <a:xfrm>
            <a:off x="6601618" y="3958870"/>
            <a:ext cx="2000250"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nchorCtr="1">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1" hangingPunct="1">
              <a:spcBef>
                <a:spcPct val="0"/>
              </a:spcBef>
              <a:buFontTx/>
              <a:buNone/>
            </a:pPr>
            <a:r>
              <a:rPr lang="ja-JP" altLang="en-US" sz="2800" dirty="0" smtClean="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参</a:t>
            </a:r>
            <a:r>
              <a:rPr lang="ja-JP" altLang="en-US" sz="28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加</a:t>
            </a:r>
          </a:p>
        </p:txBody>
      </p:sp>
      <p:grpSp>
        <p:nvGrpSpPr>
          <p:cNvPr id="9" name="Group 4"/>
          <p:cNvGrpSpPr>
            <a:grpSpLocks/>
          </p:cNvGrpSpPr>
          <p:nvPr/>
        </p:nvGrpSpPr>
        <p:grpSpPr bwMode="auto">
          <a:xfrm>
            <a:off x="1672431" y="2839028"/>
            <a:ext cx="5688012" cy="2792671"/>
            <a:chOff x="1429" y="1517"/>
            <a:chExt cx="3583" cy="1902"/>
          </a:xfrm>
        </p:grpSpPr>
        <p:sp>
          <p:nvSpPr>
            <p:cNvPr id="10" name="Line 5"/>
            <p:cNvSpPr>
              <a:spLocks noChangeShapeType="1"/>
            </p:cNvSpPr>
            <p:nvPr/>
          </p:nvSpPr>
          <p:spPr bwMode="auto">
            <a:xfrm>
              <a:off x="1429" y="2024"/>
              <a:ext cx="3583" cy="0"/>
            </a:xfrm>
            <a:prstGeom prst="line">
              <a:avLst/>
            </a:prstGeom>
            <a:noFill/>
            <a:ln w="76200">
              <a:solidFill>
                <a:srgbClr val="CC0099"/>
              </a:solidFill>
              <a:miter lim="800000"/>
              <a:headEnd/>
              <a:tailEn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Line 7"/>
            <p:cNvSpPr>
              <a:spLocks noChangeShapeType="1"/>
            </p:cNvSpPr>
            <p:nvPr/>
          </p:nvSpPr>
          <p:spPr bwMode="auto">
            <a:xfrm flipV="1">
              <a:off x="2381" y="2886"/>
              <a:ext cx="1814" cy="0"/>
            </a:xfrm>
            <a:prstGeom prst="line">
              <a:avLst/>
            </a:prstGeom>
            <a:noFill/>
            <a:ln w="76200">
              <a:solidFill>
                <a:srgbClr val="CC0099"/>
              </a:solidFill>
              <a:miter lim="800000"/>
              <a:headEnd/>
              <a:tailEn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Line 8"/>
            <p:cNvSpPr>
              <a:spLocks noChangeShapeType="1"/>
            </p:cNvSpPr>
            <p:nvPr/>
          </p:nvSpPr>
          <p:spPr bwMode="auto">
            <a:xfrm>
              <a:off x="1429" y="2024"/>
              <a:ext cx="0" cy="277"/>
            </a:xfrm>
            <a:prstGeom prst="line">
              <a:avLst/>
            </a:prstGeom>
            <a:noFill/>
            <a:ln w="76200">
              <a:solidFill>
                <a:srgbClr val="CC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Line 9"/>
            <p:cNvSpPr>
              <a:spLocks noChangeShapeType="1"/>
            </p:cNvSpPr>
            <p:nvPr/>
          </p:nvSpPr>
          <p:spPr bwMode="auto">
            <a:xfrm>
              <a:off x="5012" y="2024"/>
              <a:ext cx="0" cy="277"/>
            </a:xfrm>
            <a:prstGeom prst="line">
              <a:avLst/>
            </a:prstGeom>
            <a:noFill/>
            <a:ln w="76200">
              <a:solidFill>
                <a:srgbClr val="CC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Line 10"/>
            <p:cNvSpPr>
              <a:spLocks noChangeShapeType="1"/>
            </p:cNvSpPr>
            <p:nvPr/>
          </p:nvSpPr>
          <p:spPr bwMode="auto">
            <a:xfrm>
              <a:off x="3243" y="2917"/>
              <a:ext cx="13" cy="502"/>
            </a:xfrm>
            <a:prstGeom prst="line">
              <a:avLst/>
            </a:prstGeom>
            <a:noFill/>
            <a:ln w="76200">
              <a:solidFill>
                <a:srgbClr val="CC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Line 12"/>
            <p:cNvSpPr>
              <a:spLocks noChangeShapeType="1"/>
            </p:cNvSpPr>
            <p:nvPr/>
          </p:nvSpPr>
          <p:spPr bwMode="auto">
            <a:xfrm flipV="1">
              <a:off x="2381" y="2523"/>
              <a:ext cx="0" cy="368"/>
            </a:xfrm>
            <a:prstGeom prst="line">
              <a:avLst/>
            </a:prstGeom>
            <a:noFill/>
            <a:ln w="76200">
              <a:solidFill>
                <a:srgbClr val="CC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Line 13"/>
            <p:cNvSpPr>
              <a:spLocks noChangeShapeType="1"/>
            </p:cNvSpPr>
            <p:nvPr/>
          </p:nvSpPr>
          <p:spPr bwMode="auto">
            <a:xfrm>
              <a:off x="2104" y="2441"/>
              <a:ext cx="536" cy="10"/>
            </a:xfrm>
            <a:prstGeom prst="line">
              <a:avLst/>
            </a:prstGeom>
            <a:noFill/>
            <a:ln w="76200">
              <a:solidFill>
                <a:srgbClr val="CC0099"/>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Line 14"/>
            <p:cNvSpPr>
              <a:spLocks noChangeShapeType="1"/>
            </p:cNvSpPr>
            <p:nvPr/>
          </p:nvSpPr>
          <p:spPr bwMode="auto">
            <a:xfrm>
              <a:off x="3833" y="2432"/>
              <a:ext cx="706" cy="0"/>
            </a:xfrm>
            <a:prstGeom prst="line">
              <a:avLst/>
            </a:prstGeom>
            <a:noFill/>
            <a:ln w="76200">
              <a:solidFill>
                <a:srgbClr val="CC0099"/>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Line 15"/>
            <p:cNvSpPr>
              <a:spLocks noChangeShapeType="1"/>
            </p:cNvSpPr>
            <p:nvPr/>
          </p:nvSpPr>
          <p:spPr bwMode="auto">
            <a:xfrm flipV="1">
              <a:off x="3220" y="1517"/>
              <a:ext cx="0" cy="507"/>
            </a:xfrm>
            <a:prstGeom prst="line">
              <a:avLst/>
            </a:prstGeom>
            <a:noFill/>
            <a:ln w="76200">
              <a:solidFill>
                <a:srgbClr val="CC0099"/>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Line 16"/>
            <p:cNvSpPr>
              <a:spLocks noChangeShapeType="1"/>
            </p:cNvSpPr>
            <p:nvPr/>
          </p:nvSpPr>
          <p:spPr bwMode="auto">
            <a:xfrm flipV="1">
              <a:off x="4195" y="2478"/>
              <a:ext cx="0" cy="414"/>
            </a:xfrm>
            <a:prstGeom prst="line">
              <a:avLst/>
            </a:prstGeom>
            <a:noFill/>
            <a:ln w="76200">
              <a:solidFill>
                <a:srgbClr val="CC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0" name="タイトル 1"/>
          <p:cNvSpPr txBox="1">
            <a:spLocks/>
          </p:cNvSpPr>
          <p:nvPr/>
        </p:nvSpPr>
        <p:spPr bwMode="auto">
          <a:xfrm>
            <a:off x="526356" y="1520994"/>
            <a:ext cx="8352928" cy="892552"/>
          </a:xfrm>
          <a:prstGeom prst="rect">
            <a:avLst/>
          </a:prstGeom>
          <a:noFill/>
          <a:ln w="9525">
            <a:noFill/>
            <a:miter lim="800000"/>
            <a:headEnd/>
            <a:tailEnd/>
          </a:ln>
        </p:spPr>
        <p:txBody>
          <a:bodyPr wrap="square" anchor="ctr">
            <a:spAutoFit/>
          </a:bodyPr>
          <a:lstStyle/>
          <a:p>
            <a:pPr algn="ctr" eaLnBrk="0" hangingPunct="0">
              <a:defRPr/>
            </a:pPr>
            <a:r>
              <a:rPr lang="zh-TW" altLang="en-US" sz="2800"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国際生活機能分類</a:t>
            </a:r>
            <a:endParaRPr lang="en-US" altLang="zh-TW" sz="2800" dirty="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eaLnBrk="0" hangingPunct="0">
              <a:defRPr/>
            </a:pP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zh-TW" sz="2400" dirty="0">
                <a:latin typeface="メイリオ" panose="020B0604030504040204" pitchFamily="50" charset="-128"/>
                <a:ea typeface="メイリオ" panose="020B0604030504040204" pitchFamily="50" charset="-128"/>
                <a:cs typeface="メイリオ" panose="020B0604030504040204" pitchFamily="50" charset="-128"/>
              </a:rPr>
              <a:t>ICF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International Classification of Functioning, Disability and Health</a:t>
            </a: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雲形吹き出し 20"/>
          <p:cNvSpPr/>
          <p:nvPr/>
        </p:nvSpPr>
        <p:spPr>
          <a:xfrm>
            <a:off x="-79566" y="2541805"/>
            <a:ext cx="2034605" cy="953233"/>
          </a:xfrm>
          <a:prstGeom prst="cloudCallout">
            <a:avLst>
              <a:gd name="adj1" fmla="val 17171"/>
              <a:gd name="adj2" fmla="val 814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例：足が動かせない</a:t>
            </a:r>
          </a:p>
        </p:txBody>
      </p:sp>
      <p:sp>
        <p:nvSpPr>
          <p:cNvPr id="22" name="雲形吹き出し 21"/>
          <p:cNvSpPr/>
          <p:nvPr/>
        </p:nvSpPr>
        <p:spPr>
          <a:xfrm>
            <a:off x="5059695" y="3040593"/>
            <a:ext cx="1871662" cy="823554"/>
          </a:xfrm>
          <a:prstGeom prst="cloudCallout">
            <a:avLst>
              <a:gd name="adj1" fmla="val -49240"/>
              <a:gd name="adj2" fmla="val 5884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例：通勤できない</a:t>
            </a:r>
          </a:p>
        </p:txBody>
      </p:sp>
      <p:sp>
        <p:nvSpPr>
          <p:cNvPr id="23" name="雲形吹き出し 22"/>
          <p:cNvSpPr/>
          <p:nvPr/>
        </p:nvSpPr>
        <p:spPr>
          <a:xfrm>
            <a:off x="7007225" y="2937393"/>
            <a:ext cx="1944563" cy="739695"/>
          </a:xfrm>
          <a:prstGeom prst="cloudCallout">
            <a:avLst>
              <a:gd name="adj1" fmla="val -13264"/>
              <a:gd name="adj2" fmla="val 7683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例：就職できない</a:t>
            </a:r>
          </a:p>
        </p:txBody>
      </p:sp>
      <p:sp>
        <p:nvSpPr>
          <p:cNvPr id="24" name="タイトル 1"/>
          <p:cNvSpPr>
            <a:spLocks noGrp="1"/>
          </p:cNvSpPr>
          <p:nvPr>
            <p:ph type="title"/>
          </p:nvPr>
        </p:nvSpPr>
        <p:spPr>
          <a:xfrm>
            <a:off x="2379670" y="359723"/>
            <a:ext cx="4176464" cy="850900"/>
          </a:xfrm>
        </p:spPr>
        <p:txBody>
          <a:bodyPr>
            <a:normAutofit/>
          </a:bodyPr>
          <a:lstStyle/>
          <a:p>
            <a:pPr algn="l">
              <a:defRPr/>
            </a:pPr>
            <a:r>
              <a:rPr lang="ja-JP" altLang="en-US" sz="3200" u="sng" dirty="0" smtClean="0">
                <a:solidFill>
                  <a:srgbClr val="572314"/>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「障害」のとらえ方　</a:t>
            </a:r>
            <a:endParaRPr lang="ja-JP" altLang="en-US" sz="3200" dirty="0">
              <a:solidFill>
                <a:srgbClr val="572314"/>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6003" y="5128150"/>
            <a:ext cx="2288312" cy="1551679"/>
            <a:chOff x="-6598643" y="4946321"/>
            <a:chExt cx="2288312" cy="1551679"/>
          </a:xfrm>
        </p:grpSpPr>
        <p:sp>
          <p:nvSpPr>
            <p:cNvPr id="27" name="角丸四角形吹き出し 26"/>
            <p:cNvSpPr/>
            <p:nvPr/>
          </p:nvSpPr>
          <p:spPr>
            <a:xfrm>
              <a:off x="-6598643" y="4946321"/>
              <a:ext cx="2113657" cy="1531777"/>
            </a:xfrm>
            <a:prstGeom prst="wedgeRoundRectCallout">
              <a:avLst>
                <a:gd name="adj1" fmla="val 88907"/>
                <a:gd name="adj2" fmla="val 2293"/>
                <a:gd name="adj3" fmla="val 16667"/>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 name="正方形/長方形 1"/>
            <p:cNvSpPr/>
            <p:nvPr/>
          </p:nvSpPr>
          <p:spPr>
            <a:xfrm>
              <a:off x="-6522889" y="5020672"/>
              <a:ext cx="2212558" cy="1477328"/>
            </a:xfrm>
            <a:prstGeom prst="rect">
              <a:avLst/>
            </a:prstGeom>
          </p:spPr>
          <p:txBody>
            <a:bodyPr wrap="square">
              <a:spAutoFit/>
            </a:bodyPr>
            <a:lstStyle/>
            <a:p>
              <a:pPr>
                <a:defRPr/>
              </a:pP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環境整備や配慮があればできなかったことができるようになり、参加</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可能性がひろがる</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角丸四角形 28"/>
          <p:cNvSpPr/>
          <p:nvPr/>
        </p:nvSpPr>
        <p:spPr>
          <a:xfrm>
            <a:off x="6460460" y="927832"/>
            <a:ext cx="2592288" cy="59501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社会モデル</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6" name="グループ化 35"/>
          <p:cNvGrpSpPr/>
          <p:nvPr/>
        </p:nvGrpSpPr>
        <p:grpSpPr>
          <a:xfrm>
            <a:off x="90549" y="57161"/>
            <a:ext cx="8964487" cy="4955340"/>
            <a:chOff x="10319" y="512018"/>
            <a:chExt cx="8964487" cy="4955340"/>
          </a:xfrm>
        </p:grpSpPr>
        <p:grpSp>
          <p:nvGrpSpPr>
            <p:cNvPr id="34" name="グループ化 33"/>
            <p:cNvGrpSpPr/>
            <p:nvPr/>
          </p:nvGrpSpPr>
          <p:grpSpPr>
            <a:xfrm>
              <a:off x="10319" y="4196838"/>
              <a:ext cx="8964487" cy="1270520"/>
              <a:chOff x="10319" y="4196838"/>
              <a:chExt cx="8964487" cy="1270520"/>
            </a:xfrm>
          </p:grpSpPr>
          <p:sp>
            <p:nvSpPr>
              <p:cNvPr id="30" name="角丸四角形 29"/>
              <p:cNvSpPr/>
              <p:nvPr/>
            </p:nvSpPr>
            <p:spPr>
              <a:xfrm>
                <a:off x="10319" y="4196838"/>
                <a:ext cx="8964487" cy="127052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209884" y="4740895"/>
                <a:ext cx="2464136" cy="584775"/>
              </a:xfrm>
              <a:prstGeom prst="rect">
                <a:avLst/>
              </a:prstGeom>
            </p:spPr>
            <p:txBody>
              <a:bodyPr wrap="none">
                <a:spAutoFit/>
              </a:bodyPr>
              <a:lstStyle/>
              <a:p>
                <a:r>
                  <a:rPr lang="en-US" altLang="ja-JP" sz="3200" b="1" dirty="0">
                    <a:solidFill>
                      <a:srgbClr val="FF0000"/>
                    </a:solidFill>
                    <a:effectLst>
                      <a:outerShdw blurRad="38100" dist="38100" dir="2700000" algn="tl">
                        <a:srgbClr val="000000">
                          <a:alpha val="43137"/>
                        </a:srgbClr>
                      </a:outerShdw>
                    </a:effectLst>
                  </a:rPr>
                  <a:t>impairment</a:t>
                </a:r>
                <a:endParaRPr lang="ja-JP" altLang="en-US" sz="3200" b="1" dirty="0">
                  <a:solidFill>
                    <a:srgbClr val="FF0000"/>
                  </a:solidFill>
                  <a:effectLst>
                    <a:outerShdw blurRad="38100" dist="38100" dir="2700000" algn="tl">
                      <a:srgbClr val="000000">
                        <a:alpha val="43137"/>
                      </a:srgbClr>
                    </a:outerShdw>
                  </a:effectLst>
                </a:endParaRPr>
              </a:p>
            </p:txBody>
          </p:sp>
          <p:sp>
            <p:nvSpPr>
              <p:cNvPr id="32" name="正方形/長方形 31"/>
              <p:cNvSpPr/>
              <p:nvPr/>
            </p:nvSpPr>
            <p:spPr>
              <a:xfrm>
                <a:off x="3639567" y="4708609"/>
                <a:ext cx="1874231" cy="584775"/>
              </a:xfrm>
              <a:prstGeom prst="rect">
                <a:avLst/>
              </a:prstGeom>
            </p:spPr>
            <p:txBody>
              <a:bodyPr wrap="none">
                <a:spAutoFit/>
              </a:bodyPr>
              <a:lstStyle/>
              <a:p>
                <a:r>
                  <a:rPr lang="en-US" altLang="ja-JP" sz="3200" b="1" dirty="0" smtClean="0">
                    <a:solidFill>
                      <a:srgbClr val="FF0000"/>
                    </a:solidFill>
                    <a:effectLst>
                      <a:outerShdw blurRad="38100" dist="38100" dir="2700000" algn="tl">
                        <a:srgbClr val="000000">
                          <a:alpha val="43137"/>
                        </a:srgbClr>
                      </a:outerShdw>
                    </a:effectLst>
                  </a:rPr>
                  <a:t>disability</a:t>
                </a:r>
                <a:endParaRPr lang="ja-JP" altLang="en-US" sz="3200" b="1" dirty="0">
                  <a:solidFill>
                    <a:srgbClr val="FF0000"/>
                  </a:solidFill>
                  <a:effectLst>
                    <a:outerShdw blurRad="38100" dist="38100" dir="2700000" algn="tl">
                      <a:srgbClr val="000000">
                        <a:alpha val="43137"/>
                      </a:srgbClr>
                    </a:outerShdw>
                  </a:effectLst>
                </a:endParaRPr>
              </a:p>
            </p:txBody>
          </p:sp>
          <p:sp>
            <p:nvSpPr>
              <p:cNvPr id="33" name="正方形/長方形 32"/>
              <p:cNvSpPr/>
              <p:nvPr/>
            </p:nvSpPr>
            <p:spPr>
              <a:xfrm>
                <a:off x="6676963" y="4746774"/>
                <a:ext cx="1887824" cy="584775"/>
              </a:xfrm>
              <a:prstGeom prst="rect">
                <a:avLst/>
              </a:prstGeom>
            </p:spPr>
            <p:txBody>
              <a:bodyPr wrap="none">
                <a:spAutoFit/>
              </a:bodyPr>
              <a:lstStyle/>
              <a:p>
                <a:r>
                  <a:rPr lang="en-US" altLang="ja-JP" sz="3200" b="1" dirty="0" smtClean="0">
                    <a:solidFill>
                      <a:srgbClr val="FF0000"/>
                    </a:solidFill>
                    <a:effectLst>
                      <a:outerShdw blurRad="38100" dist="38100" dir="2700000" algn="tl">
                        <a:srgbClr val="000000">
                          <a:alpha val="43137"/>
                        </a:srgbClr>
                      </a:outerShdw>
                    </a:effectLst>
                  </a:rPr>
                  <a:t>handicap</a:t>
                </a:r>
                <a:endParaRPr lang="ja-JP" altLang="en-US" sz="3200" b="1" dirty="0">
                  <a:solidFill>
                    <a:srgbClr val="FF0000"/>
                  </a:solidFill>
                  <a:effectLst>
                    <a:outerShdw blurRad="38100" dist="38100" dir="2700000" algn="tl">
                      <a:srgbClr val="000000">
                        <a:alpha val="43137"/>
                      </a:srgbClr>
                    </a:outerShdw>
                  </a:effectLst>
                </a:endParaRPr>
              </a:p>
            </p:txBody>
          </p:sp>
        </p:grpSp>
        <p:sp>
          <p:nvSpPr>
            <p:cNvPr id="35" name="角丸四角形 34"/>
            <p:cNvSpPr/>
            <p:nvPr/>
          </p:nvSpPr>
          <p:spPr>
            <a:xfrm>
              <a:off x="6380230" y="512018"/>
              <a:ext cx="2557656" cy="6106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医学</a:t>
              </a:r>
              <a:r>
                <a:rPr kumimoji="1" lang="ja-JP" altLang="en-US" sz="2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モデル</a:t>
              </a:r>
              <a:endParaRPr kumimoji="1" lang="ja-JP" altLang="en-US" sz="2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7" name="Line 10"/>
          <p:cNvSpPr>
            <a:spLocks noChangeShapeType="1"/>
          </p:cNvSpPr>
          <p:nvPr/>
        </p:nvSpPr>
        <p:spPr bwMode="auto">
          <a:xfrm>
            <a:off x="7739288" y="598739"/>
            <a:ext cx="1" cy="411244"/>
          </a:xfrm>
          <a:prstGeom prst="line">
            <a:avLst/>
          </a:prstGeom>
          <a:noFill/>
          <a:ln w="76200">
            <a:solidFill>
              <a:srgbClr val="CC00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スライド番号プレースホルダー 37"/>
          <p:cNvSpPr>
            <a:spLocks noGrp="1"/>
          </p:cNvSpPr>
          <p:nvPr>
            <p:ph type="sldNum" sz="quarter" idx="12"/>
          </p:nvPr>
        </p:nvSpPr>
        <p:spPr/>
        <p:txBody>
          <a:bodyPr/>
          <a:lstStyle/>
          <a:p>
            <a:fld id="{9E2A29CB-BA86-48A6-80E1-CB8750A963B5}" type="slidenum">
              <a:rPr kumimoji="1" lang="ja-JP" altLang="en-US" smtClean="0"/>
              <a:t>4</a:t>
            </a:fld>
            <a:endParaRPr kumimoji="1" lang="ja-JP" altLang="en-US"/>
          </a:p>
        </p:txBody>
      </p:sp>
      <p:sp>
        <p:nvSpPr>
          <p:cNvPr id="39" name="フッター プレースホルダー 8"/>
          <p:cNvSpPr>
            <a:spLocks noGrp="1"/>
          </p:cNvSpPr>
          <p:nvPr>
            <p:ph type="ftr" sz="quarter" idx="11"/>
          </p:nvPr>
        </p:nvSpPr>
        <p:spPr>
          <a:xfrm>
            <a:off x="5868144" y="6489613"/>
            <a:ext cx="2895600" cy="365125"/>
          </a:xfrm>
        </p:spPr>
        <p:txBody>
          <a:bodyPr/>
          <a:lstStyle/>
          <a:p>
            <a:r>
              <a:rPr kumimoji="1" lang="en-US" altLang="ja-JP" dirty="0" smtClean="0"/>
              <a:t>JEED</a:t>
            </a:r>
            <a:r>
              <a:rPr kumimoji="1" lang="ja-JP" altLang="en-US" dirty="0" smtClean="0"/>
              <a:t>資料</a:t>
            </a:r>
            <a:endParaRPr kumimoji="1" lang="ja-JP" altLang="en-US" dirty="0"/>
          </a:p>
        </p:txBody>
      </p:sp>
    </p:spTree>
    <p:extLst>
      <p:ext uri="{BB962C8B-B14F-4D97-AF65-F5344CB8AC3E}">
        <p14:creationId xmlns:p14="http://schemas.microsoft.com/office/powerpoint/2010/main" val="339468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0" presetClass="entr" presetSubtype="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6"/>
                                        </p:tgtEl>
                                        <p:attrNameLst>
                                          <p:attrName>fillcolor</p:attrName>
                                        </p:attrNameLst>
                                      </p:cBhvr>
                                      <p:to>
                                        <a:schemeClr val="accent2"/>
                                      </p:to>
                                    </p:animClr>
                                    <p:set>
                                      <p:cBhvr>
                                        <p:cTn id="16" dur="2000" fill="hold"/>
                                        <p:tgtEl>
                                          <p:spTgt spid="6"/>
                                        </p:tgtEl>
                                        <p:attrNameLst>
                                          <p:attrName>fill.type</p:attrName>
                                        </p:attrNameLst>
                                      </p:cBhvr>
                                      <p:to>
                                        <p:strVal val="solid"/>
                                      </p:to>
                                    </p:set>
                                    <p:set>
                                      <p:cBhvr>
                                        <p:cTn id="17" dur="2000" fill="hold"/>
                                        <p:tgtEl>
                                          <p:spTgt spid="6"/>
                                        </p:tgtEl>
                                        <p:attrNameLst>
                                          <p:attrName>fill.on</p:attrName>
                                        </p:attrNameLst>
                                      </p:cBhvr>
                                      <p:to>
                                        <p:strVal val="true"/>
                                      </p:to>
                                    </p:set>
                                  </p:childTnLst>
                                </p:cTn>
                              </p:par>
                              <p:par>
                                <p:cTn id="18" presetID="10" presetClass="entr" presetSubtype="0" fill="hold" grpId="0" nodeType="withEffect">
                                  <p:stCondLst>
                                    <p:cond delay="5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7"/>
                                        </p:tgtEl>
                                        <p:attrNameLst>
                                          <p:attrName>fillcolor</p:attrName>
                                        </p:attrNameLst>
                                      </p:cBhvr>
                                      <p:to>
                                        <a:schemeClr val="accent2"/>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8"/>
                                        </p:tgtEl>
                                        <p:attrNameLst>
                                          <p:attrName>fillcolor</p:attrName>
                                        </p:attrNameLst>
                                      </p:cBhvr>
                                      <p:to>
                                        <a:srgbClr val="FF99CC"/>
                                      </p:to>
                                    </p:animClr>
                                    <p:set>
                                      <p:cBhvr>
                                        <p:cTn id="39" dur="2000" fill="hold"/>
                                        <p:tgtEl>
                                          <p:spTgt spid="8"/>
                                        </p:tgtEl>
                                        <p:attrNameLst>
                                          <p:attrName>fill.type</p:attrName>
                                        </p:attrNameLst>
                                      </p:cBhvr>
                                      <p:to>
                                        <p:strVal val="solid"/>
                                      </p:to>
                                    </p:set>
                                    <p:set>
                                      <p:cBhvr>
                                        <p:cTn id="40" dur="2000" fill="hold"/>
                                        <p:tgtEl>
                                          <p:spTgt spid="8"/>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grpId="0" nodeType="clickEffect">
                                  <p:stCondLst>
                                    <p:cond delay="0"/>
                                  </p:stCondLst>
                                  <p:childTnLst>
                                    <p:animClr clrSpc="rgb" dir="cw">
                                      <p:cBhvr>
                                        <p:cTn id="44" dur="2000" fill="hold"/>
                                        <p:tgtEl>
                                          <p:spTgt spid="4"/>
                                        </p:tgtEl>
                                        <p:attrNameLst>
                                          <p:attrName>fillcolor</p:attrName>
                                        </p:attrNameLst>
                                      </p:cBhvr>
                                      <p:to>
                                        <a:srgbClr val="7BC2D3"/>
                                      </p:to>
                                    </p:animClr>
                                    <p:set>
                                      <p:cBhvr>
                                        <p:cTn id="45" dur="2000" fill="hold"/>
                                        <p:tgtEl>
                                          <p:spTgt spid="4"/>
                                        </p:tgtEl>
                                        <p:attrNameLst>
                                          <p:attrName>fill.type</p:attrName>
                                        </p:attrNameLst>
                                      </p:cBhvr>
                                      <p:to>
                                        <p:strVal val="solid"/>
                                      </p:to>
                                    </p:set>
                                    <p:set>
                                      <p:cBhvr>
                                        <p:cTn id="46" dur="2000" fill="hold"/>
                                        <p:tgtEl>
                                          <p:spTgt spid="4"/>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1000"/>
                                        <p:tgtEl>
                                          <p:spTgt spid="28"/>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animBg="1"/>
      <p:bldP spid="22" grpId="0" animBg="1"/>
      <p:bldP spid="23"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AutoShape 1"/>
          <p:cNvSpPr>
            <a:spLocks noChangeArrowheads="1"/>
          </p:cNvSpPr>
          <p:nvPr/>
        </p:nvSpPr>
        <p:spPr bwMode="auto">
          <a:xfrm>
            <a:off x="137315" y="2138450"/>
            <a:ext cx="8891978" cy="4320000"/>
          </a:xfrm>
          <a:prstGeom prst="bracketPair">
            <a:avLst>
              <a:gd name="adj" fmla="val 3766"/>
            </a:avLst>
          </a:prstGeom>
          <a:noFill/>
          <a:ln w="9525">
            <a:solidFill>
              <a:srgbClr val="000000"/>
            </a:solidFill>
            <a:round/>
            <a:headEnd/>
            <a:tailEnd/>
          </a:ln>
        </p:spPr>
        <p:txBody>
          <a:bodyPr vert="horz" wrap="square" lIns="68580" tIns="8206" rIns="68580" bIns="8206" numCol="1" anchor="t" anchorCtr="0" compatLnSpc="1">
            <a:prstTxWarp prst="textNoShape">
              <a:avLst/>
            </a:prstTxWarp>
          </a:bodyPr>
          <a:lstStyle/>
          <a:p>
            <a:pPr defTabSz="844083" fontAlgn="base">
              <a:spcBef>
                <a:spcPct val="0"/>
              </a:spcBef>
              <a:spcAft>
                <a:spcPct val="0"/>
              </a:spcAft>
              <a:defRPr/>
            </a:pPr>
            <a:endParaRPr lang="ja-JP" altLang="ja-JP" sz="1662">
              <a:solidFill>
                <a:prstClr val="black"/>
              </a:solidFill>
              <a:latin typeface="Arial" pitchFamily="34" charset="0"/>
              <a:ea typeface="ＭＳ Ｐゴシック" pitchFamily="50" charset="-128"/>
              <a:cs typeface="ＭＳ Ｐゴシック" pitchFamily="50" charset="-128"/>
            </a:endParaRPr>
          </a:p>
        </p:txBody>
      </p:sp>
      <p:sp>
        <p:nvSpPr>
          <p:cNvPr id="93188" name="Rectangle 4"/>
          <p:cNvSpPr>
            <a:spLocks noChangeArrowheads="1"/>
          </p:cNvSpPr>
          <p:nvPr/>
        </p:nvSpPr>
        <p:spPr bwMode="auto">
          <a:xfrm>
            <a:off x="155818" y="2105360"/>
            <a:ext cx="8747968" cy="4384228"/>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spAutoFit/>
          </a:bodyPr>
          <a:lstStyle/>
          <a:p>
            <a:pPr indent="126026" defTabSz="844083" fontAlgn="base">
              <a:spcBef>
                <a:spcPct val="0"/>
              </a:spcBef>
              <a:spcAft>
                <a:spcPct val="0"/>
              </a:spcAft>
              <a:defRPr/>
            </a:pPr>
            <a:r>
              <a:rPr lang="ja-JP" altLang="ja-JP" sz="1292" b="1" u="sng" dirty="0">
                <a:solidFill>
                  <a:srgbClr val="000000"/>
                </a:solidFill>
                <a:latin typeface="Arial" pitchFamily="34" charset="0"/>
                <a:ea typeface="ＭＳ Ｐゴシック" pitchFamily="50" charset="-128"/>
                <a:cs typeface="ＭＳ ゴシック" pitchFamily="49" charset="-128"/>
              </a:rPr>
              <a:t>○</a:t>
            </a:r>
            <a:r>
              <a:rPr lang="ja-JP" altLang="en-US" sz="1292" b="1" u="sng" dirty="0">
                <a:solidFill>
                  <a:srgbClr val="000000"/>
                </a:solidFill>
                <a:latin typeface="Arial" pitchFamily="34" charset="0"/>
                <a:ea typeface="ＭＳ Ｐゴシック" pitchFamily="50" charset="-128"/>
                <a:cs typeface="ＭＳ ゴシック" pitchFamily="49" charset="-128"/>
              </a:rPr>
              <a:t>　職業評価</a:t>
            </a:r>
            <a:endParaRPr lang="ja-JP" altLang="en-US" sz="1292" b="1" u="sng" dirty="0">
              <a:solidFill>
                <a:prstClr val="black"/>
              </a:solidFill>
              <a:latin typeface="Arial" pitchFamily="34" charset="0"/>
              <a:ea typeface="ＭＳ Ｐゴシック" pitchFamily="50" charset="-128"/>
              <a:cs typeface="ＭＳ Ｐゴシック" pitchFamily="50" charset="-128"/>
            </a:endParaRPr>
          </a:p>
          <a:p>
            <a:pPr marL="253518" defTabSz="844083" eaLnBrk="0" fontAlgn="base" hangingPunct="0">
              <a:spcBef>
                <a:spcPct val="0"/>
              </a:spcBef>
              <a:spcAft>
                <a:spcPct val="0"/>
              </a:spcAft>
              <a:defRPr/>
            </a:pPr>
            <a:r>
              <a:rPr lang="ja-JP" altLang="en-US" sz="1200" dirty="0">
                <a:solidFill>
                  <a:srgbClr val="000000"/>
                </a:solidFill>
                <a:latin typeface="Arial" pitchFamily="34" charset="0"/>
                <a:ea typeface="ＭＳ Ｐゴシック" pitchFamily="50" charset="-128"/>
                <a:cs typeface="ＭＳ 明朝" pitchFamily="17" charset="-128"/>
              </a:rPr>
              <a:t>　　就職の希望などを把握した上で、職業能力等を評価し、それらを基に就職して職場に適応するために必要な支援内容・方法等を含む、個人の状況に応じた職業リハビリテーション計画を策定。</a:t>
            </a:r>
            <a:endParaRPr lang="ja-JP" altLang="en-US" sz="1200" dirty="0">
              <a:solidFill>
                <a:prstClr val="black"/>
              </a:solidFill>
              <a:latin typeface="Arial" pitchFamily="34" charset="0"/>
              <a:ea typeface="ＭＳ Ｐゴシック" pitchFamily="50" charset="-128"/>
              <a:cs typeface="ＭＳ Ｐゴシック" pitchFamily="50" charset="-128"/>
            </a:endParaRPr>
          </a:p>
          <a:p>
            <a:pPr indent="126026" defTabSz="844083" eaLnBrk="0" fontAlgn="base" hangingPunct="0">
              <a:lnSpc>
                <a:spcPts val="1108"/>
              </a:lnSpc>
              <a:spcBef>
                <a:spcPct val="0"/>
              </a:spcBef>
              <a:spcAft>
                <a:spcPct val="0"/>
              </a:spcAft>
              <a:defRPr/>
            </a:pPr>
            <a:endParaRPr lang="en-US" altLang="ja-JP" sz="1200" dirty="0">
              <a:solidFill>
                <a:srgbClr val="000000"/>
              </a:solidFill>
              <a:latin typeface="Arial" pitchFamily="34" charset="0"/>
              <a:ea typeface="ＭＳ Ｐゴシック" pitchFamily="50" charset="-128"/>
              <a:cs typeface="ＭＳ ゴシック" pitchFamily="49" charset="-128"/>
            </a:endParaRPr>
          </a:p>
          <a:p>
            <a:pPr indent="126026" defTabSz="844083" eaLnBrk="0" fontAlgn="base" hangingPunct="0">
              <a:spcBef>
                <a:spcPct val="0"/>
              </a:spcBef>
              <a:spcAft>
                <a:spcPct val="0"/>
              </a:spcAft>
              <a:defRPr/>
            </a:pPr>
            <a:r>
              <a:rPr lang="ja-JP" altLang="en-US" sz="1292" b="1" u="sng" dirty="0">
                <a:solidFill>
                  <a:srgbClr val="000000"/>
                </a:solidFill>
                <a:latin typeface="Arial" pitchFamily="34" charset="0"/>
                <a:ea typeface="ＭＳ Ｐゴシック" pitchFamily="50" charset="-128"/>
                <a:cs typeface="ＭＳ ゴシック" pitchFamily="49" charset="-128"/>
              </a:rPr>
              <a:t>○　職業準備支援</a:t>
            </a:r>
            <a:endParaRPr lang="ja-JP" altLang="en-US" sz="1292" b="1" u="sng" dirty="0">
              <a:solidFill>
                <a:prstClr val="black"/>
              </a:solidFill>
              <a:latin typeface="Arial" pitchFamily="34" charset="0"/>
              <a:ea typeface="ＭＳ Ｐゴシック" pitchFamily="50" charset="-128"/>
              <a:cs typeface="ＭＳ Ｐゴシック" pitchFamily="50" charset="-128"/>
            </a:endParaRPr>
          </a:p>
          <a:p>
            <a:pPr marL="253518" indent="153870" defTabSz="844083" eaLnBrk="0" fontAlgn="base" hangingPunct="0">
              <a:spcBef>
                <a:spcPct val="0"/>
              </a:spcBef>
              <a:spcAft>
                <a:spcPct val="0"/>
              </a:spcAft>
              <a:defRPr/>
            </a:pPr>
            <a:r>
              <a:rPr lang="ja-JP" altLang="en-US" sz="1200" dirty="0">
                <a:solidFill>
                  <a:srgbClr val="000000"/>
                </a:solidFill>
                <a:latin typeface="Arial" pitchFamily="34" charset="0"/>
                <a:ea typeface="ＭＳ Ｐゴシック" pitchFamily="50" charset="-128"/>
                <a:cs typeface="ＭＳ 明朝" pitchFamily="17" charset="-128"/>
              </a:rPr>
              <a:t>ハローワークにおける職業紹介、ジョブコーチ支援等の就職に向かう次の段階に着実に移行させるため、センター内での作業体験、職業準備講習、社会生活技能訓練を通じて、基本的な労働習慣の体得、作業遂行力や職業能力の向上、コミュニケーション能力・対人対応力の向上を支援。</a:t>
            </a:r>
            <a:endParaRPr lang="ja-JP" altLang="en-US" sz="1200" dirty="0">
              <a:solidFill>
                <a:prstClr val="black"/>
              </a:solidFill>
              <a:latin typeface="Arial" pitchFamily="34" charset="0"/>
              <a:ea typeface="ＭＳ Ｐゴシック" pitchFamily="50" charset="-128"/>
              <a:cs typeface="ＭＳ Ｐゴシック" pitchFamily="50" charset="-128"/>
            </a:endParaRPr>
          </a:p>
          <a:p>
            <a:pPr indent="126026" defTabSz="844083" eaLnBrk="0" fontAlgn="base" hangingPunct="0">
              <a:lnSpc>
                <a:spcPts val="1108"/>
              </a:lnSpc>
              <a:spcBef>
                <a:spcPct val="0"/>
              </a:spcBef>
              <a:spcAft>
                <a:spcPct val="0"/>
              </a:spcAft>
              <a:defRPr/>
            </a:pPr>
            <a:endParaRPr lang="en-US" altLang="ja-JP" sz="1200" b="1" u="sng" dirty="0">
              <a:solidFill>
                <a:srgbClr val="000000"/>
              </a:solidFill>
              <a:latin typeface="Arial" pitchFamily="34" charset="0"/>
              <a:ea typeface="ＭＳ Ｐゴシック" pitchFamily="50" charset="-128"/>
              <a:cs typeface="ＭＳ ゴシック" pitchFamily="49" charset="-128"/>
            </a:endParaRPr>
          </a:p>
          <a:p>
            <a:pPr indent="126026" defTabSz="844083" eaLnBrk="0" fontAlgn="base" hangingPunct="0">
              <a:spcBef>
                <a:spcPct val="0"/>
              </a:spcBef>
              <a:spcAft>
                <a:spcPct val="0"/>
              </a:spcAft>
              <a:defRPr/>
            </a:pPr>
            <a:r>
              <a:rPr lang="ja-JP" altLang="en-US" sz="1292" b="1" u="sng" dirty="0">
                <a:solidFill>
                  <a:srgbClr val="000000"/>
                </a:solidFill>
                <a:latin typeface="Arial" pitchFamily="34" charset="0"/>
                <a:ea typeface="ＭＳ Ｐゴシック" pitchFamily="50" charset="-128"/>
                <a:cs typeface="ＭＳ ゴシック" pitchFamily="49" charset="-128"/>
              </a:rPr>
              <a:t>○　職場適応援助者（ジョブコーチ）支援事業</a:t>
            </a:r>
            <a:endParaRPr lang="ja-JP" altLang="en-US" sz="1292" b="1" u="sng" dirty="0">
              <a:solidFill>
                <a:prstClr val="black"/>
              </a:solidFill>
              <a:latin typeface="Arial" pitchFamily="34" charset="0"/>
              <a:ea typeface="ＭＳ Ｐゴシック" pitchFamily="50" charset="-128"/>
              <a:cs typeface="ＭＳ Ｐゴシック" pitchFamily="50" charset="-128"/>
            </a:endParaRPr>
          </a:p>
          <a:p>
            <a:pPr marL="253518" indent="126026" defTabSz="844083" eaLnBrk="0" fontAlgn="base" hangingPunct="0">
              <a:spcBef>
                <a:spcPct val="0"/>
              </a:spcBef>
              <a:spcAft>
                <a:spcPct val="0"/>
              </a:spcAft>
              <a:defRPr/>
            </a:pPr>
            <a:r>
              <a:rPr lang="ja-JP" altLang="en-US" sz="1200" dirty="0">
                <a:solidFill>
                  <a:srgbClr val="000000"/>
                </a:solidFill>
                <a:latin typeface="Arial" pitchFamily="34" charset="0"/>
                <a:ea typeface="ＭＳ Ｐゴシック" pitchFamily="50" charset="-128"/>
                <a:cs typeface="ＭＳ 明朝" pitchFamily="17" charset="-128"/>
              </a:rPr>
              <a:t>障害者の円滑な就職及び職場適応を図るため、事業所にジョブコーチを派遣し、障害者及び事業主に対して、雇用の前後を通じて障害特性を踏まえた直接的、専門的な援助を実施。 </a:t>
            </a:r>
          </a:p>
          <a:p>
            <a:pPr indent="126026" defTabSz="844083" eaLnBrk="0" fontAlgn="base" hangingPunct="0">
              <a:lnSpc>
                <a:spcPts val="1108"/>
              </a:lnSpc>
              <a:spcBef>
                <a:spcPct val="0"/>
              </a:spcBef>
              <a:spcAft>
                <a:spcPct val="0"/>
              </a:spcAft>
              <a:defRPr/>
            </a:pPr>
            <a:endParaRPr lang="en-US" altLang="ja-JP" sz="1200" dirty="0">
              <a:solidFill>
                <a:srgbClr val="000000"/>
              </a:solidFill>
              <a:latin typeface="Arial" pitchFamily="34" charset="0"/>
              <a:ea typeface="ＭＳ Ｐゴシック" pitchFamily="50" charset="-128"/>
              <a:cs typeface="ＭＳ ゴシック" pitchFamily="49" charset="-128"/>
            </a:endParaRPr>
          </a:p>
          <a:p>
            <a:pPr indent="126026" defTabSz="844083" eaLnBrk="0" fontAlgn="base" hangingPunct="0">
              <a:spcBef>
                <a:spcPct val="0"/>
              </a:spcBef>
              <a:spcAft>
                <a:spcPct val="0"/>
              </a:spcAft>
              <a:defRPr/>
            </a:pPr>
            <a:r>
              <a:rPr lang="ja-JP" altLang="en-US" sz="1292" b="1" u="sng" dirty="0">
                <a:solidFill>
                  <a:srgbClr val="000000"/>
                </a:solidFill>
                <a:latin typeface="Arial" pitchFamily="34" charset="0"/>
                <a:ea typeface="ＭＳ Ｐゴシック" pitchFamily="50" charset="-128"/>
                <a:cs typeface="ＭＳ ゴシック" pitchFamily="49" charset="-128"/>
              </a:rPr>
              <a:t>○　精神障害者総合雇用支援</a:t>
            </a:r>
            <a:endParaRPr lang="ja-JP" altLang="en-US" sz="1292" b="1" u="sng" dirty="0">
              <a:solidFill>
                <a:prstClr val="black"/>
              </a:solidFill>
              <a:latin typeface="Arial" pitchFamily="34" charset="0"/>
              <a:ea typeface="ＭＳ Ｐゴシック" pitchFamily="50" charset="-128"/>
              <a:cs typeface="ＭＳ Ｐゴシック" pitchFamily="50" charset="-128"/>
            </a:endParaRPr>
          </a:p>
          <a:p>
            <a:pPr marL="253518" indent="126026" defTabSz="844083" eaLnBrk="0" fontAlgn="base" hangingPunct="0">
              <a:spcBef>
                <a:spcPct val="0"/>
              </a:spcBef>
              <a:spcAft>
                <a:spcPct val="0"/>
              </a:spcAft>
              <a:defRPr/>
            </a:pPr>
            <a:r>
              <a:rPr lang="ja-JP" altLang="en-US" sz="1200" dirty="0">
                <a:solidFill>
                  <a:srgbClr val="000000"/>
                </a:solidFill>
                <a:latin typeface="Arial" pitchFamily="34" charset="0"/>
                <a:ea typeface="ＭＳ Ｐゴシック" pitchFamily="50" charset="-128"/>
                <a:cs typeface="ＭＳ 明朝" pitchFamily="17" charset="-128"/>
              </a:rPr>
              <a:t>精神障害者及び事業主に対して、主治医等の医療関係者との連携の下、精神障害者の新規雇入れ、職場復帰、雇用継続のための様々な支援ニーズに対して、専門的・総合的な支援を実施。</a:t>
            </a:r>
          </a:p>
          <a:p>
            <a:pPr indent="126026" defTabSz="844083" eaLnBrk="0" fontAlgn="base" hangingPunct="0">
              <a:lnSpc>
                <a:spcPts val="1108"/>
              </a:lnSpc>
              <a:spcBef>
                <a:spcPct val="0"/>
              </a:spcBef>
              <a:spcAft>
                <a:spcPct val="0"/>
              </a:spcAft>
              <a:defRPr/>
            </a:pPr>
            <a:endParaRPr lang="en-US" altLang="ja-JP" sz="1200" dirty="0">
              <a:solidFill>
                <a:srgbClr val="000000"/>
              </a:solidFill>
              <a:latin typeface="Arial" pitchFamily="34" charset="0"/>
              <a:ea typeface="ＭＳ Ｐゴシック" pitchFamily="50" charset="-128"/>
              <a:cs typeface="ＭＳ ゴシック" pitchFamily="49" charset="-128"/>
            </a:endParaRPr>
          </a:p>
          <a:p>
            <a:pPr indent="126026" defTabSz="844083" eaLnBrk="0" fontAlgn="base" hangingPunct="0">
              <a:spcBef>
                <a:spcPct val="0"/>
              </a:spcBef>
              <a:spcAft>
                <a:spcPct val="0"/>
              </a:spcAft>
              <a:defRPr/>
            </a:pPr>
            <a:r>
              <a:rPr lang="ja-JP" altLang="en-US" sz="1292" b="1" u="sng" dirty="0">
                <a:solidFill>
                  <a:srgbClr val="000000"/>
                </a:solidFill>
                <a:latin typeface="Arial" pitchFamily="34" charset="0"/>
                <a:ea typeface="ＭＳ Ｐゴシック" pitchFamily="50" charset="-128"/>
                <a:cs typeface="ＭＳ ゴシック" pitchFamily="49" charset="-128"/>
              </a:rPr>
              <a:t>○　事業主に対する相談・援助</a:t>
            </a:r>
            <a:endParaRPr lang="ja-JP" altLang="en-US" sz="1292" b="1" u="sng" dirty="0">
              <a:solidFill>
                <a:prstClr val="black"/>
              </a:solidFill>
              <a:latin typeface="Arial" pitchFamily="34" charset="0"/>
              <a:ea typeface="ＭＳ Ｐゴシック" pitchFamily="50" charset="-128"/>
              <a:cs typeface="ＭＳ Ｐゴシック" pitchFamily="50" charset="-128"/>
            </a:endParaRPr>
          </a:p>
          <a:p>
            <a:pPr marL="253518" indent="126026" defTabSz="844083" eaLnBrk="0" fontAlgn="base" hangingPunct="0">
              <a:spcBef>
                <a:spcPct val="0"/>
              </a:spcBef>
              <a:spcAft>
                <a:spcPct val="0"/>
              </a:spcAft>
              <a:defRPr/>
            </a:pPr>
            <a:r>
              <a:rPr lang="ja-JP" altLang="en-US" sz="1200" dirty="0">
                <a:solidFill>
                  <a:srgbClr val="000000"/>
                </a:solidFill>
                <a:latin typeface="Arial" pitchFamily="34" charset="0"/>
                <a:ea typeface="ＭＳ Ｐゴシック" pitchFamily="50" charset="-128"/>
                <a:cs typeface="ＭＳ 明朝" pitchFamily="17" charset="-128"/>
              </a:rPr>
              <a:t>事業主に対して、障害者の従事しやすい職務の設計、わかりやすい指導の方法などを、雇入れの段階から定着に至るまで一貫して実施。</a:t>
            </a:r>
          </a:p>
          <a:p>
            <a:pPr indent="126026" defTabSz="844083" eaLnBrk="0" fontAlgn="base" hangingPunct="0">
              <a:lnSpc>
                <a:spcPts val="1108"/>
              </a:lnSpc>
              <a:spcBef>
                <a:spcPct val="0"/>
              </a:spcBef>
              <a:spcAft>
                <a:spcPct val="0"/>
              </a:spcAft>
              <a:defRPr/>
            </a:pPr>
            <a:endParaRPr lang="en-US" altLang="ja-JP" sz="1200" dirty="0">
              <a:solidFill>
                <a:srgbClr val="000000"/>
              </a:solidFill>
              <a:latin typeface="Arial" pitchFamily="34" charset="0"/>
              <a:ea typeface="ＭＳ Ｐゴシック" pitchFamily="50" charset="-128"/>
              <a:cs typeface="ＭＳ ゴシック" pitchFamily="49" charset="-128"/>
            </a:endParaRPr>
          </a:p>
          <a:p>
            <a:pPr indent="126026" defTabSz="844083" eaLnBrk="0" fontAlgn="base" hangingPunct="0">
              <a:spcBef>
                <a:spcPct val="0"/>
              </a:spcBef>
              <a:spcAft>
                <a:spcPct val="0"/>
              </a:spcAft>
              <a:defRPr/>
            </a:pPr>
            <a:r>
              <a:rPr lang="ja-JP" altLang="en-US" sz="1292" b="1" u="sng" dirty="0">
                <a:solidFill>
                  <a:srgbClr val="000000"/>
                </a:solidFill>
                <a:latin typeface="Arial" pitchFamily="34" charset="0"/>
                <a:ea typeface="ＭＳ Ｐゴシック" pitchFamily="50" charset="-128"/>
                <a:cs typeface="ＭＳ ゴシック" pitchFamily="49" charset="-128"/>
              </a:rPr>
              <a:t>○　地域の関係機関に対する職業リハビリテーションに関する助言・援助等の実施</a:t>
            </a:r>
            <a:endParaRPr lang="ja-JP" altLang="en-US" sz="1292" b="1" u="sng" dirty="0">
              <a:solidFill>
                <a:prstClr val="black"/>
              </a:solidFill>
              <a:latin typeface="Arial" pitchFamily="34" charset="0"/>
              <a:ea typeface="ＭＳ Ｐゴシック" pitchFamily="50" charset="-128"/>
              <a:cs typeface="ＭＳ Ｐゴシック" pitchFamily="50" charset="-128"/>
            </a:endParaRPr>
          </a:p>
          <a:p>
            <a:pPr marL="253518" indent="126026" defTabSz="844083" eaLnBrk="0" fontAlgn="base" hangingPunct="0">
              <a:spcBef>
                <a:spcPct val="0"/>
              </a:spcBef>
              <a:spcAft>
                <a:spcPct val="0"/>
              </a:spcAft>
              <a:defRPr/>
            </a:pPr>
            <a:r>
              <a:rPr lang="ja-JP" altLang="en-US" sz="1200" dirty="0">
                <a:solidFill>
                  <a:srgbClr val="000000"/>
                </a:solidFill>
                <a:latin typeface="Arial" pitchFamily="34" charset="0"/>
                <a:ea typeface="ＭＳ Ｐゴシック" pitchFamily="50" charset="-128"/>
                <a:cs typeface="ＭＳ 明朝" pitchFamily="17" charset="-128"/>
              </a:rPr>
              <a:t>障害者就業・生活支援センターその他の関係機関や事業主に対し、職業リハビリテーションに関する助言・援助を行うほか、関係機関の職員等の知識・技術等の向上に資するため、マニュアルの作成や研修等を実施。</a:t>
            </a:r>
          </a:p>
        </p:txBody>
      </p:sp>
      <p:sp>
        <p:nvSpPr>
          <p:cNvPr id="6" name="正方形/長方形 5"/>
          <p:cNvSpPr/>
          <p:nvPr/>
        </p:nvSpPr>
        <p:spPr>
          <a:xfrm>
            <a:off x="1295642" y="252562"/>
            <a:ext cx="6552728" cy="461665"/>
          </a:xfrm>
          <a:prstGeom prst="rect">
            <a:avLst/>
          </a:prstGeom>
        </p:spPr>
        <p:txBody>
          <a:bodyPr wrap="square">
            <a:spAutoFit/>
          </a:bodyPr>
          <a:lstStyle/>
          <a:p>
            <a:pPr indent="137750" algn="ctr" defTabSz="844083" fontAlgn="base">
              <a:spcBef>
                <a:spcPct val="0"/>
              </a:spcBef>
              <a:spcAft>
                <a:spcPct val="0"/>
              </a:spcAft>
              <a:tabLst>
                <a:tab pos="281361" algn="l"/>
              </a:tabLst>
              <a:defRPr/>
            </a:pPr>
            <a:r>
              <a:rPr lang="ja-JP" altLang="en-US" sz="2400" dirty="0">
                <a:solidFill>
                  <a:srgbClr val="000000"/>
                </a:solidFill>
                <a:latin typeface="ＭＳ 明朝" pitchFamily="17" charset="-128"/>
                <a:ea typeface="ＭＳ Ｐゴシック" pitchFamily="50" charset="-128"/>
                <a:cs typeface="ＭＳ ゴシック" pitchFamily="49" charset="-128"/>
              </a:rPr>
              <a:t>地域障害者職業センターの概要</a:t>
            </a:r>
            <a:endParaRPr lang="ja-JP" altLang="en-US" sz="2400" dirty="0">
              <a:solidFill>
                <a:prstClr val="black"/>
              </a:solidFill>
              <a:latin typeface="Arial" pitchFamily="34" charset="0"/>
              <a:ea typeface="ＭＳ Ｐゴシック" pitchFamily="50" charset="-128"/>
              <a:cs typeface="ＭＳ Ｐゴシック" pitchFamily="50" charset="-128"/>
            </a:endParaRPr>
          </a:p>
        </p:txBody>
      </p:sp>
      <p:sp>
        <p:nvSpPr>
          <p:cNvPr id="10" name="AutoShape 3"/>
          <p:cNvSpPr>
            <a:spLocks noChangeArrowheads="1"/>
          </p:cNvSpPr>
          <p:nvPr/>
        </p:nvSpPr>
        <p:spPr bwMode="auto">
          <a:xfrm>
            <a:off x="179518" y="879559"/>
            <a:ext cx="8784976" cy="1163077"/>
          </a:xfrm>
          <a:prstGeom prst="roundRect">
            <a:avLst>
              <a:gd name="adj" fmla="val 16667"/>
            </a:avLst>
          </a:prstGeom>
          <a:noFill/>
          <a:ln w="9525">
            <a:solidFill>
              <a:schemeClr val="accent1"/>
            </a:solidFill>
            <a:round/>
            <a:headEnd/>
            <a:tailEnd/>
          </a:ln>
        </p:spPr>
        <p:txBody>
          <a:bodyPr wrap="square" anchor="ctr"/>
          <a:lstStyle/>
          <a:p>
            <a:pPr marL="168524" indent="-168524" defTabSz="844083">
              <a:lnSpc>
                <a:spcPct val="110000"/>
              </a:lnSpc>
              <a:spcBef>
                <a:spcPts val="554"/>
              </a:spcBef>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　地域障害者職業センターは、公共職業安定所等の地域の就労支援機関との密接な連携のもと、障害者に対する専門的な職業リハビリテーションを提供する施設として、全国４７都道府県（ほか支所５か所）に設置。</a:t>
            </a:r>
          </a:p>
          <a:p>
            <a:pPr marL="168524" indent="-168524" defTabSz="844083">
              <a:spcBef>
                <a:spcPts val="554"/>
              </a:spcBef>
              <a:defRPr/>
            </a:pPr>
            <a:r>
              <a:rPr lang="ja-JP" altLang="en-US" sz="1292" dirty="0">
                <a:solidFill>
                  <a:prstClr val="black"/>
                </a:solidFill>
                <a:latin typeface="ＭＳ Ｐゴシック" panose="020B0600070205080204" pitchFamily="50" charset="-128"/>
                <a:ea typeface="ＭＳ Ｐゴシック" panose="020B0600070205080204" pitchFamily="50" charset="-128"/>
              </a:rPr>
              <a:t>○　障害者一人ひとりのニーズに応じて、職業評価、職業指導、職業準備訓練及び職場適応援助等の各種の職業リハビリテーションを実施するとともに、事業主に対して、雇用管理に関する専門的な助言その他の支援を実施。また、地域の関係機関に対して、職業リハビリテーションに関する助言・援助等を実施。</a:t>
            </a:r>
          </a:p>
        </p:txBody>
      </p:sp>
      <p:sp>
        <p:nvSpPr>
          <p:cNvPr id="11" name="正方形/長方形 10"/>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49</a:t>
            </a:fld>
            <a:endParaRPr kumimoji="1" lang="ja-JP" altLang="en-US"/>
          </a:p>
        </p:txBody>
      </p:sp>
      <p:sp>
        <p:nvSpPr>
          <p:cNvPr id="9"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2780166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07987" y="1872382"/>
            <a:ext cx="8528028" cy="232615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18434" name="Rectangle 2"/>
          <p:cNvSpPr>
            <a:spLocks noGrp="1" noChangeArrowheads="1"/>
          </p:cNvSpPr>
          <p:nvPr>
            <p:ph type="title"/>
          </p:nvPr>
        </p:nvSpPr>
        <p:spPr>
          <a:xfrm>
            <a:off x="457200" y="238492"/>
            <a:ext cx="8229600" cy="531934"/>
          </a:xfrm>
        </p:spPr>
        <p:txBody>
          <a:bodyPr>
            <a:normAutofit/>
          </a:bodyPr>
          <a:lstStyle/>
          <a:p>
            <a:pPr eaLnBrk="1" hangingPunct="1"/>
            <a:r>
              <a:rPr lang="ja-JP" altLang="en-US" sz="2400" dirty="0"/>
              <a:t>職場適応援助者（ジョブコーチ）による支援</a:t>
            </a:r>
          </a:p>
        </p:txBody>
      </p:sp>
      <p:sp>
        <p:nvSpPr>
          <p:cNvPr id="38" name="AutoShape 3"/>
          <p:cNvSpPr>
            <a:spLocks noChangeArrowheads="1"/>
          </p:cNvSpPr>
          <p:nvPr/>
        </p:nvSpPr>
        <p:spPr bwMode="auto">
          <a:xfrm>
            <a:off x="323530" y="907992"/>
            <a:ext cx="8568952" cy="792817"/>
          </a:xfrm>
          <a:prstGeom prst="roundRect">
            <a:avLst>
              <a:gd name="adj" fmla="val 28957"/>
            </a:avLst>
          </a:prstGeom>
          <a:noFill/>
          <a:ln w="12700">
            <a:solidFill>
              <a:schemeClr val="accent1"/>
            </a:solidFill>
            <a:round/>
            <a:headEnd/>
            <a:tailEnd/>
          </a:ln>
        </p:spPr>
        <p:txBody>
          <a:bodyPr wrap="none" anchor="ctr"/>
          <a:lstStyle/>
          <a:p>
            <a:r>
              <a:rPr lang="ja-JP" altLang="en-US" sz="1477" dirty="0">
                <a:solidFill>
                  <a:srgbClr val="000000"/>
                </a:solidFill>
                <a:latin typeface="Century"/>
                <a:ea typeface="ＭＳ ゴシック"/>
                <a:cs typeface="Times New Roman"/>
              </a:rPr>
              <a:t>　障害者の職場適応を容易にするため、</a:t>
            </a:r>
            <a:r>
              <a:rPr lang="ja-JP" altLang="en-US" sz="1477" u="sng" dirty="0">
                <a:solidFill>
                  <a:srgbClr val="000000"/>
                </a:solidFill>
                <a:latin typeface="Century"/>
                <a:ea typeface="ＭＳ ゴシック"/>
                <a:cs typeface="Times New Roman"/>
              </a:rPr>
              <a:t>ジョブコーチが職場を訪問</a:t>
            </a:r>
            <a:r>
              <a:rPr lang="ja-JP" altLang="en-US" sz="1477" dirty="0">
                <a:solidFill>
                  <a:srgbClr val="000000"/>
                </a:solidFill>
                <a:latin typeface="Century"/>
                <a:ea typeface="ＭＳ ゴシック"/>
                <a:cs typeface="Times New Roman"/>
              </a:rPr>
              <a:t>し、</a:t>
            </a:r>
          </a:p>
          <a:p>
            <a:r>
              <a:rPr lang="ja-JP" altLang="en-US" sz="1477" dirty="0">
                <a:solidFill>
                  <a:srgbClr val="000000"/>
                </a:solidFill>
                <a:latin typeface="Century"/>
                <a:ea typeface="ＭＳ ゴシック"/>
                <a:cs typeface="Times New Roman"/>
              </a:rPr>
              <a:t>　・　障害者に対する職務の遂行や職場内のコミュニケーションに関する支援</a:t>
            </a:r>
          </a:p>
          <a:p>
            <a:r>
              <a:rPr lang="ja-JP" altLang="en-US" sz="1477" dirty="0">
                <a:solidFill>
                  <a:srgbClr val="000000"/>
                </a:solidFill>
                <a:latin typeface="Century"/>
                <a:ea typeface="ＭＳ ゴシック"/>
                <a:cs typeface="Times New Roman"/>
              </a:rPr>
              <a:t>　・　事業主や同僚などに対する職務や職場環境の改善の助言を実施</a:t>
            </a:r>
          </a:p>
        </p:txBody>
      </p:sp>
      <p:sp>
        <p:nvSpPr>
          <p:cNvPr id="47" name="正方形/長方形 46"/>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nvGrpSpPr>
          <p:cNvPr id="9" name="グループ化 8"/>
          <p:cNvGrpSpPr/>
          <p:nvPr/>
        </p:nvGrpSpPr>
        <p:grpSpPr>
          <a:xfrm>
            <a:off x="323531" y="4577137"/>
            <a:ext cx="3999699" cy="1789894"/>
            <a:chOff x="523697" y="4520780"/>
            <a:chExt cx="6014597" cy="1064705"/>
          </a:xfrm>
        </p:grpSpPr>
        <p:sp>
          <p:nvSpPr>
            <p:cNvPr id="58" name="AutoShape 23"/>
            <p:cNvSpPr>
              <a:spLocks noChangeArrowheads="1"/>
            </p:cNvSpPr>
            <p:nvPr/>
          </p:nvSpPr>
          <p:spPr bwMode="auto">
            <a:xfrm>
              <a:off x="523698" y="4892824"/>
              <a:ext cx="1885920" cy="692661"/>
            </a:xfrm>
            <a:prstGeom prst="homePlate">
              <a:avLst>
                <a:gd name="adj" fmla="val 27540"/>
              </a:avLst>
            </a:prstGeom>
            <a:solidFill>
              <a:schemeClr val="accent6">
                <a:lumMod val="40000"/>
                <a:lumOff val="60000"/>
              </a:schemeClr>
            </a:solidFill>
            <a:ln w="9525">
              <a:solidFill>
                <a:schemeClr val="tx1">
                  <a:lumMod val="65000"/>
                  <a:lumOff val="35000"/>
                </a:schemeClr>
              </a:solidFill>
              <a:miter lim="800000"/>
              <a:headEnd/>
              <a:tailEnd/>
            </a:ln>
          </p:spPr>
          <p:txBody>
            <a:bodyPr lIns="99692" tIns="33231" rIns="33231" bIns="66462" anchor="ctr"/>
            <a:lstStyle/>
            <a:p>
              <a:endParaRPr lang="en-US" altLang="ja-JP" sz="1108" dirty="0">
                <a:latin typeface="+mn-ea"/>
                <a:cs typeface="Meiryo UI" panose="020B0604030504040204" pitchFamily="50" charset="-128"/>
              </a:endParaRPr>
            </a:p>
            <a:p>
              <a:r>
                <a:rPr lang="ja-JP" altLang="en-US" sz="1108" dirty="0">
                  <a:latin typeface="+mn-ea"/>
                  <a:cs typeface="Meiryo UI" panose="020B0604030504040204" pitchFamily="50" charset="-128"/>
                </a:rPr>
                <a:t>職場適応上の課題を分析し、</a:t>
              </a:r>
            </a:p>
            <a:p>
              <a:r>
                <a:rPr lang="ja-JP" altLang="en-US" sz="1108" dirty="0">
                  <a:latin typeface="+mn-ea"/>
                  <a:cs typeface="Meiryo UI" panose="020B0604030504040204" pitchFamily="50" charset="-128"/>
                </a:rPr>
                <a:t>集中的に改善を図る</a:t>
              </a:r>
            </a:p>
          </p:txBody>
        </p:sp>
        <p:sp>
          <p:nvSpPr>
            <p:cNvPr id="59" name="AutoShape 24"/>
            <p:cNvSpPr>
              <a:spLocks noChangeArrowheads="1"/>
            </p:cNvSpPr>
            <p:nvPr/>
          </p:nvSpPr>
          <p:spPr bwMode="auto">
            <a:xfrm>
              <a:off x="2475636" y="4892824"/>
              <a:ext cx="2490625" cy="692661"/>
            </a:xfrm>
            <a:prstGeom prst="homePlate">
              <a:avLst>
                <a:gd name="adj" fmla="val 22778"/>
              </a:avLst>
            </a:prstGeom>
            <a:solidFill>
              <a:schemeClr val="accent6">
                <a:lumMod val="20000"/>
                <a:lumOff val="80000"/>
              </a:schemeClr>
            </a:solidFill>
            <a:ln w="9525">
              <a:solidFill>
                <a:schemeClr val="tx1">
                  <a:lumMod val="65000"/>
                  <a:lumOff val="35000"/>
                </a:schemeClr>
              </a:solidFill>
              <a:miter lim="800000"/>
              <a:headEnd/>
              <a:tailEnd/>
            </a:ln>
          </p:spPr>
          <p:txBody>
            <a:bodyPr lIns="99692" tIns="33231" rIns="33231" bIns="66462" anchor="ctr"/>
            <a:lstStyle/>
            <a:p>
              <a:endParaRPr lang="en-US" altLang="ja-JP" sz="1108" dirty="0">
                <a:latin typeface="+mn-ea"/>
                <a:cs typeface="Meiryo UI" panose="020B0604030504040204" pitchFamily="50" charset="-128"/>
              </a:endParaRPr>
            </a:p>
            <a:p>
              <a:r>
                <a:rPr lang="ja-JP" altLang="en-US" sz="1108" dirty="0">
                  <a:latin typeface="+mn-ea"/>
                  <a:cs typeface="Meiryo UI" panose="020B0604030504040204" pitchFamily="50" charset="-128"/>
                </a:rPr>
                <a:t>支援ノウハウの伝授やキーパーソンの育成により、支援の主体を徐々に職場に移行</a:t>
              </a:r>
            </a:p>
          </p:txBody>
        </p:sp>
        <p:sp>
          <p:nvSpPr>
            <p:cNvPr id="60" name="AutoShape 25"/>
            <p:cNvSpPr>
              <a:spLocks noChangeArrowheads="1"/>
            </p:cNvSpPr>
            <p:nvPr/>
          </p:nvSpPr>
          <p:spPr bwMode="auto">
            <a:xfrm>
              <a:off x="5037480" y="4892824"/>
              <a:ext cx="1500814" cy="692661"/>
            </a:xfrm>
            <a:prstGeom prst="homePlate">
              <a:avLst>
                <a:gd name="adj" fmla="val 20903"/>
              </a:avLst>
            </a:prstGeom>
            <a:solidFill>
              <a:schemeClr val="bg1"/>
            </a:solidFill>
            <a:ln w="9525">
              <a:solidFill>
                <a:schemeClr val="tx1">
                  <a:lumMod val="65000"/>
                  <a:lumOff val="35000"/>
                </a:schemeClr>
              </a:solidFill>
              <a:prstDash val="sysDash"/>
              <a:miter lim="800000"/>
              <a:headEnd/>
              <a:tailEnd/>
            </a:ln>
          </p:spPr>
          <p:txBody>
            <a:bodyPr lIns="99692" tIns="33231" rIns="33231" bIns="66462" anchor="ctr"/>
            <a:lstStyle/>
            <a:p>
              <a:pPr defTabSz="844083">
                <a:defRPr/>
              </a:pPr>
              <a:endParaRPr kumimoji="0" lang="en-US" altLang="ja-JP" sz="1108" kern="0" dirty="0">
                <a:latin typeface="+mn-ea"/>
                <a:cs typeface="Meiryo UI" panose="020B0604030504040204" pitchFamily="50" charset="-128"/>
              </a:endParaRPr>
            </a:p>
            <a:p>
              <a:pPr defTabSz="844083">
                <a:defRPr/>
              </a:pPr>
              <a:r>
                <a:rPr kumimoji="0" lang="ja-JP" altLang="en-US" sz="1108" kern="0" dirty="0">
                  <a:latin typeface="+mn-ea"/>
                  <a:cs typeface="Meiryo UI" panose="020B0604030504040204" pitchFamily="50" charset="-128"/>
                </a:rPr>
                <a:t>数週間～</a:t>
              </a:r>
              <a:endParaRPr kumimoji="0" lang="en-US" altLang="ja-JP" sz="1108" kern="0" dirty="0">
                <a:latin typeface="+mn-ea"/>
                <a:cs typeface="Meiryo UI" panose="020B0604030504040204" pitchFamily="50" charset="-128"/>
              </a:endParaRPr>
            </a:p>
            <a:p>
              <a:pPr defTabSz="844083">
                <a:defRPr/>
              </a:pPr>
              <a:r>
                <a:rPr kumimoji="0" lang="ja-JP" altLang="en-US" sz="1108" kern="0" dirty="0">
                  <a:latin typeface="+mn-ea"/>
                  <a:cs typeface="Meiryo UI" panose="020B0604030504040204" pitchFamily="50" charset="-128"/>
                </a:rPr>
                <a:t>数か月に</a:t>
              </a:r>
              <a:endParaRPr kumimoji="0" lang="en-US" altLang="ja-JP" sz="1108" kern="0" dirty="0">
                <a:latin typeface="+mn-ea"/>
                <a:cs typeface="Meiryo UI" panose="020B0604030504040204" pitchFamily="50" charset="-128"/>
              </a:endParaRPr>
            </a:p>
            <a:p>
              <a:pPr defTabSz="844083">
                <a:defRPr/>
              </a:pPr>
              <a:r>
                <a:rPr kumimoji="0" lang="ja-JP" altLang="en-US" sz="1108" kern="0" dirty="0">
                  <a:latin typeface="+mn-ea"/>
                  <a:cs typeface="Meiryo UI" panose="020B0604030504040204" pitchFamily="50" charset="-128"/>
                </a:rPr>
                <a:t>一度訪問</a:t>
              </a:r>
            </a:p>
          </p:txBody>
        </p:sp>
        <p:sp>
          <p:nvSpPr>
            <p:cNvPr id="61" name="Text Box 26"/>
            <p:cNvSpPr txBox="1">
              <a:spLocks noChangeArrowheads="1"/>
            </p:cNvSpPr>
            <p:nvPr/>
          </p:nvSpPr>
          <p:spPr bwMode="auto">
            <a:xfrm>
              <a:off x="2475637" y="4747852"/>
              <a:ext cx="2535098" cy="238356"/>
            </a:xfrm>
            <a:prstGeom prst="rect">
              <a:avLst/>
            </a:prstGeom>
            <a:solidFill>
              <a:schemeClr val="bg1">
                <a:lumMod val="85000"/>
              </a:schemeClr>
            </a:solidFill>
            <a:ln w="9525">
              <a:solidFill>
                <a:schemeClr val="tx1">
                  <a:lumMod val="65000"/>
                  <a:lumOff val="35000"/>
                </a:schemeClr>
              </a:solidFill>
              <a:miter lim="800000"/>
              <a:headEnd/>
              <a:tailEnd/>
            </a:ln>
          </p:spPr>
          <p:txBody>
            <a:bodyPr lIns="17945" tIns="18942" rIns="17945" bIns="18942" anchor="ctr"/>
            <a:lstStyle/>
            <a:p>
              <a:pPr algn="ctr"/>
              <a:r>
                <a:rPr lang="ja-JP" altLang="en-US" sz="1108" dirty="0">
                  <a:latin typeface="+mn-ea"/>
                  <a:cs typeface="Meiryo UI" panose="020B0604030504040204" pitchFamily="50" charset="-128"/>
                </a:rPr>
                <a:t>移行支援</a:t>
              </a:r>
              <a:endParaRPr lang="en-US" altLang="ja-JP" sz="1108" dirty="0">
                <a:latin typeface="+mn-ea"/>
                <a:cs typeface="Meiryo UI" panose="020B0604030504040204" pitchFamily="50" charset="-128"/>
              </a:endParaRPr>
            </a:p>
            <a:p>
              <a:pPr algn="ctr"/>
              <a:r>
                <a:rPr lang="ja-JP" altLang="en-US" sz="1108" dirty="0">
                  <a:latin typeface="+mn-ea"/>
                  <a:cs typeface="Meiryo UI" panose="020B0604030504040204" pitchFamily="50" charset="-128"/>
                </a:rPr>
                <a:t>週１～２日訪問</a:t>
              </a:r>
            </a:p>
          </p:txBody>
        </p:sp>
        <p:sp>
          <p:nvSpPr>
            <p:cNvPr id="62" name="Text Box 27"/>
            <p:cNvSpPr txBox="1">
              <a:spLocks noChangeArrowheads="1"/>
            </p:cNvSpPr>
            <p:nvPr/>
          </p:nvSpPr>
          <p:spPr bwMode="auto">
            <a:xfrm>
              <a:off x="523697" y="4747852"/>
              <a:ext cx="1951939" cy="238356"/>
            </a:xfrm>
            <a:prstGeom prst="rect">
              <a:avLst/>
            </a:prstGeom>
            <a:solidFill>
              <a:schemeClr val="bg1">
                <a:lumMod val="85000"/>
              </a:schemeClr>
            </a:solidFill>
            <a:ln w="9525">
              <a:solidFill>
                <a:schemeClr val="tx1">
                  <a:lumMod val="65000"/>
                  <a:lumOff val="35000"/>
                </a:schemeClr>
              </a:solidFill>
              <a:miter lim="800000"/>
              <a:headEnd/>
              <a:tailEnd/>
            </a:ln>
          </p:spPr>
          <p:txBody>
            <a:bodyPr lIns="17945" tIns="18942" rIns="17945" bIns="18942" anchor="ctr"/>
            <a:lstStyle/>
            <a:p>
              <a:pPr algn="ctr"/>
              <a:r>
                <a:rPr lang="ja-JP" altLang="en-US" sz="1108" dirty="0">
                  <a:latin typeface="+mn-ea"/>
                  <a:cs typeface="Meiryo UI" panose="020B0604030504040204" pitchFamily="50" charset="-128"/>
                </a:rPr>
                <a:t>集中支援</a:t>
              </a:r>
              <a:endParaRPr lang="en-US" altLang="ja-JP" sz="1108" dirty="0">
                <a:latin typeface="+mn-ea"/>
                <a:cs typeface="Meiryo UI" panose="020B0604030504040204" pitchFamily="50" charset="-128"/>
              </a:endParaRPr>
            </a:p>
            <a:p>
              <a:pPr algn="ctr"/>
              <a:r>
                <a:rPr lang="ja-JP" altLang="en-US" sz="1108" dirty="0">
                  <a:latin typeface="+mn-ea"/>
                  <a:cs typeface="Meiryo UI" panose="020B0604030504040204" pitchFamily="50" charset="-128"/>
                </a:rPr>
                <a:t>週３～４日訪問</a:t>
              </a:r>
            </a:p>
          </p:txBody>
        </p:sp>
        <p:sp>
          <p:nvSpPr>
            <p:cNvPr id="63" name="Text Box 28"/>
            <p:cNvSpPr txBox="1">
              <a:spLocks noChangeArrowheads="1"/>
            </p:cNvSpPr>
            <p:nvPr/>
          </p:nvSpPr>
          <p:spPr bwMode="auto">
            <a:xfrm>
              <a:off x="5037480" y="4520786"/>
              <a:ext cx="1500814" cy="465421"/>
            </a:xfrm>
            <a:prstGeom prst="rect">
              <a:avLst/>
            </a:prstGeom>
            <a:solidFill>
              <a:schemeClr val="bg1">
                <a:lumMod val="85000"/>
              </a:schemeClr>
            </a:solidFill>
            <a:ln w="9525">
              <a:solidFill>
                <a:schemeClr val="tx1">
                  <a:lumMod val="65000"/>
                  <a:lumOff val="35000"/>
                </a:schemeClr>
              </a:solidFill>
              <a:prstDash val="sysDash"/>
              <a:miter lim="800000"/>
              <a:headEnd/>
              <a:tailEnd/>
            </a:ln>
          </p:spPr>
          <p:txBody>
            <a:bodyPr lIns="17945" tIns="18942" rIns="17945" bIns="18942" anchor="ctr"/>
            <a:lstStyle/>
            <a:p>
              <a:pPr algn="ctr"/>
              <a:r>
                <a:rPr lang="ja-JP" altLang="en-US" sz="1108" dirty="0">
                  <a:latin typeface="+mn-ea"/>
                  <a:cs typeface="Meiryo UI" panose="020B0604030504040204" pitchFamily="50" charset="-128"/>
                </a:rPr>
                <a:t>フォローアップ</a:t>
              </a:r>
            </a:p>
          </p:txBody>
        </p:sp>
        <p:sp>
          <p:nvSpPr>
            <p:cNvPr id="64" name="Text Box 30"/>
            <p:cNvSpPr txBox="1">
              <a:spLocks noChangeArrowheads="1"/>
            </p:cNvSpPr>
            <p:nvPr/>
          </p:nvSpPr>
          <p:spPr bwMode="auto">
            <a:xfrm>
              <a:off x="523697" y="4520780"/>
              <a:ext cx="4487038" cy="225821"/>
            </a:xfrm>
            <a:prstGeom prst="rect">
              <a:avLst/>
            </a:prstGeom>
            <a:solidFill>
              <a:schemeClr val="bg1">
                <a:lumMod val="85000"/>
              </a:schemeClr>
            </a:solidFill>
            <a:ln w="9525">
              <a:solidFill>
                <a:schemeClr val="tx1">
                  <a:lumMod val="65000"/>
                  <a:lumOff val="35000"/>
                </a:schemeClr>
              </a:solidFill>
              <a:miter lim="800000"/>
              <a:headEnd/>
              <a:tailEnd/>
            </a:ln>
          </p:spPr>
          <p:txBody>
            <a:bodyPr wrap="square" lIns="16615" tIns="33231" rIns="16615" bIns="33231" anchor="b">
              <a:spAutoFit/>
            </a:bodyPr>
            <a:lstStyle/>
            <a:p>
              <a:pPr algn="ctr"/>
              <a:r>
                <a:rPr lang="ja-JP" altLang="en-US" sz="1108" dirty="0">
                  <a:latin typeface="+mn-ea"/>
                  <a:cs typeface="メイリオ" panose="020B0604030504040204" pitchFamily="50" charset="-128"/>
                </a:rPr>
                <a:t>支援期間１～８か月（標準２～４か月）</a:t>
              </a:r>
              <a:endParaRPr lang="en-US" altLang="ja-JP" sz="1108" dirty="0">
                <a:latin typeface="+mn-ea"/>
                <a:cs typeface="メイリオ" panose="020B0604030504040204" pitchFamily="50" charset="-128"/>
              </a:endParaRPr>
            </a:p>
            <a:p>
              <a:pPr algn="ctr"/>
              <a:r>
                <a:rPr lang="en-US" altLang="ja-JP" sz="923" dirty="0">
                  <a:latin typeface="+mn-ea"/>
                  <a:cs typeface="メイリオ" panose="020B0604030504040204" pitchFamily="50" charset="-128"/>
                </a:rPr>
                <a:t>※</a:t>
              </a:r>
              <a:r>
                <a:rPr lang="ja-JP" altLang="en-US" sz="923" dirty="0">
                  <a:latin typeface="+mn-ea"/>
                  <a:cs typeface="メイリオ" panose="020B0604030504040204" pitchFamily="50" charset="-128"/>
                </a:rPr>
                <a:t>地域障害者職業センターの場合</a:t>
              </a:r>
            </a:p>
          </p:txBody>
        </p:sp>
      </p:grpSp>
      <p:sp>
        <p:nvSpPr>
          <p:cNvPr id="68" name="Text Box 3"/>
          <p:cNvSpPr txBox="1">
            <a:spLocks noChangeArrowheads="1"/>
          </p:cNvSpPr>
          <p:nvPr/>
        </p:nvSpPr>
        <p:spPr bwMode="auto">
          <a:xfrm>
            <a:off x="453605" y="1762449"/>
            <a:ext cx="990656" cy="198837"/>
          </a:xfrm>
          <a:prstGeom prst="rect">
            <a:avLst/>
          </a:prstGeom>
          <a:solidFill>
            <a:schemeClr val="bg1"/>
          </a:solidFill>
          <a:ln w="9525">
            <a:noFill/>
            <a:miter lim="800000"/>
            <a:headEnd/>
            <a:tailEnd/>
          </a:ln>
        </p:spPr>
        <p:txBody>
          <a:bodyPr wrap="none" lIns="0" tIns="0" rIns="0" bIns="0">
            <a:spAutoFit/>
          </a:bodyPr>
          <a:lstStyle/>
          <a:p>
            <a:r>
              <a:rPr lang="ja-JP" altLang="en-US" sz="1292" dirty="0">
                <a:latin typeface="Verdana" pitchFamily="34" charset="0"/>
                <a:ea typeface="ＭＳ Ｐゴシック"/>
              </a:rPr>
              <a:t>＜支援内容＞</a:t>
            </a:r>
          </a:p>
        </p:txBody>
      </p:sp>
      <p:grpSp>
        <p:nvGrpSpPr>
          <p:cNvPr id="10" name="グループ化 9"/>
          <p:cNvGrpSpPr/>
          <p:nvPr/>
        </p:nvGrpSpPr>
        <p:grpSpPr>
          <a:xfrm>
            <a:off x="1054279" y="1886381"/>
            <a:ext cx="7035444" cy="2374497"/>
            <a:chOff x="1142135" y="1699773"/>
            <a:chExt cx="7621731" cy="2672611"/>
          </a:xfrm>
        </p:grpSpPr>
        <p:sp>
          <p:nvSpPr>
            <p:cNvPr id="49" name="AutoShape 6"/>
            <p:cNvSpPr>
              <a:spLocks noChangeArrowheads="1"/>
            </p:cNvSpPr>
            <p:nvPr/>
          </p:nvSpPr>
          <p:spPr bwMode="auto">
            <a:xfrm>
              <a:off x="7590974" y="2658457"/>
              <a:ext cx="999663" cy="999697"/>
            </a:xfrm>
            <a:prstGeom prst="roundRect">
              <a:avLst>
                <a:gd name="adj" fmla="val 15027"/>
              </a:avLst>
            </a:prstGeom>
            <a:solidFill>
              <a:schemeClr val="accent1">
                <a:lumMod val="40000"/>
                <a:lumOff val="60000"/>
              </a:schemeClr>
            </a:solidFill>
            <a:ln w="19050">
              <a:noFill/>
              <a:round/>
              <a:headEnd/>
              <a:tailEnd/>
            </a:ln>
          </p:spPr>
          <p:txBody>
            <a:bodyPr lIns="17945" tIns="18942" rIns="17945" bIns="18942" anchor="ctr"/>
            <a:lstStyle/>
            <a:p>
              <a:pPr algn="ctr" defTabSz="844083">
                <a:defRPr/>
              </a:pPr>
              <a:endParaRPr kumimoji="0" lang="en-US" altLang="ja-JP" sz="1108" b="1" kern="0" dirty="0">
                <a:latin typeface="+mn-ea"/>
                <a:cs typeface="Meiryo UI" panose="020B0604030504040204" pitchFamily="50" charset="-128"/>
              </a:endParaRPr>
            </a:p>
            <a:p>
              <a:pPr algn="ctr" defTabSz="844083">
                <a:defRPr/>
              </a:pPr>
              <a:r>
                <a:rPr kumimoji="0" lang="ja-JP" altLang="en-US" sz="1108" b="1" kern="0" dirty="0">
                  <a:latin typeface="+mn-ea"/>
                  <a:cs typeface="Meiryo UI" panose="020B0604030504040204" pitchFamily="50" charset="-128"/>
                </a:rPr>
                <a:t>家族</a:t>
              </a:r>
              <a:endParaRPr kumimoji="0" lang="en-US" altLang="ja-JP" sz="1108" b="1" kern="0" dirty="0">
                <a:latin typeface="+mn-ea"/>
                <a:cs typeface="Meiryo UI" panose="020B0604030504040204" pitchFamily="50" charset="-128"/>
              </a:endParaRPr>
            </a:p>
          </p:txBody>
        </p:sp>
        <p:sp>
          <p:nvSpPr>
            <p:cNvPr id="50" name="AutoShape 6"/>
            <p:cNvSpPr>
              <a:spLocks noChangeArrowheads="1"/>
            </p:cNvSpPr>
            <p:nvPr/>
          </p:nvSpPr>
          <p:spPr bwMode="auto">
            <a:xfrm>
              <a:off x="1344624" y="2665735"/>
              <a:ext cx="999663" cy="992419"/>
            </a:xfrm>
            <a:prstGeom prst="roundRect">
              <a:avLst>
                <a:gd name="adj" fmla="val 15027"/>
              </a:avLst>
            </a:prstGeom>
            <a:solidFill>
              <a:schemeClr val="accent3">
                <a:lumMod val="40000"/>
                <a:lumOff val="60000"/>
              </a:schemeClr>
            </a:solidFill>
            <a:ln w="19050">
              <a:noFill/>
              <a:round/>
              <a:headEnd/>
              <a:tailEnd/>
            </a:ln>
          </p:spPr>
          <p:txBody>
            <a:bodyPr lIns="17945" tIns="18942" rIns="17945" bIns="18942" anchor="ctr"/>
            <a:lstStyle/>
            <a:p>
              <a:pPr algn="ctr" defTabSz="844083">
                <a:defRPr/>
              </a:pPr>
              <a:endParaRPr kumimoji="0" lang="en-US" altLang="ja-JP" sz="1108" b="1" kern="0" dirty="0">
                <a:latin typeface="+mn-ea"/>
                <a:cs typeface="Meiryo UI" panose="020B0604030504040204" pitchFamily="50" charset="-128"/>
              </a:endParaRPr>
            </a:p>
            <a:p>
              <a:pPr algn="ctr" defTabSz="844083">
                <a:defRPr/>
              </a:pPr>
              <a:r>
                <a:rPr kumimoji="0" lang="ja-JP" altLang="en-US" sz="1108" b="1" kern="0" dirty="0">
                  <a:latin typeface="+mn-ea"/>
                  <a:cs typeface="Meiryo UI" panose="020B0604030504040204" pitchFamily="50" charset="-128"/>
                </a:rPr>
                <a:t>上司・同僚</a:t>
              </a:r>
              <a:endParaRPr kumimoji="0" lang="en-US" altLang="ja-JP" sz="1108" b="1" kern="0" dirty="0">
                <a:latin typeface="+mn-ea"/>
                <a:cs typeface="Meiryo UI" panose="020B0604030504040204" pitchFamily="50" charset="-128"/>
              </a:endParaRPr>
            </a:p>
          </p:txBody>
        </p:sp>
        <p:sp>
          <p:nvSpPr>
            <p:cNvPr id="51" name="AutoShape 6"/>
            <p:cNvSpPr>
              <a:spLocks noChangeArrowheads="1"/>
            </p:cNvSpPr>
            <p:nvPr/>
          </p:nvSpPr>
          <p:spPr bwMode="auto">
            <a:xfrm>
              <a:off x="1344624" y="2359735"/>
              <a:ext cx="3338874" cy="612000"/>
            </a:xfrm>
            <a:prstGeom prst="roundRect">
              <a:avLst>
                <a:gd name="adj" fmla="val 22325"/>
              </a:avLst>
            </a:prstGeom>
            <a:solidFill>
              <a:schemeClr val="accent3">
                <a:lumMod val="40000"/>
                <a:lumOff val="60000"/>
              </a:schemeClr>
            </a:solidFill>
            <a:ln w="19050">
              <a:noFill/>
              <a:round/>
              <a:headEnd/>
              <a:tailEnd/>
            </a:ln>
          </p:spPr>
          <p:txBody>
            <a:bodyPr lIns="17945" tIns="18942" rIns="17945" bIns="18942" anchor="ctr"/>
            <a:lstStyle/>
            <a:p>
              <a:pPr algn="ctr" defTabSz="844083">
                <a:defRPr/>
              </a:pPr>
              <a:r>
                <a:rPr kumimoji="0" lang="ja-JP" altLang="en-US" sz="1108" b="1" kern="0" dirty="0">
                  <a:latin typeface="+mn-ea"/>
                  <a:cs typeface="Meiryo UI" panose="020B0604030504040204" pitchFamily="50" charset="-128"/>
                </a:rPr>
                <a:t>事　業　主</a:t>
              </a:r>
            </a:p>
            <a:p>
              <a:pPr algn="ctr" defTabSz="844083">
                <a:defRPr/>
              </a:pPr>
              <a:r>
                <a:rPr kumimoji="0" lang="en-US" altLang="ja-JP" sz="1108" b="1" kern="0" dirty="0">
                  <a:latin typeface="+mn-ea"/>
                  <a:cs typeface="Meiryo UI" panose="020B0604030504040204" pitchFamily="50" charset="-128"/>
                </a:rPr>
                <a:t>(</a:t>
              </a:r>
              <a:r>
                <a:rPr kumimoji="0" lang="ja-JP" altLang="en-US" sz="1108" b="1" kern="0" dirty="0">
                  <a:latin typeface="+mn-ea"/>
                  <a:cs typeface="Meiryo UI" panose="020B0604030504040204" pitchFamily="50" charset="-128"/>
                </a:rPr>
                <a:t>管理監督者・人事担当者</a:t>
              </a:r>
              <a:r>
                <a:rPr kumimoji="0" lang="en-US" altLang="ja-JP" sz="1108" b="1" kern="0" dirty="0">
                  <a:latin typeface="+mn-ea"/>
                  <a:cs typeface="Meiryo UI" panose="020B0604030504040204" pitchFamily="50" charset="-128"/>
                </a:rPr>
                <a:t>)</a:t>
              </a:r>
            </a:p>
          </p:txBody>
        </p:sp>
        <p:sp>
          <p:nvSpPr>
            <p:cNvPr id="52" name="Oval 7"/>
            <p:cNvSpPr>
              <a:spLocks noChangeArrowheads="1"/>
            </p:cNvSpPr>
            <p:nvPr/>
          </p:nvSpPr>
          <p:spPr bwMode="auto">
            <a:xfrm>
              <a:off x="4140156" y="3232470"/>
              <a:ext cx="1543116" cy="539867"/>
            </a:xfrm>
            <a:prstGeom prst="roundRect">
              <a:avLst>
                <a:gd name="adj" fmla="val 50000"/>
              </a:avLst>
            </a:prstGeom>
            <a:solidFill>
              <a:schemeClr val="bg2">
                <a:lumMod val="60000"/>
                <a:lumOff val="40000"/>
              </a:schemeClr>
            </a:solidFill>
            <a:ln w="28575" cmpd="sng">
              <a:solidFill>
                <a:schemeClr val="tx1">
                  <a:lumMod val="65000"/>
                  <a:lumOff val="35000"/>
                </a:schemeClr>
              </a:solidFill>
              <a:round/>
              <a:headEnd/>
              <a:tailEnd/>
            </a:ln>
          </p:spPr>
          <p:txBody>
            <a:bodyPr lIns="17945" tIns="0" rIns="17945" bIns="0" anchor="ctr"/>
            <a:lstStyle/>
            <a:p>
              <a:pPr algn="ctr" defTabSz="844083">
                <a:defRPr/>
              </a:pPr>
              <a:r>
                <a:rPr kumimoji="0" lang="ja-JP" altLang="en-US" sz="1108" b="1" kern="0" dirty="0">
                  <a:latin typeface="+mn-ea"/>
                  <a:cs typeface="Meiryo UI" panose="020B0604030504040204" pitchFamily="50" charset="-128"/>
                </a:rPr>
                <a:t>ジョブコーチ</a:t>
              </a:r>
            </a:p>
          </p:txBody>
        </p:sp>
        <p:sp>
          <p:nvSpPr>
            <p:cNvPr id="53" name="AutoShape 8"/>
            <p:cNvSpPr>
              <a:spLocks noChangeArrowheads="1"/>
            </p:cNvSpPr>
            <p:nvPr/>
          </p:nvSpPr>
          <p:spPr bwMode="auto">
            <a:xfrm>
              <a:off x="5228829" y="2359735"/>
              <a:ext cx="3362690" cy="612000"/>
            </a:xfrm>
            <a:prstGeom prst="roundRect">
              <a:avLst>
                <a:gd name="adj" fmla="val 23165"/>
              </a:avLst>
            </a:prstGeom>
            <a:solidFill>
              <a:schemeClr val="accent1">
                <a:lumMod val="40000"/>
                <a:lumOff val="60000"/>
              </a:schemeClr>
            </a:solidFill>
            <a:ln w="19050">
              <a:noFill/>
              <a:round/>
              <a:headEnd/>
              <a:tailEnd/>
            </a:ln>
          </p:spPr>
          <p:txBody>
            <a:bodyPr lIns="17945" tIns="55495" rIns="17945" bIns="18942" anchor="ctr"/>
            <a:lstStyle/>
            <a:p>
              <a:pPr algn="ctr" defTabSz="844083">
                <a:defRPr/>
              </a:pPr>
              <a:r>
                <a:rPr kumimoji="0" lang="ja-JP" altLang="en-US" sz="1108" b="1" kern="0" dirty="0">
                  <a:latin typeface="+mn-ea"/>
                  <a:cs typeface="Meiryo UI" panose="020B0604030504040204" pitchFamily="50" charset="-128"/>
                </a:rPr>
                <a:t>障　害　者</a:t>
              </a:r>
            </a:p>
          </p:txBody>
        </p:sp>
        <p:sp>
          <p:nvSpPr>
            <p:cNvPr id="54" name="Text Box 14"/>
            <p:cNvSpPr txBox="1">
              <a:spLocks noChangeArrowheads="1"/>
            </p:cNvSpPr>
            <p:nvPr/>
          </p:nvSpPr>
          <p:spPr bwMode="auto">
            <a:xfrm>
              <a:off x="1308849" y="3662228"/>
              <a:ext cx="2527081" cy="710156"/>
            </a:xfrm>
            <a:prstGeom prst="rect">
              <a:avLst/>
            </a:prstGeom>
            <a:noFill/>
            <a:ln w="9525">
              <a:noFill/>
              <a:miter lim="800000"/>
              <a:headEnd/>
              <a:tailEnd/>
            </a:ln>
          </p:spPr>
          <p:txBody>
            <a:bodyPr wrap="none">
              <a:spAutoFit/>
            </a:bodyPr>
            <a:lstStyle>
              <a:defPPr>
                <a:defRPr lang="ja-JP"/>
              </a:defPPr>
              <a:lvl1pPr marL="0" marR="0" lvl="0" indent="0" defTabSz="914400" eaLnBrk="1" fontAlgn="auto" latinLnBrk="0" hangingPunct="1">
                <a:lnSpc>
                  <a:spcPts val="1400"/>
                </a:lnSpc>
                <a:spcBef>
                  <a:spcPts val="0"/>
                </a:spcBef>
                <a:spcAft>
                  <a:spcPts val="0"/>
                </a:spcAft>
                <a:buClrTx/>
                <a:buSzTx/>
                <a:buFontTx/>
                <a:buNone/>
                <a:tabLst/>
                <a:defRPr kumimoji="0" sz="1050" b="0" i="0" u="none" strike="noStrike" kern="0" cap="none" spc="0" normalizeH="0" baseline="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108" dirty="0">
                  <a:solidFill>
                    <a:schemeClr val="tx1"/>
                  </a:solidFill>
                  <a:latin typeface="+mn-ea"/>
                  <a:ea typeface="+mn-ea"/>
                </a:rPr>
                <a:t>・ 障害の理解に関する社内啓発</a:t>
              </a:r>
            </a:p>
            <a:p>
              <a:r>
                <a:rPr lang="ja-JP" altLang="en-US" sz="1108" dirty="0">
                  <a:solidFill>
                    <a:schemeClr val="tx1"/>
                  </a:solidFill>
                  <a:latin typeface="+mn-ea"/>
                  <a:ea typeface="+mn-ea"/>
                </a:rPr>
                <a:t>・ 障害者との関わり方に関する助言</a:t>
              </a:r>
            </a:p>
            <a:p>
              <a:r>
                <a:rPr lang="ja-JP" altLang="en-US" sz="1108" dirty="0">
                  <a:solidFill>
                    <a:schemeClr val="tx1"/>
                  </a:solidFill>
                  <a:latin typeface="+mn-ea"/>
                  <a:ea typeface="+mn-ea"/>
                </a:rPr>
                <a:t>・ 指導方法に関する助言</a:t>
              </a:r>
            </a:p>
          </p:txBody>
        </p:sp>
        <p:sp>
          <p:nvSpPr>
            <p:cNvPr id="55" name="Text Box 15"/>
            <p:cNvSpPr txBox="1">
              <a:spLocks noChangeArrowheads="1"/>
            </p:cNvSpPr>
            <p:nvPr/>
          </p:nvSpPr>
          <p:spPr bwMode="auto">
            <a:xfrm>
              <a:off x="5914136" y="3734238"/>
              <a:ext cx="2732627" cy="487727"/>
            </a:xfrm>
            <a:prstGeom prst="rect">
              <a:avLst/>
            </a:prstGeom>
            <a:noFill/>
            <a:ln w="9525">
              <a:noFill/>
              <a:miter lim="800000"/>
              <a:headEnd/>
              <a:tailEnd/>
            </a:ln>
          </p:spPr>
          <p:txBody>
            <a:bodyPr>
              <a:spAutoFit/>
            </a:bodyPr>
            <a:lstStyle/>
            <a:p>
              <a:pPr marL="80599" lvl="1" indent="-80599" defTabSz="844083">
                <a:tabLst>
                  <a:tab pos="161196" algn="l"/>
                </a:tabLst>
                <a:defRPr/>
              </a:pPr>
              <a:r>
                <a:rPr kumimoji="0" lang="ja-JP" altLang="en-US" sz="1108" kern="0" dirty="0">
                  <a:latin typeface="+mn-ea"/>
                  <a:cs typeface="メイリオ" panose="020B0604030504040204" pitchFamily="50" charset="-128"/>
                </a:rPr>
                <a:t>・安定した職業生活を送るための家族の関わり方に関する助言</a:t>
              </a:r>
            </a:p>
          </p:txBody>
        </p:sp>
        <p:sp>
          <p:nvSpPr>
            <p:cNvPr id="56" name="Text Box 20"/>
            <p:cNvSpPr txBox="1">
              <a:spLocks noChangeArrowheads="1"/>
            </p:cNvSpPr>
            <p:nvPr/>
          </p:nvSpPr>
          <p:spPr bwMode="auto">
            <a:xfrm>
              <a:off x="1142135" y="1879309"/>
              <a:ext cx="3115784" cy="479211"/>
            </a:xfrm>
            <a:prstGeom prst="rect">
              <a:avLst/>
            </a:prstGeom>
            <a:noFill/>
            <a:ln w="9525">
              <a:noFill/>
              <a:miter lim="800000"/>
              <a:headEnd/>
              <a:tailEnd/>
            </a:ln>
          </p:spPr>
          <p:txBody>
            <a:bodyPr wrap="none">
              <a:spAutoFit/>
            </a:bodyPr>
            <a:lstStyle/>
            <a:p>
              <a:pPr defTabSz="844083">
                <a:lnSpc>
                  <a:spcPts val="1292"/>
                </a:lnSpc>
                <a:defRPr/>
              </a:pPr>
              <a:r>
                <a:rPr kumimoji="0" lang="ja-JP" altLang="en-US" sz="1108" kern="0" dirty="0">
                  <a:latin typeface="+mn-ea"/>
                  <a:cs typeface="メイリオ" panose="020B0604030504040204" pitchFamily="50" charset="-128"/>
                </a:rPr>
                <a:t>・障害特性に配慮した雇用管理に関する支援</a:t>
              </a:r>
            </a:p>
            <a:p>
              <a:pPr defTabSz="844083">
                <a:lnSpc>
                  <a:spcPts val="1292"/>
                </a:lnSpc>
                <a:defRPr/>
              </a:pPr>
              <a:r>
                <a:rPr kumimoji="0" lang="ja-JP" altLang="en-US" sz="1108" kern="0" dirty="0">
                  <a:latin typeface="+mn-ea"/>
                  <a:cs typeface="メイリオ" panose="020B0604030504040204" pitchFamily="50" charset="-128"/>
                </a:rPr>
                <a:t>・配置、職務内容の設定に関する支援</a:t>
              </a:r>
            </a:p>
          </p:txBody>
        </p:sp>
        <p:cxnSp>
          <p:nvCxnSpPr>
            <p:cNvPr id="57" name="直線コネクタ 56"/>
            <p:cNvCxnSpPr/>
            <p:nvPr/>
          </p:nvCxnSpPr>
          <p:spPr>
            <a:xfrm>
              <a:off x="3014060" y="3232470"/>
              <a:ext cx="1024299" cy="267542"/>
            </a:xfrm>
            <a:prstGeom prst="line">
              <a:avLst/>
            </a:prstGeom>
            <a:noFill/>
            <a:ln w="38100" cap="flat" cmpd="sng" algn="ctr">
              <a:solidFill>
                <a:schemeClr val="tx1">
                  <a:lumMod val="50000"/>
                  <a:lumOff val="50000"/>
                </a:schemeClr>
              </a:solidFill>
              <a:prstDash val="solid"/>
              <a:headEnd type="arrow" w="med" len="med"/>
              <a:tailEnd type="none" w="med" len="med"/>
            </a:ln>
            <a:effectLst/>
          </p:spPr>
        </p:cxnSp>
        <p:cxnSp>
          <p:nvCxnSpPr>
            <p:cNvPr id="65" name="直線コネクタ 64"/>
            <p:cNvCxnSpPr/>
            <p:nvPr/>
          </p:nvCxnSpPr>
          <p:spPr>
            <a:xfrm flipH="1">
              <a:off x="5763968" y="3232470"/>
              <a:ext cx="1024299" cy="267542"/>
            </a:xfrm>
            <a:prstGeom prst="line">
              <a:avLst/>
            </a:prstGeom>
            <a:noFill/>
            <a:ln w="38100" cap="flat" cmpd="sng" algn="ctr">
              <a:solidFill>
                <a:schemeClr val="tx1">
                  <a:lumMod val="50000"/>
                  <a:lumOff val="50000"/>
                </a:schemeClr>
              </a:solidFill>
              <a:prstDash val="solid"/>
              <a:headEnd type="arrow" w="med" len="med"/>
              <a:tailEnd type="none" w="med" len="med"/>
            </a:ln>
            <a:effectLst/>
          </p:spPr>
        </p:cxnSp>
        <p:cxnSp>
          <p:nvCxnSpPr>
            <p:cNvPr id="66" name="直線コネクタ 65"/>
            <p:cNvCxnSpPr/>
            <p:nvPr/>
          </p:nvCxnSpPr>
          <p:spPr>
            <a:xfrm>
              <a:off x="1229253" y="2990230"/>
              <a:ext cx="1276948" cy="1"/>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486918" y="2990229"/>
              <a:ext cx="1276948" cy="1"/>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9" name="Text Box 21"/>
            <p:cNvSpPr txBox="1">
              <a:spLocks noChangeArrowheads="1"/>
            </p:cNvSpPr>
            <p:nvPr/>
          </p:nvSpPr>
          <p:spPr bwMode="auto">
            <a:xfrm>
              <a:off x="5233584" y="1699773"/>
              <a:ext cx="2927055" cy="666854"/>
            </a:xfrm>
            <a:prstGeom prst="rect">
              <a:avLst/>
            </a:prstGeom>
            <a:noFill/>
            <a:ln w="9525">
              <a:noFill/>
              <a:miter lim="800000"/>
              <a:headEnd/>
              <a:tailEnd/>
            </a:ln>
          </p:spPr>
          <p:txBody>
            <a:bodyPr wrap="square">
              <a:spAutoFit/>
            </a:bodyPr>
            <a:lstStyle/>
            <a:p>
              <a:pPr defTabSz="844083">
                <a:lnSpc>
                  <a:spcPts val="1292"/>
                </a:lnSpc>
                <a:defRPr/>
              </a:pPr>
              <a:r>
                <a:rPr kumimoji="0" lang="ja-JP" altLang="en-US" sz="1015" kern="0" dirty="0">
                  <a:latin typeface="+mn-ea"/>
                  <a:cs typeface="メイリオ" panose="020B0604030504040204" pitchFamily="50" charset="-128"/>
                </a:rPr>
                <a:t>・職務の遂行に関する支援</a:t>
              </a:r>
            </a:p>
            <a:p>
              <a:pPr defTabSz="844083">
                <a:lnSpc>
                  <a:spcPts val="1292"/>
                </a:lnSpc>
                <a:defRPr/>
              </a:pPr>
              <a:r>
                <a:rPr kumimoji="0" lang="ja-JP" altLang="en-US" sz="1015" kern="0" dirty="0">
                  <a:latin typeface="+mn-ea"/>
                  <a:cs typeface="メイリオ" panose="020B0604030504040204" pitchFamily="50" charset="-128"/>
                </a:rPr>
                <a:t>・職場内のコミュニケーションに関する支援</a:t>
              </a:r>
            </a:p>
            <a:p>
              <a:pPr defTabSz="844083">
                <a:lnSpc>
                  <a:spcPts val="1292"/>
                </a:lnSpc>
                <a:defRPr/>
              </a:pPr>
              <a:r>
                <a:rPr kumimoji="0" lang="ja-JP" altLang="en-US" sz="1015" kern="0" dirty="0">
                  <a:latin typeface="+mn-ea"/>
                  <a:cs typeface="メイリオ" panose="020B0604030504040204" pitchFamily="50" charset="-128"/>
                </a:rPr>
                <a:t>・体調や生活リズムの管理に関する支援</a:t>
              </a:r>
            </a:p>
          </p:txBody>
        </p:sp>
      </p:grpSp>
      <p:sp>
        <p:nvSpPr>
          <p:cNvPr id="70" name="Text Box 3"/>
          <p:cNvSpPr txBox="1">
            <a:spLocks noChangeArrowheads="1"/>
          </p:cNvSpPr>
          <p:nvPr/>
        </p:nvSpPr>
        <p:spPr bwMode="auto">
          <a:xfrm>
            <a:off x="318166" y="4287596"/>
            <a:ext cx="1984839" cy="291170"/>
          </a:xfrm>
          <a:prstGeom prst="rect">
            <a:avLst/>
          </a:prstGeom>
          <a:noFill/>
          <a:ln w="9525">
            <a:noFill/>
            <a:miter lim="800000"/>
            <a:headEnd/>
            <a:tailEnd/>
          </a:ln>
        </p:spPr>
        <p:txBody>
          <a:bodyPr wrap="none">
            <a:spAutoFit/>
          </a:bodyPr>
          <a:lstStyle/>
          <a:p>
            <a:r>
              <a:rPr lang="ja-JP" altLang="en-US" sz="1292" dirty="0">
                <a:solidFill>
                  <a:srgbClr val="000000"/>
                </a:solidFill>
                <a:latin typeface="Verdana" pitchFamily="34" charset="0"/>
                <a:ea typeface="ＭＳ Ｐゴシック"/>
              </a:rPr>
              <a:t>＜標準的な支援の流れ＞</a:t>
            </a:r>
          </a:p>
        </p:txBody>
      </p:sp>
      <p:sp>
        <p:nvSpPr>
          <p:cNvPr id="71" name="Text Box 3"/>
          <p:cNvSpPr txBox="1">
            <a:spLocks noChangeArrowheads="1"/>
          </p:cNvSpPr>
          <p:nvPr/>
        </p:nvSpPr>
        <p:spPr bwMode="auto">
          <a:xfrm>
            <a:off x="4572001" y="4293044"/>
            <a:ext cx="3007555" cy="291170"/>
          </a:xfrm>
          <a:prstGeom prst="rect">
            <a:avLst/>
          </a:prstGeom>
          <a:noFill/>
          <a:ln w="9525">
            <a:noFill/>
            <a:miter lim="800000"/>
            <a:headEnd/>
            <a:tailEnd/>
          </a:ln>
        </p:spPr>
        <p:txBody>
          <a:bodyPr wrap="none">
            <a:spAutoFit/>
          </a:bodyPr>
          <a:lstStyle/>
          <a:p>
            <a:r>
              <a:rPr lang="ja-JP" altLang="en-US" sz="1292" dirty="0">
                <a:solidFill>
                  <a:srgbClr val="000000"/>
                </a:solidFill>
                <a:latin typeface="+mn-ea"/>
              </a:rPr>
              <a:t>＜ジョブコーチ養成実績</a:t>
            </a:r>
            <a:r>
              <a:rPr lang="ja-JP" altLang="en-US" sz="1292" dirty="0" smtClean="0">
                <a:solidFill>
                  <a:srgbClr val="000000"/>
                </a:solidFill>
                <a:latin typeface="+mn-ea"/>
              </a:rPr>
              <a:t>（令和元年度</a:t>
            </a:r>
            <a:r>
              <a:rPr lang="ja-JP" altLang="en-US" sz="1292" dirty="0">
                <a:solidFill>
                  <a:srgbClr val="000000"/>
                </a:solidFill>
                <a:latin typeface="+mn-ea"/>
              </a:rPr>
              <a:t>）＞</a:t>
            </a:r>
          </a:p>
        </p:txBody>
      </p:sp>
      <p:sp>
        <p:nvSpPr>
          <p:cNvPr id="72" name="Text Box 3"/>
          <p:cNvSpPr txBox="1">
            <a:spLocks noChangeArrowheads="1"/>
          </p:cNvSpPr>
          <p:nvPr/>
        </p:nvSpPr>
        <p:spPr bwMode="auto">
          <a:xfrm>
            <a:off x="4621571" y="4577147"/>
            <a:ext cx="4214615" cy="920317"/>
          </a:xfrm>
          <a:prstGeom prst="rect">
            <a:avLst/>
          </a:prstGeom>
          <a:noFill/>
          <a:ln w="9525">
            <a:noFill/>
            <a:miter lim="800000"/>
            <a:headEnd/>
            <a:tailEnd/>
          </a:ln>
        </p:spPr>
        <p:txBody>
          <a:bodyPr wrap="none">
            <a:spAutoFit/>
          </a:bodyPr>
          <a:lstStyle/>
          <a:p>
            <a:pPr>
              <a:lnSpc>
                <a:spcPct val="110000"/>
              </a:lnSpc>
            </a:pPr>
            <a:r>
              <a:rPr lang="ja-JP" altLang="en-US" sz="1292" dirty="0">
                <a:solidFill>
                  <a:srgbClr val="000000"/>
                </a:solidFill>
                <a:latin typeface="+mn-ea"/>
              </a:rPr>
              <a:t>計</a:t>
            </a:r>
            <a:r>
              <a:rPr lang="en-US" altLang="ja-JP" sz="1292" dirty="0" smtClean="0">
                <a:solidFill>
                  <a:srgbClr val="000000"/>
                </a:solidFill>
                <a:latin typeface="+mn-ea"/>
              </a:rPr>
              <a:t>1,418</a:t>
            </a:r>
            <a:r>
              <a:rPr lang="ja-JP" altLang="en-US" sz="1292" dirty="0" smtClean="0">
                <a:solidFill>
                  <a:srgbClr val="000000"/>
                </a:solidFill>
                <a:latin typeface="+mn-ea"/>
              </a:rPr>
              <a:t>人（</a:t>
            </a:r>
            <a:r>
              <a:rPr lang="en-US" altLang="ja-JP" sz="1292" dirty="0" smtClean="0">
                <a:solidFill>
                  <a:srgbClr val="000000"/>
                </a:solidFill>
                <a:latin typeface="+mn-ea"/>
              </a:rPr>
              <a:t>10,939</a:t>
            </a:r>
            <a:r>
              <a:rPr lang="ja-JP" altLang="en-US" sz="1292" dirty="0" smtClean="0">
                <a:solidFill>
                  <a:srgbClr val="000000"/>
                </a:solidFill>
                <a:latin typeface="+mn-ea"/>
              </a:rPr>
              <a:t>人</a:t>
            </a:r>
            <a:r>
              <a:rPr lang="ja-JP" altLang="en-US" sz="1292" dirty="0">
                <a:solidFill>
                  <a:srgbClr val="000000"/>
                </a:solidFill>
                <a:latin typeface="+mn-ea"/>
              </a:rPr>
              <a:t>）</a:t>
            </a:r>
            <a:endParaRPr lang="en-US" altLang="ja-JP" sz="1292" dirty="0">
              <a:solidFill>
                <a:srgbClr val="000000"/>
              </a:solidFill>
              <a:latin typeface="+mn-ea"/>
            </a:endParaRPr>
          </a:p>
          <a:p>
            <a:pPr>
              <a:lnSpc>
                <a:spcPct val="110000"/>
              </a:lnSpc>
            </a:pPr>
            <a:r>
              <a:rPr lang="ja-JP" altLang="en-US" sz="1292" dirty="0">
                <a:solidFill>
                  <a:srgbClr val="000000"/>
                </a:solidFill>
                <a:latin typeface="+mn-ea"/>
              </a:rPr>
              <a:t>　－訪問型ジョブコーチ（福祉施設型）　　</a:t>
            </a:r>
            <a:r>
              <a:rPr lang="en-US" altLang="ja-JP" sz="1292" dirty="0" smtClean="0">
                <a:solidFill>
                  <a:srgbClr val="000000"/>
                </a:solidFill>
                <a:latin typeface="+mn-ea"/>
              </a:rPr>
              <a:t>588</a:t>
            </a:r>
            <a:r>
              <a:rPr lang="ja-JP" altLang="en-US" sz="1292" dirty="0" smtClean="0">
                <a:solidFill>
                  <a:srgbClr val="000000"/>
                </a:solidFill>
                <a:latin typeface="+mn-ea"/>
              </a:rPr>
              <a:t>人（</a:t>
            </a:r>
            <a:r>
              <a:rPr lang="en-US" altLang="ja-JP" sz="1292" dirty="0" smtClean="0">
                <a:solidFill>
                  <a:srgbClr val="000000"/>
                </a:solidFill>
                <a:latin typeface="+mn-ea"/>
              </a:rPr>
              <a:t>7,105</a:t>
            </a:r>
            <a:r>
              <a:rPr lang="ja-JP" altLang="en-US" sz="1292" dirty="0" smtClean="0">
                <a:solidFill>
                  <a:srgbClr val="000000"/>
                </a:solidFill>
                <a:latin typeface="+mn-ea"/>
              </a:rPr>
              <a:t>人</a:t>
            </a:r>
            <a:r>
              <a:rPr lang="ja-JP" altLang="en-US" sz="1292" dirty="0">
                <a:solidFill>
                  <a:srgbClr val="000000"/>
                </a:solidFill>
                <a:latin typeface="+mn-ea"/>
              </a:rPr>
              <a:t>）</a:t>
            </a:r>
            <a:endParaRPr lang="en-US" altLang="ja-JP" sz="1292" dirty="0">
              <a:solidFill>
                <a:srgbClr val="000000"/>
              </a:solidFill>
              <a:latin typeface="+mn-ea"/>
            </a:endParaRPr>
          </a:p>
          <a:p>
            <a:pPr>
              <a:lnSpc>
                <a:spcPct val="110000"/>
              </a:lnSpc>
            </a:pPr>
            <a:r>
              <a:rPr lang="ja-JP" altLang="en-US" sz="1292" dirty="0">
                <a:solidFill>
                  <a:srgbClr val="000000"/>
                </a:solidFill>
                <a:latin typeface="+mn-ea"/>
              </a:rPr>
              <a:t>　－企業在籍型ジョブコーチ（事業所型） </a:t>
            </a:r>
            <a:r>
              <a:rPr lang="en-US" altLang="ja-JP" sz="1292" dirty="0" smtClean="0">
                <a:solidFill>
                  <a:srgbClr val="000000"/>
                </a:solidFill>
                <a:latin typeface="+mn-ea"/>
              </a:rPr>
              <a:t>830</a:t>
            </a:r>
            <a:r>
              <a:rPr lang="ja-JP" altLang="en-US" sz="1292" dirty="0" smtClean="0">
                <a:solidFill>
                  <a:srgbClr val="000000"/>
                </a:solidFill>
                <a:latin typeface="+mn-ea"/>
              </a:rPr>
              <a:t>人</a:t>
            </a:r>
            <a:r>
              <a:rPr lang="ja-JP" altLang="en-US" sz="1292" dirty="0">
                <a:solidFill>
                  <a:srgbClr val="000000"/>
                </a:solidFill>
                <a:latin typeface="+mn-ea"/>
              </a:rPr>
              <a:t>（</a:t>
            </a:r>
            <a:r>
              <a:rPr lang="en-US" altLang="ja-JP" sz="1292" dirty="0" smtClean="0">
                <a:solidFill>
                  <a:srgbClr val="000000"/>
                </a:solidFill>
                <a:latin typeface="+mn-ea"/>
              </a:rPr>
              <a:t>3,834</a:t>
            </a:r>
            <a:r>
              <a:rPr lang="ja-JP" altLang="en-US" sz="1292" dirty="0" smtClean="0">
                <a:solidFill>
                  <a:srgbClr val="000000"/>
                </a:solidFill>
                <a:latin typeface="+mn-ea"/>
              </a:rPr>
              <a:t>人</a:t>
            </a:r>
            <a:r>
              <a:rPr lang="ja-JP" altLang="en-US" sz="1292" dirty="0">
                <a:solidFill>
                  <a:srgbClr val="000000"/>
                </a:solidFill>
                <a:latin typeface="+mn-ea"/>
              </a:rPr>
              <a:t>）</a:t>
            </a:r>
            <a:endParaRPr lang="en-US" altLang="ja-JP" sz="1292" dirty="0">
              <a:solidFill>
                <a:srgbClr val="000000"/>
              </a:solidFill>
              <a:latin typeface="+mn-ea"/>
            </a:endParaRPr>
          </a:p>
          <a:p>
            <a:pPr>
              <a:lnSpc>
                <a:spcPct val="110000"/>
              </a:lnSpc>
            </a:pPr>
            <a:r>
              <a:rPr lang="en-US" altLang="ja-JP" sz="1015" dirty="0">
                <a:solidFill>
                  <a:srgbClr val="000000"/>
                </a:solidFill>
                <a:latin typeface="+mn-ea"/>
              </a:rPr>
              <a:t>※</a:t>
            </a:r>
            <a:r>
              <a:rPr lang="ja-JP" altLang="en-US" sz="1015" dirty="0">
                <a:solidFill>
                  <a:srgbClr val="000000"/>
                </a:solidFill>
                <a:latin typeface="+mn-ea"/>
              </a:rPr>
              <a:t>（　）内は、養成研修開始（平成</a:t>
            </a:r>
            <a:r>
              <a:rPr lang="en-US" altLang="ja-JP" sz="1015" dirty="0">
                <a:solidFill>
                  <a:srgbClr val="000000"/>
                </a:solidFill>
                <a:latin typeface="+mn-ea"/>
              </a:rPr>
              <a:t>17</a:t>
            </a:r>
            <a:r>
              <a:rPr lang="ja-JP" altLang="en-US" sz="1015" dirty="0">
                <a:solidFill>
                  <a:srgbClr val="000000"/>
                </a:solidFill>
                <a:latin typeface="+mn-ea"/>
              </a:rPr>
              <a:t>年度）からの養成実績累計</a:t>
            </a:r>
          </a:p>
        </p:txBody>
      </p:sp>
      <p:sp>
        <p:nvSpPr>
          <p:cNvPr id="73" name="Text Box 3"/>
          <p:cNvSpPr txBox="1">
            <a:spLocks noChangeArrowheads="1"/>
          </p:cNvSpPr>
          <p:nvPr/>
        </p:nvSpPr>
        <p:spPr bwMode="auto">
          <a:xfrm>
            <a:off x="4621570" y="5588012"/>
            <a:ext cx="4355680" cy="291170"/>
          </a:xfrm>
          <a:prstGeom prst="rect">
            <a:avLst/>
          </a:prstGeom>
          <a:noFill/>
          <a:ln w="9525">
            <a:noFill/>
            <a:miter lim="800000"/>
            <a:headEnd/>
            <a:tailEnd/>
          </a:ln>
        </p:spPr>
        <p:txBody>
          <a:bodyPr wrap="none">
            <a:spAutoFit/>
          </a:bodyPr>
          <a:lstStyle/>
          <a:p>
            <a:r>
              <a:rPr lang="ja-JP" altLang="en-US" sz="1292" dirty="0">
                <a:solidFill>
                  <a:srgbClr val="000000"/>
                </a:solidFill>
                <a:latin typeface="+mn-ea"/>
              </a:rPr>
              <a:t>＜地域障害者職業センターのジョブコーチによる支援実績＞</a:t>
            </a:r>
          </a:p>
        </p:txBody>
      </p:sp>
      <p:sp>
        <p:nvSpPr>
          <p:cNvPr id="74" name="Text Box 3"/>
          <p:cNvSpPr txBox="1">
            <a:spLocks noChangeArrowheads="1"/>
          </p:cNvSpPr>
          <p:nvPr/>
        </p:nvSpPr>
        <p:spPr bwMode="auto">
          <a:xfrm>
            <a:off x="4671141" y="5872114"/>
            <a:ext cx="4514377" cy="701602"/>
          </a:xfrm>
          <a:prstGeom prst="rect">
            <a:avLst/>
          </a:prstGeom>
          <a:noFill/>
          <a:ln w="9525">
            <a:noFill/>
            <a:miter lim="800000"/>
            <a:headEnd/>
            <a:tailEnd/>
          </a:ln>
        </p:spPr>
        <p:txBody>
          <a:bodyPr wrap="none">
            <a:spAutoFit/>
          </a:bodyPr>
          <a:lstStyle/>
          <a:p>
            <a:pPr>
              <a:lnSpc>
                <a:spcPct val="110000"/>
              </a:lnSpc>
            </a:pPr>
            <a:r>
              <a:rPr lang="ja-JP" altLang="en-US" sz="1292" dirty="0">
                <a:latin typeface="+mn-ea"/>
              </a:rPr>
              <a:t>・支援対象者　</a:t>
            </a:r>
            <a:r>
              <a:rPr lang="en-US" altLang="ja-JP" sz="1292" dirty="0" smtClean="0">
                <a:latin typeface="+mn-ea"/>
              </a:rPr>
              <a:t>3,321</a:t>
            </a:r>
            <a:r>
              <a:rPr lang="ja-JP" altLang="en-US" sz="1292" dirty="0" smtClean="0">
                <a:latin typeface="+mn-ea"/>
              </a:rPr>
              <a:t>人</a:t>
            </a:r>
            <a:endParaRPr lang="en-US" altLang="ja-JP" sz="1292" dirty="0">
              <a:latin typeface="+mn-ea"/>
            </a:endParaRPr>
          </a:p>
          <a:p>
            <a:pPr>
              <a:lnSpc>
                <a:spcPct val="110000"/>
              </a:lnSpc>
            </a:pPr>
            <a:r>
              <a:rPr lang="ja-JP" altLang="en-US" sz="1292" dirty="0">
                <a:latin typeface="+mn-ea"/>
              </a:rPr>
              <a:t>・職場定着率（支援終了後６か月時点）　</a:t>
            </a:r>
            <a:r>
              <a:rPr lang="en-US" altLang="ja-JP" sz="1292" dirty="0" smtClean="0">
                <a:latin typeface="+mn-ea"/>
              </a:rPr>
              <a:t>89.3</a:t>
            </a:r>
            <a:r>
              <a:rPr lang="ja-JP" altLang="en-US" sz="1292" dirty="0" smtClean="0">
                <a:latin typeface="+mn-ea"/>
              </a:rPr>
              <a:t>％</a:t>
            </a:r>
            <a:endParaRPr lang="en-US" altLang="ja-JP" sz="1292" dirty="0">
              <a:latin typeface="+mn-ea"/>
            </a:endParaRPr>
          </a:p>
          <a:p>
            <a:pPr>
              <a:lnSpc>
                <a:spcPct val="110000"/>
              </a:lnSpc>
            </a:pPr>
            <a:r>
              <a:rPr lang="ja-JP" altLang="en-US" sz="1015" dirty="0">
                <a:latin typeface="+mn-ea"/>
              </a:rPr>
              <a:t>　（</a:t>
            </a:r>
            <a:r>
              <a:rPr lang="ja-JP" altLang="en-US" sz="1015" dirty="0">
                <a:latin typeface="ＭＳ Ｐゴシック" pitchFamily="50" charset="-128"/>
              </a:rPr>
              <a:t>支援終了後６ヵ月時点</a:t>
            </a:r>
            <a:r>
              <a:rPr lang="ja-JP" altLang="en-US" sz="1015" dirty="0" smtClean="0">
                <a:latin typeface="ＭＳ Ｐゴシック" pitchFamily="50" charset="-128"/>
              </a:rPr>
              <a:t>：</a:t>
            </a:r>
            <a:r>
              <a:rPr lang="en-US" altLang="ja-JP" sz="1015" dirty="0" smtClean="0">
                <a:latin typeface="ＭＳ Ｐゴシック" pitchFamily="50" charset="-128"/>
              </a:rPr>
              <a:t>H30</a:t>
            </a:r>
            <a:r>
              <a:rPr lang="ja-JP" altLang="en-US" sz="1015" dirty="0" smtClean="0">
                <a:latin typeface="ＭＳ Ｐゴシック" pitchFamily="50" charset="-128"/>
              </a:rPr>
              <a:t>年</a:t>
            </a:r>
            <a:r>
              <a:rPr lang="en-US" altLang="ja-JP" sz="1015" dirty="0">
                <a:latin typeface="ＭＳ Ｐゴシック" pitchFamily="50" charset="-128"/>
              </a:rPr>
              <a:t>10</a:t>
            </a:r>
            <a:r>
              <a:rPr lang="ja-JP" altLang="en-US" sz="1015" dirty="0">
                <a:latin typeface="ＭＳ Ｐゴシック" pitchFamily="50" charset="-128"/>
              </a:rPr>
              <a:t>月</a:t>
            </a:r>
            <a:r>
              <a:rPr lang="ja-JP" altLang="en-US" sz="1015" dirty="0" smtClean="0">
                <a:latin typeface="ＭＳ Ｐゴシック" pitchFamily="50" charset="-128"/>
              </a:rPr>
              <a:t>～</a:t>
            </a:r>
            <a:r>
              <a:rPr lang="en-US" altLang="ja-JP" sz="1015" dirty="0" smtClean="0">
                <a:latin typeface="ＭＳ Ｐゴシック" pitchFamily="50" charset="-128"/>
              </a:rPr>
              <a:t>R</a:t>
            </a:r>
            <a:r>
              <a:rPr lang="ja-JP" altLang="en-US" sz="1015" dirty="0" smtClean="0">
                <a:latin typeface="ＭＳ Ｐゴシック" pitchFamily="50" charset="-128"/>
              </a:rPr>
              <a:t>元年</a:t>
            </a:r>
            <a:r>
              <a:rPr lang="ja-JP" altLang="en-US" sz="1015" dirty="0">
                <a:latin typeface="ＭＳ Ｐゴシック" pitchFamily="50" charset="-128"/>
              </a:rPr>
              <a:t>９月までの支援終了者の実績）</a:t>
            </a:r>
            <a:endParaRPr lang="ja-JP" altLang="en-US" sz="1015" dirty="0">
              <a:latin typeface="+mn-ea"/>
            </a:endParaRPr>
          </a:p>
        </p:txBody>
      </p:sp>
      <p:sp>
        <p:nvSpPr>
          <p:cNvPr id="2" name="スライド番号プレースホルダー 1"/>
          <p:cNvSpPr>
            <a:spLocks noGrp="1"/>
          </p:cNvSpPr>
          <p:nvPr>
            <p:ph type="sldNum" sz="quarter" idx="12"/>
          </p:nvPr>
        </p:nvSpPr>
        <p:spPr/>
        <p:txBody>
          <a:bodyPr/>
          <a:lstStyle/>
          <a:p>
            <a:fld id="{FC0395A7-5905-450D-A679-86AF21D32AAD}" type="slidenum">
              <a:rPr kumimoji="1" lang="ja-JP" altLang="en-US" smtClean="0"/>
              <a:t>50</a:t>
            </a:fld>
            <a:endParaRPr kumimoji="1" lang="ja-JP" altLang="en-US" dirty="0"/>
          </a:p>
        </p:txBody>
      </p:sp>
      <p:sp>
        <p:nvSpPr>
          <p:cNvPr id="35" name="Text Box 3"/>
          <p:cNvSpPr txBox="1">
            <a:spLocks noChangeArrowheads="1"/>
          </p:cNvSpPr>
          <p:nvPr/>
        </p:nvSpPr>
        <p:spPr bwMode="auto">
          <a:xfrm>
            <a:off x="7765553" y="5778050"/>
            <a:ext cx="1176925" cy="291170"/>
          </a:xfrm>
          <a:prstGeom prst="rect">
            <a:avLst/>
          </a:prstGeom>
          <a:noFill/>
          <a:ln w="9525">
            <a:noFill/>
            <a:miter lim="800000"/>
            <a:headEnd/>
            <a:tailEnd/>
          </a:ln>
        </p:spPr>
        <p:txBody>
          <a:bodyPr wrap="none">
            <a:spAutoFit/>
          </a:bodyPr>
          <a:lstStyle/>
          <a:p>
            <a:r>
              <a:rPr lang="ja-JP" altLang="en-US" sz="1292" dirty="0" smtClean="0">
                <a:solidFill>
                  <a:srgbClr val="000000"/>
                </a:solidFill>
                <a:latin typeface="+mn-ea"/>
              </a:rPr>
              <a:t>（令和元年度</a:t>
            </a:r>
            <a:r>
              <a:rPr lang="ja-JP" altLang="en-US" sz="1292" dirty="0">
                <a:solidFill>
                  <a:srgbClr val="000000"/>
                </a:solidFill>
                <a:latin typeface="+mn-ea"/>
              </a:rPr>
              <a:t>）</a:t>
            </a:r>
          </a:p>
        </p:txBody>
      </p:sp>
      <p:sp>
        <p:nvSpPr>
          <p:cNvPr id="36" name="フッター プレースホルダー 2"/>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30998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63771"/>
            <a:ext cx="9144000" cy="398769"/>
          </a:xfrm>
          <a:prstGeom prst="rect">
            <a:avLst/>
          </a:prstGeom>
          <a:noFill/>
          <a:ln w="9525">
            <a:noFill/>
            <a:miter lim="800000"/>
            <a:headEnd/>
            <a:tailEnd/>
          </a:ln>
        </p:spPr>
        <p:txBody>
          <a:bodyPr lIns="4052" tIns="4052" rIns="4052" bIns="0" anchor="ctr"/>
          <a:lstStyle/>
          <a:p>
            <a:pPr algn="ctr"/>
            <a:r>
              <a:rPr lang="ja-JP" altLang="en-US" sz="2215">
                <a:solidFill>
                  <a:prstClr val="black"/>
                </a:solidFill>
                <a:latin typeface="Calibri" pitchFamily="34" charset="0"/>
                <a:ea typeface="ＭＳ Ｐゴシック"/>
              </a:rPr>
              <a:t>　</a:t>
            </a:r>
            <a:endParaRPr lang="ja-JP" altLang="en-US" sz="2215">
              <a:solidFill>
                <a:srgbClr val="000000"/>
              </a:solidFill>
              <a:latin typeface="Calibri"/>
              <a:ea typeface="ＭＳ Ｐゴシック"/>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5" name="Rectangle 2"/>
          <p:cNvSpPr>
            <a:spLocks noGrp="1" noChangeArrowheads="1"/>
          </p:cNvSpPr>
          <p:nvPr>
            <p:ph type="title" idx="4294967295"/>
          </p:nvPr>
        </p:nvSpPr>
        <p:spPr>
          <a:xfrm>
            <a:off x="457200" y="238857"/>
            <a:ext cx="8229600" cy="464527"/>
          </a:xfrm>
        </p:spPr>
        <p:txBody>
          <a:bodyPr>
            <a:normAutofit/>
          </a:bodyPr>
          <a:lstStyle/>
          <a:p>
            <a:pPr eaLnBrk="1" hangingPunct="1"/>
            <a:r>
              <a:rPr lang="ja-JP" altLang="en-US" sz="2215" dirty="0"/>
              <a:t>職場適応援助者（ジョブコーチ）の養成研修の概要</a:t>
            </a:r>
          </a:p>
        </p:txBody>
      </p:sp>
      <p:sp>
        <p:nvSpPr>
          <p:cNvPr id="9" name="正方形/長方形 8"/>
          <p:cNvSpPr/>
          <p:nvPr/>
        </p:nvSpPr>
        <p:spPr>
          <a:xfrm flipV="1">
            <a:off x="0" y="658460"/>
            <a:ext cx="9144000" cy="45315"/>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 name="AutoShape 3"/>
          <p:cNvSpPr>
            <a:spLocks noChangeArrowheads="1"/>
          </p:cNvSpPr>
          <p:nvPr/>
        </p:nvSpPr>
        <p:spPr bwMode="auto">
          <a:xfrm>
            <a:off x="251520" y="715778"/>
            <a:ext cx="8435280" cy="552982"/>
          </a:xfrm>
          <a:prstGeom prst="roundRect">
            <a:avLst>
              <a:gd name="adj" fmla="val 16667"/>
            </a:avLst>
          </a:prstGeom>
          <a:noFill/>
          <a:ln w="9525">
            <a:solidFill>
              <a:schemeClr val="accent1"/>
            </a:solidFill>
            <a:round/>
            <a:headEnd/>
            <a:tailEnd/>
          </a:ln>
        </p:spPr>
        <p:txBody>
          <a:bodyPr wrap="none" anchor="ctr"/>
          <a:lstStyle/>
          <a:p>
            <a:pPr algn="ctr">
              <a:lnSpc>
                <a:spcPts val="2308"/>
              </a:lnSpc>
            </a:pPr>
            <a:r>
              <a:rPr lang="ja-JP" altLang="en-US" sz="1400" dirty="0"/>
              <a:t>従来、（独）高齢・障害・求職者雇用支援機構のみでジョブコーチ研修を実施。</a:t>
            </a:r>
            <a:endParaRPr lang="en-US" altLang="ja-JP" sz="1400" dirty="0"/>
          </a:p>
          <a:p>
            <a:pPr algn="ctr">
              <a:lnSpc>
                <a:spcPts val="2308"/>
              </a:lnSpc>
            </a:pPr>
            <a:r>
              <a:rPr lang="ja-JP" altLang="en-US" sz="1400" dirty="0"/>
              <a:t>平成１８年度から民間においても</a:t>
            </a:r>
            <a:r>
              <a:rPr lang="ja-JP" altLang="en-US" sz="1400" b="1" u="sng" dirty="0"/>
              <a:t>大臣指定研修を開始</a:t>
            </a:r>
            <a:r>
              <a:rPr lang="ja-JP" altLang="en-US" sz="1400" dirty="0"/>
              <a:t>。</a:t>
            </a:r>
            <a:r>
              <a:rPr lang="ja-JP" altLang="en-US" sz="1400" b="1" u="sng" dirty="0"/>
              <a:t>現在７機関</a:t>
            </a:r>
            <a:r>
              <a:rPr lang="ja-JP" altLang="en-US" sz="1400" dirty="0"/>
              <a:t>が指定を受けて研修を実施。</a:t>
            </a:r>
          </a:p>
        </p:txBody>
      </p:sp>
      <p:sp>
        <p:nvSpPr>
          <p:cNvPr id="13" name="正方形/長方形 12"/>
          <p:cNvSpPr/>
          <p:nvPr/>
        </p:nvSpPr>
        <p:spPr>
          <a:xfrm>
            <a:off x="251520" y="1340768"/>
            <a:ext cx="8435280" cy="238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u="sng" dirty="0">
                <a:solidFill>
                  <a:schemeClr val="tx1"/>
                </a:solidFill>
              </a:rPr>
              <a:t>１． （独）高齢・障害・求職者雇用支援機構の研修の概要</a:t>
            </a:r>
            <a:endParaRPr lang="en-US" altLang="ja-JP" sz="1400" u="sng" dirty="0">
              <a:solidFill>
                <a:schemeClr val="tx1"/>
              </a:solidFill>
            </a:endParaRPr>
          </a:p>
          <a:p>
            <a:pPr>
              <a:lnSpc>
                <a:spcPts val="462"/>
              </a:lnSpc>
            </a:pPr>
            <a:endParaRPr lang="en-US" altLang="ja-JP" sz="1400" dirty="0">
              <a:solidFill>
                <a:schemeClr val="tx1"/>
              </a:solidFill>
            </a:endParaRPr>
          </a:p>
          <a:p>
            <a:r>
              <a:rPr lang="ja-JP" altLang="en-US" sz="1400" dirty="0">
                <a:solidFill>
                  <a:schemeClr val="tx1"/>
                </a:solidFill>
              </a:rPr>
              <a:t>（１）対象者　：　障害者雇用安定助成金（障害者職場適応援助コース）を活用して活動する見込み</a:t>
            </a:r>
            <a:endParaRPr lang="en-US" altLang="ja-JP" sz="1400" dirty="0">
              <a:solidFill>
                <a:schemeClr val="tx1"/>
              </a:solidFill>
            </a:endParaRPr>
          </a:p>
          <a:p>
            <a:r>
              <a:rPr lang="ja-JP" altLang="en-US" sz="1400" dirty="0">
                <a:solidFill>
                  <a:schemeClr val="tx1"/>
                </a:solidFill>
              </a:rPr>
              <a:t>　　　　　　　　　　のある者等</a:t>
            </a:r>
          </a:p>
          <a:p>
            <a:pPr>
              <a:lnSpc>
                <a:spcPts val="277"/>
              </a:lnSpc>
            </a:pPr>
            <a:endParaRPr lang="en-US" altLang="ja-JP" sz="1400" dirty="0">
              <a:solidFill>
                <a:schemeClr val="tx1"/>
              </a:solidFill>
            </a:endParaRPr>
          </a:p>
          <a:p>
            <a:pPr>
              <a:lnSpc>
                <a:spcPts val="277"/>
              </a:lnSpc>
            </a:pPr>
            <a:endParaRPr lang="en-US" altLang="ja-JP" sz="1400" dirty="0">
              <a:solidFill>
                <a:schemeClr val="tx1"/>
              </a:solidFill>
            </a:endParaRPr>
          </a:p>
          <a:p>
            <a:r>
              <a:rPr lang="ja-JP" altLang="en-US" sz="1400" dirty="0">
                <a:solidFill>
                  <a:schemeClr val="tx1"/>
                </a:solidFill>
              </a:rPr>
              <a:t>（２）回数　：　年１０回（４月、６月、９月、１０月、１２月、翌２月）　</a:t>
            </a:r>
            <a:endParaRPr lang="en-US" altLang="ja-JP" sz="1400" dirty="0">
              <a:solidFill>
                <a:schemeClr val="tx1"/>
              </a:solidFill>
            </a:endParaRPr>
          </a:p>
          <a:p>
            <a:r>
              <a:rPr lang="ja-JP" altLang="en-US" sz="1100" dirty="0">
                <a:solidFill>
                  <a:schemeClr val="tx1"/>
                </a:solidFill>
              </a:rPr>
              <a:t>　　　　　　　　　　</a:t>
            </a:r>
            <a:r>
              <a:rPr lang="en-US" altLang="ja-JP" sz="1000" dirty="0" smtClean="0">
                <a:solidFill>
                  <a:schemeClr val="tx1"/>
                </a:solidFill>
              </a:rPr>
              <a:t>※</a:t>
            </a:r>
            <a:r>
              <a:rPr lang="ja-JP" altLang="en-US" sz="1000" dirty="0" smtClean="0">
                <a:solidFill>
                  <a:schemeClr val="tx1"/>
                </a:solidFill>
              </a:rPr>
              <a:t>４月、６月</a:t>
            </a:r>
            <a:r>
              <a:rPr lang="ja-JP" altLang="en-US" sz="1000" dirty="0">
                <a:solidFill>
                  <a:schemeClr val="tx1"/>
                </a:solidFill>
              </a:rPr>
              <a:t>、９月、</a:t>
            </a:r>
            <a:r>
              <a:rPr lang="ja-JP" altLang="en-US" sz="1000" dirty="0" smtClean="0">
                <a:solidFill>
                  <a:schemeClr val="tx1"/>
                </a:solidFill>
              </a:rPr>
              <a:t>１２月は</a:t>
            </a:r>
            <a:r>
              <a:rPr lang="ja-JP" altLang="en-US" sz="1000" dirty="0">
                <a:solidFill>
                  <a:schemeClr val="tx1"/>
                </a:solidFill>
              </a:rPr>
              <a:t>千葉及び大阪の２か所で開催</a:t>
            </a:r>
            <a:endParaRPr lang="en-US" altLang="ja-JP" sz="1000" dirty="0">
              <a:solidFill>
                <a:schemeClr val="tx1"/>
              </a:solidFill>
            </a:endParaRPr>
          </a:p>
          <a:p>
            <a:r>
              <a:rPr lang="ja-JP" altLang="en-US" sz="1000" dirty="0">
                <a:solidFill>
                  <a:schemeClr val="tx1"/>
                </a:solidFill>
              </a:rPr>
              <a:t>　　　　　　　　　　</a:t>
            </a:r>
            <a:r>
              <a:rPr lang="ja-JP" altLang="en-US" sz="1000" dirty="0" smtClean="0">
                <a:solidFill>
                  <a:schemeClr val="tx1"/>
                </a:solidFill>
              </a:rPr>
              <a:t>　</a:t>
            </a:r>
            <a:r>
              <a:rPr lang="en-US" altLang="ja-JP" sz="1000" dirty="0" smtClean="0">
                <a:solidFill>
                  <a:schemeClr val="tx1"/>
                </a:solidFill>
              </a:rPr>
              <a:t>※</a:t>
            </a:r>
            <a:r>
              <a:rPr lang="ja-JP" altLang="en-US" sz="1000" dirty="0" smtClean="0">
                <a:solidFill>
                  <a:schemeClr val="tx1"/>
                </a:solidFill>
              </a:rPr>
              <a:t>回数は令和２年度当初の予定。コロナウイルス感染拡大防止のため、４月、６月は中止。</a:t>
            </a:r>
            <a:endParaRPr lang="en-US" altLang="ja-JP" sz="1100" dirty="0">
              <a:solidFill>
                <a:schemeClr val="tx1"/>
              </a:solidFill>
            </a:endParaRPr>
          </a:p>
          <a:p>
            <a:pPr>
              <a:lnSpc>
                <a:spcPts val="277"/>
              </a:lnSpc>
            </a:pPr>
            <a:endParaRPr lang="en-US" altLang="ja-JP" sz="1400" dirty="0">
              <a:solidFill>
                <a:schemeClr val="tx1"/>
              </a:solidFill>
            </a:endParaRPr>
          </a:p>
          <a:p>
            <a:r>
              <a:rPr lang="ja-JP" altLang="en-US" sz="1400" dirty="0">
                <a:solidFill>
                  <a:schemeClr val="tx1"/>
                </a:solidFill>
              </a:rPr>
              <a:t>（３）内容　：　以下の①と②の双方を受講。４２時間（８日間）程度。</a:t>
            </a:r>
          </a:p>
          <a:p>
            <a:r>
              <a:rPr lang="ja-JP" altLang="en-US" sz="1400" dirty="0">
                <a:solidFill>
                  <a:schemeClr val="tx1"/>
                </a:solidFill>
              </a:rPr>
              <a:t>　　　　　　　　 ①集合研修（千葉又は大阪（ ４</a:t>
            </a:r>
            <a:r>
              <a:rPr lang="ja-JP" altLang="en-US" sz="1400" dirty="0" smtClean="0">
                <a:solidFill>
                  <a:schemeClr val="tx1"/>
                </a:solidFill>
              </a:rPr>
              <a:t>月、６月</a:t>
            </a:r>
            <a:r>
              <a:rPr lang="ja-JP" altLang="en-US" sz="1400" dirty="0">
                <a:solidFill>
                  <a:schemeClr val="tx1"/>
                </a:solidFill>
              </a:rPr>
              <a:t>、９月、</a:t>
            </a:r>
            <a:r>
              <a:rPr lang="ja-JP" altLang="en-US" sz="1400" dirty="0" smtClean="0">
                <a:solidFill>
                  <a:schemeClr val="tx1"/>
                </a:solidFill>
              </a:rPr>
              <a:t>１２月のみ</a:t>
            </a:r>
            <a:r>
              <a:rPr lang="ja-JP" altLang="en-US" sz="1400" dirty="0">
                <a:solidFill>
                  <a:schemeClr val="tx1"/>
                </a:solidFill>
              </a:rPr>
              <a:t>）：講義を中心とした集合研修。　</a:t>
            </a:r>
            <a:endParaRPr lang="en-US" altLang="ja-JP" sz="1400" dirty="0">
              <a:solidFill>
                <a:schemeClr val="tx1"/>
              </a:solidFill>
            </a:endParaRPr>
          </a:p>
          <a:p>
            <a:r>
              <a:rPr lang="ja-JP" altLang="en-US" sz="1400" dirty="0">
                <a:solidFill>
                  <a:schemeClr val="tx1"/>
                </a:solidFill>
              </a:rPr>
              <a:t>　　　　　　　 　②実技研修（各地域センター）：演習、ケーススタディ等が中心の研修。</a:t>
            </a:r>
            <a:endParaRPr lang="en-US" altLang="ja-JP" sz="1400" dirty="0">
              <a:solidFill>
                <a:schemeClr val="tx1"/>
              </a:solidFill>
            </a:endParaRPr>
          </a:p>
          <a:p>
            <a:pPr>
              <a:lnSpc>
                <a:spcPts val="277"/>
              </a:lnSpc>
            </a:pPr>
            <a:endParaRPr lang="en-US" altLang="ja-JP" sz="1400" dirty="0">
              <a:solidFill>
                <a:schemeClr val="tx1"/>
              </a:solidFill>
            </a:endParaRPr>
          </a:p>
          <a:p>
            <a:r>
              <a:rPr lang="ja-JP" altLang="en-US" sz="1400" dirty="0">
                <a:solidFill>
                  <a:schemeClr val="tx1"/>
                </a:solidFill>
              </a:rPr>
              <a:t>（４）費用　：　研修費用は無料。旅費は、受講者又は受講者が所属する法人･事業所が負担。</a:t>
            </a:r>
            <a:endParaRPr lang="ja-JP" altLang="en-US" sz="1600" dirty="0">
              <a:solidFill>
                <a:schemeClr val="tx1"/>
              </a:solidFill>
            </a:endParaRPr>
          </a:p>
          <a:p>
            <a:pPr>
              <a:lnSpc>
                <a:spcPts val="462"/>
              </a:lnSpc>
            </a:pPr>
            <a:endParaRPr lang="en-US" altLang="ja-JP" sz="1400" dirty="0">
              <a:solidFill>
                <a:schemeClr val="tx1"/>
              </a:solidFill>
            </a:endParaRPr>
          </a:p>
        </p:txBody>
      </p:sp>
      <p:sp>
        <p:nvSpPr>
          <p:cNvPr id="14" name="正方形/長方形 13"/>
          <p:cNvSpPr/>
          <p:nvPr/>
        </p:nvSpPr>
        <p:spPr>
          <a:xfrm>
            <a:off x="251520" y="3801084"/>
            <a:ext cx="8435280" cy="29849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u="sng" dirty="0">
                <a:solidFill>
                  <a:prstClr val="black"/>
                </a:solidFill>
              </a:rPr>
              <a:t>２．大臣指定の研修の概要</a:t>
            </a:r>
            <a:endParaRPr lang="en-US" altLang="ja-JP" sz="1400" u="sng" dirty="0">
              <a:solidFill>
                <a:prstClr val="black"/>
              </a:solidFill>
            </a:endParaRPr>
          </a:p>
          <a:p>
            <a:pPr>
              <a:lnSpc>
                <a:spcPts val="462"/>
              </a:lnSpc>
            </a:pPr>
            <a:endParaRPr lang="en-US" altLang="ja-JP" sz="1400" u="sng" dirty="0">
              <a:solidFill>
                <a:prstClr val="black"/>
              </a:solidFill>
            </a:endParaRPr>
          </a:p>
          <a:p>
            <a:r>
              <a:rPr lang="ja-JP" altLang="en-US" sz="1400" dirty="0">
                <a:solidFill>
                  <a:prstClr val="black"/>
                </a:solidFill>
              </a:rPr>
              <a:t>（１）対象者　：　１．（１）のほか、</a:t>
            </a:r>
            <a:r>
              <a:rPr lang="ja-JP" altLang="ja-JP" sz="1400" dirty="0">
                <a:solidFill>
                  <a:prstClr val="black"/>
                </a:solidFill>
              </a:rPr>
              <a:t>ジョブコーチ支援の知識・技術を習得したい就労支援の担当者</a:t>
            </a:r>
          </a:p>
          <a:p>
            <a:pPr>
              <a:lnSpc>
                <a:spcPts val="277"/>
              </a:lnSpc>
            </a:pPr>
            <a:endParaRPr lang="en-US" altLang="ja-JP" sz="1400" dirty="0">
              <a:solidFill>
                <a:prstClr val="black"/>
              </a:solidFill>
            </a:endParaRPr>
          </a:p>
          <a:p>
            <a:pPr>
              <a:lnSpc>
                <a:spcPts val="277"/>
              </a:lnSpc>
            </a:pPr>
            <a:endParaRPr lang="en-US" altLang="ja-JP" sz="1400" dirty="0">
              <a:solidFill>
                <a:prstClr val="black"/>
              </a:solidFill>
            </a:endParaRPr>
          </a:p>
          <a:p>
            <a:r>
              <a:rPr lang="ja-JP" altLang="ja-JP" sz="1400" dirty="0">
                <a:solidFill>
                  <a:prstClr val="black"/>
                </a:solidFill>
              </a:rPr>
              <a:t>（</a:t>
            </a:r>
            <a:r>
              <a:rPr lang="ja-JP" altLang="en-US" sz="1400" dirty="0">
                <a:solidFill>
                  <a:prstClr val="black"/>
                </a:solidFill>
              </a:rPr>
              <a:t>２</a:t>
            </a:r>
            <a:r>
              <a:rPr lang="ja-JP" altLang="ja-JP" sz="1400" dirty="0">
                <a:solidFill>
                  <a:prstClr val="black"/>
                </a:solidFill>
              </a:rPr>
              <a:t>）回数</a:t>
            </a:r>
            <a:r>
              <a:rPr lang="ja-JP" altLang="en-US" sz="1400" dirty="0">
                <a:solidFill>
                  <a:prstClr val="black"/>
                </a:solidFill>
              </a:rPr>
              <a:t>　</a:t>
            </a:r>
            <a:r>
              <a:rPr lang="en-US" altLang="ja-JP" sz="1400" dirty="0">
                <a:solidFill>
                  <a:prstClr val="black"/>
                </a:solidFill>
              </a:rPr>
              <a:t> </a:t>
            </a:r>
            <a:r>
              <a:rPr lang="ja-JP" altLang="en-US" sz="1400" dirty="0">
                <a:solidFill>
                  <a:prstClr val="black"/>
                </a:solidFill>
              </a:rPr>
              <a:t>：　 年１２</a:t>
            </a:r>
            <a:r>
              <a:rPr lang="ja-JP" altLang="ja-JP" sz="1400" dirty="0">
                <a:solidFill>
                  <a:prstClr val="black"/>
                </a:solidFill>
              </a:rPr>
              <a:t>回</a:t>
            </a:r>
            <a:r>
              <a:rPr lang="ja-JP" altLang="en-US" sz="1400" dirty="0">
                <a:solidFill>
                  <a:prstClr val="black"/>
                </a:solidFill>
              </a:rPr>
              <a:t>（６</a:t>
            </a:r>
            <a:r>
              <a:rPr lang="ja-JP" altLang="ja-JP" sz="1400" dirty="0">
                <a:solidFill>
                  <a:prstClr val="black"/>
                </a:solidFill>
              </a:rPr>
              <a:t>機関</a:t>
            </a:r>
            <a:r>
              <a:rPr lang="ja-JP" altLang="en-US" sz="1400" dirty="0">
                <a:solidFill>
                  <a:prstClr val="black"/>
                </a:solidFill>
              </a:rPr>
              <a:t>計）</a:t>
            </a:r>
            <a:endParaRPr lang="ja-JP" altLang="ja-JP" sz="1400" dirty="0">
              <a:solidFill>
                <a:prstClr val="black"/>
              </a:solidFill>
            </a:endParaRPr>
          </a:p>
          <a:p>
            <a:pPr>
              <a:lnSpc>
                <a:spcPts val="277"/>
              </a:lnSpc>
            </a:pPr>
            <a:endParaRPr lang="en-US" altLang="ja-JP" sz="1400" dirty="0">
              <a:solidFill>
                <a:prstClr val="black"/>
              </a:solidFill>
            </a:endParaRPr>
          </a:p>
          <a:p>
            <a:pPr>
              <a:lnSpc>
                <a:spcPts val="277"/>
              </a:lnSpc>
            </a:pPr>
            <a:endParaRPr lang="en-US" altLang="ja-JP" sz="1400" dirty="0">
              <a:solidFill>
                <a:prstClr val="black"/>
              </a:solidFill>
            </a:endParaRPr>
          </a:p>
          <a:p>
            <a:r>
              <a:rPr lang="ja-JP" altLang="ja-JP" sz="1400" dirty="0">
                <a:solidFill>
                  <a:prstClr val="black"/>
                </a:solidFill>
              </a:rPr>
              <a:t>（</a:t>
            </a:r>
            <a:r>
              <a:rPr lang="ja-JP" altLang="en-US" sz="1400" dirty="0">
                <a:solidFill>
                  <a:prstClr val="black"/>
                </a:solidFill>
              </a:rPr>
              <a:t>３</a:t>
            </a:r>
            <a:r>
              <a:rPr lang="ja-JP" altLang="ja-JP" sz="1400" dirty="0">
                <a:solidFill>
                  <a:prstClr val="black"/>
                </a:solidFill>
              </a:rPr>
              <a:t>）</a:t>
            </a:r>
            <a:r>
              <a:rPr lang="ja-JP" altLang="en-US" sz="1400" dirty="0">
                <a:solidFill>
                  <a:prstClr val="black"/>
                </a:solidFill>
              </a:rPr>
              <a:t>内容　：　</a:t>
            </a:r>
            <a:r>
              <a:rPr lang="ja-JP" altLang="ja-JP" sz="1400" dirty="0">
                <a:solidFill>
                  <a:prstClr val="black"/>
                </a:solidFill>
              </a:rPr>
              <a:t>局長通達で定めるモデルカリキュラムに従って</a:t>
            </a:r>
            <a:r>
              <a:rPr lang="ja-JP" altLang="en-US" sz="1400" dirty="0">
                <a:solidFill>
                  <a:prstClr val="black"/>
                </a:solidFill>
              </a:rPr>
              <a:t>４２</a:t>
            </a:r>
            <a:r>
              <a:rPr lang="ja-JP" altLang="ja-JP" sz="1400" dirty="0">
                <a:solidFill>
                  <a:prstClr val="black"/>
                </a:solidFill>
              </a:rPr>
              <a:t>時間以上で自由に設定。</a:t>
            </a:r>
            <a:r>
              <a:rPr lang="en-US" altLang="ja-JP" sz="1400" dirty="0">
                <a:solidFill>
                  <a:prstClr val="black"/>
                </a:solidFill>
              </a:rPr>
              <a:t>6</a:t>
            </a:r>
            <a:r>
              <a:rPr lang="ja-JP" altLang="ja-JP" sz="1400" dirty="0">
                <a:solidFill>
                  <a:prstClr val="black"/>
                </a:solidFill>
              </a:rPr>
              <a:t>～</a:t>
            </a:r>
            <a:r>
              <a:rPr lang="en-US" altLang="ja-JP" sz="1400" dirty="0">
                <a:solidFill>
                  <a:prstClr val="black"/>
                </a:solidFill>
              </a:rPr>
              <a:t>7</a:t>
            </a:r>
            <a:r>
              <a:rPr lang="ja-JP" altLang="ja-JP" sz="1400" dirty="0">
                <a:solidFill>
                  <a:prstClr val="black"/>
                </a:solidFill>
              </a:rPr>
              <a:t>日間</a:t>
            </a:r>
            <a:r>
              <a:rPr lang="ja-JP" altLang="en-US" sz="1400" dirty="0">
                <a:solidFill>
                  <a:prstClr val="black"/>
                </a:solidFill>
              </a:rPr>
              <a:t>程度</a:t>
            </a:r>
            <a:r>
              <a:rPr lang="ja-JP" altLang="ja-JP" sz="1400" dirty="0">
                <a:solidFill>
                  <a:prstClr val="black"/>
                </a:solidFill>
              </a:rPr>
              <a:t>。</a:t>
            </a:r>
          </a:p>
          <a:p>
            <a:pPr>
              <a:lnSpc>
                <a:spcPts val="277"/>
              </a:lnSpc>
            </a:pPr>
            <a:endParaRPr lang="en-US" altLang="ja-JP" sz="1400" dirty="0">
              <a:solidFill>
                <a:prstClr val="black"/>
              </a:solidFill>
            </a:endParaRPr>
          </a:p>
          <a:p>
            <a:pPr>
              <a:lnSpc>
                <a:spcPts val="277"/>
              </a:lnSpc>
            </a:pPr>
            <a:endParaRPr lang="en-US" altLang="ja-JP" sz="1400" dirty="0">
              <a:solidFill>
                <a:prstClr val="black"/>
              </a:solidFill>
            </a:endParaRPr>
          </a:p>
          <a:p>
            <a:r>
              <a:rPr lang="ja-JP" altLang="ja-JP" sz="1400" dirty="0">
                <a:solidFill>
                  <a:prstClr val="black"/>
                </a:solidFill>
              </a:rPr>
              <a:t>（</a:t>
            </a:r>
            <a:r>
              <a:rPr lang="ja-JP" altLang="en-US" sz="1400" dirty="0">
                <a:solidFill>
                  <a:prstClr val="black"/>
                </a:solidFill>
              </a:rPr>
              <a:t>４</a:t>
            </a:r>
            <a:r>
              <a:rPr lang="ja-JP" altLang="ja-JP" sz="1400" dirty="0">
                <a:solidFill>
                  <a:prstClr val="black"/>
                </a:solidFill>
              </a:rPr>
              <a:t>）費用</a:t>
            </a:r>
            <a:r>
              <a:rPr lang="ja-JP" altLang="en-US" sz="1400" dirty="0">
                <a:solidFill>
                  <a:prstClr val="black"/>
                </a:solidFill>
              </a:rPr>
              <a:t>　：　</a:t>
            </a:r>
            <a:r>
              <a:rPr lang="ja-JP" altLang="ja-JP" sz="1400" dirty="0">
                <a:solidFill>
                  <a:prstClr val="black"/>
                </a:solidFill>
              </a:rPr>
              <a:t>研修費用は</a:t>
            </a:r>
            <a:r>
              <a:rPr lang="ja-JP" altLang="en-US" sz="1400" dirty="0">
                <a:solidFill>
                  <a:prstClr val="black"/>
                </a:solidFill>
              </a:rPr>
              <a:t>５</a:t>
            </a:r>
            <a:r>
              <a:rPr lang="ja-JP" altLang="ja-JP" sz="1400" dirty="0">
                <a:solidFill>
                  <a:prstClr val="black"/>
                </a:solidFill>
              </a:rPr>
              <a:t>万円前後</a:t>
            </a:r>
            <a:r>
              <a:rPr lang="ja-JP" altLang="en-US" sz="1400" dirty="0">
                <a:solidFill>
                  <a:prstClr val="black"/>
                </a:solidFill>
              </a:rPr>
              <a:t>（</a:t>
            </a:r>
            <a:r>
              <a:rPr lang="en-US" altLang="ja-JP" sz="1400" dirty="0">
                <a:solidFill>
                  <a:prstClr val="black"/>
                </a:solidFill>
              </a:rPr>
              <a:t>※</a:t>
            </a:r>
            <a:r>
              <a:rPr lang="ja-JP" altLang="en-US" sz="1400" dirty="0">
                <a:solidFill>
                  <a:prstClr val="black"/>
                </a:solidFill>
              </a:rPr>
              <a:t>）</a:t>
            </a:r>
            <a:r>
              <a:rPr lang="ja-JP" altLang="ja-JP" sz="1400" dirty="0">
                <a:solidFill>
                  <a:prstClr val="black"/>
                </a:solidFill>
              </a:rPr>
              <a:t>。旅費は、</a:t>
            </a:r>
            <a:r>
              <a:rPr lang="ja-JP" altLang="en-US" sz="1400" dirty="0">
                <a:solidFill>
                  <a:prstClr val="black"/>
                </a:solidFill>
              </a:rPr>
              <a:t>１．（４）と同じ。</a:t>
            </a:r>
            <a:endParaRPr lang="en-US" altLang="ja-JP" sz="1400" dirty="0">
              <a:solidFill>
                <a:prstClr val="black"/>
              </a:solidFill>
            </a:endParaRPr>
          </a:p>
          <a:p>
            <a:r>
              <a:rPr lang="ja-JP" altLang="en-US" sz="1400" dirty="0">
                <a:solidFill>
                  <a:prstClr val="black"/>
                </a:solidFill>
              </a:rPr>
              <a:t>　　　　　　　　　</a:t>
            </a:r>
            <a:r>
              <a:rPr lang="en-US" altLang="ja-JP" sz="1000" dirty="0">
                <a:solidFill>
                  <a:prstClr val="black"/>
                </a:solidFill>
              </a:rPr>
              <a:t>※</a:t>
            </a:r>
            <a:r>
              <a:rPr lang="ja-JP" altLang="en-US" sz="1000" dirty="0">
                <a:solidFill>
                  <a:prstClr val="black"/>
                </a:solidFill>
              </a:rPr>
              <a:t>養成研修の修了後６か月以内に、助成金を活用して支援を実施した場合に、１／２の額を助成。</a:t>
            </a:r>
            <a:endParaRPr lang="ja-JP" altLang="ja-JP" sz="1000" dirty="0">
              <a:solidFill>
                <a:prstClr val="black"/>
              </a:solidFill>
            </a:endParaRPr>
          </a:p>
          <a:p>
            <a:pPr>
              <a:lnSpc>
                <a:spcPts val="277"/>
              </a:lnSpc>
            </a:pPr>
            <a:endParaRPr lang="en-US" altLang="ja-JP" sz="1400" dirty="0">
              <a:solidFill>
                <a:prstClr val="black"/>
              </a:solidFill>
            </a:endParaRPr>
          </a:p>
          <a:p>
            <a:pPr>
              <a:lnSpc>
                <a:spcPts val="277"/>
              </a:lnSpc>
            </a:pPr>
            <a:endParaRPr lang="en-US" altLang="ja-JP" sz="1400" dirty="0">
              <a:solidFill>
                <a:prstClr val="black"/>
              </a:solidFill>
            </a:endParaRPr>
          </a:p>
          <a:p>
            <a:r>
              <a:rPr lang="ja-JP" altLang="ja-JP" sz="1400" dirty="0">
                <a:solidFill>
                  <a:prstClr val="black"/>
                </a:solidFill>
              </a:rPr>
              <a:t>（</a:t>
            </a:r>
            <a:r>
              <a:rPr lang="ja-JP" altLang="en-US" sz="1400" dirty="0">
                <a:solidFill>
                  <a:prstClr val="black"/>
                </a:solidFill>
              </a:rPr>
              <a:t>５</a:t>
            </a:r>
            <a:r>
              <a:rPr lang="ja-JP" altLang="ja-JP" sz="1400" dirty="0">
                <a:solidFill>
                  <a:prstClr val="black"/>
                </a:solidFill>
              </a:rPr>
              <a:t>）開催場所</a:t>
            </a:r>
            <a:r>
              <a:rPr lang="ja-JP" altLang="ja-JP" sz="1200" dirty="0">
                <a:solidFill>
                  <a:prstClr val="black"/>
                </a:solidFill>
              </a:rPr>
              <a:t>（</a:t>
            </a:r>
            <a:r>
              <a:rPr lang="ja-JP" altLang="en-US" sz="1200" dirty="0" smtClean="0">
                <a:solidFill>
                  <a:prstClr val="black"/>
                </a:solidFill>
              </a:rPr>
              <a:t>令和２年</a:t>
            </a:r>
            <a:r>
              <a:rPr lang="ja-JP" altLang="ja-JP" sz="1200" dirty="0" smtClean="0">
                <a:solidFill>
                  <a:prstClr val="black"/>
                </a:solidFill>
              </a:rPr>
              <a:t>度</a:t>
            </a:r>
            <a:r>
              <a:rPr lang="ja-JP" altLang="en-US" sz="1200" dirty="0">
                <a:solidFill>
                  <a:prstClr val="black"/>
                </a:solidFill>
              </a:rPr>
              <a:t>）  </a:t>
            </a:r>
            <a:r>
              <a:rPr lang="ja-JP" altLang="en-US" sz="1400" dirty="0">
                <a:solidFill>
                  <a:prstClr val="black"/>
                </a:solidFill>
              </a:rPr>
              <a:t>　：　３回開催　／　大阪、東京</a:t>
            </a:r>
            <a:r>
              <a:rPr lang="ja-JP" altLang="en-US" sz="1100" dirty="0">
                <a:solidFill>
                  <a:prstClr val="black"/>
                </a:solidFill>
              </a:rPr>
              <a:t>（うち１回は企業在籍型のみ</a:t>
            </a:r>
            <a:r>
              <a:rPr lang="ja-JP" altLang="en-US" sz="1100" dirty="0" smtClean="0">
                <a:solidFill>
                  <a:prstClr val="black"/>
                </a:solidFill>
              </a:rPr>
              <a:t>）</a:t>
            </a:r>
            <a:endParaRPr lang="en-US" altLang="ja-JP" sz="1100" dirty="0" smtClean="0">
              <a:solidFill>
                <a:prstClr val="black"/>
              </a:solidFill>
            </a:endParaRPr>
          </a:p>
          <a:p>
            <a:r>
              <a:rPr lang="ja-JP" altLang="en-US" sz="1400" dirty="0" smtClean="0">
                <a:solidFill>
                  <a:prstClr val="black"/>
                </a:solidFill>
              </a:rPr>
              <a:t>　　　　　　　　　　　　　　　　　　　 </a:t>
            </a:r>
            <a:r>
              <a:rPr lang="ja-JP" altLang="en-US" sz="1400" dirty="0">
                <a:solidFill>
                  <a:prstClr val="black"/>
                </a:solidFill>
              </a:rPr>
              <a:t>２回開催　／　兵庫</a:t>
            </a:r>
            <a:r>
              <a:rPr lang="ja-JP" altLang="en-US" sz="1100" dirty="0">
                <a:solidFill>
                  <a:prstClr val="black"/>
                </a:solidFill>
              </a:rPr>
              <a:t>（訪問型のみ</a:t>
            </a:r>
            <a:r>
              <a:rPr lang="ja-JP" altLang="en-US" sz="1100" dirty="0" smtClean="0">
                <a:solidFill>
                  <a:prstClr val="black"/>
                </a:solidFill>
              </a:rPr>
              <a:t>）</a:t>
            </a:r>
            <a:endParaRPr lang="en-US" altLang="ja-JP" sz="11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a:solidFill>
                  <a:prstClr val="black"/>
                </a:solidFill>
              </a:rPr>
              <a:t>　１回開催　／　北海道</a:t>
            </a:r>
            <a:r>
              <a:rPr lang="ja-JP" altLang="en-US" sz="1400" dirty="0" smtClean="0">
                <a:solidFill>
                  <a:prstClr val="black"/>
                </a:solidFill>
              </a:rPr>
              <a:t>、静岡、愛知、長崎</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ja-JP" altLang="en-US" sz="1400" dirty="0" smtClean="0">
                <a:solidFill>
                  <a:schemeClr val="tx1"/>
                </a:solidFill>
              </a:rPr>
              <a:t>　</a:t>
            </a:r>
            <a:r>
              <a:rPr lang="en-US" altLang="ja-JP" sz="1000" dirty="0" smtClean="0">
                <a:solidFill>
                  <a:schemeClr val="tx1"/>
                </a:solidFill>
              </a:rPr>
              <a:t>※</a:t>
            </a:r>
            <a:r>
              <a:rPr lang="ja-JP" altLang="en-US" sz="1000" dirty="0" smtClean="0">
                <a:solidFill>
                  <a:schemeClr val="tx1"/>
                </a:solidFill>
              </a:rPr>
              <a:t>回数は令和２年度当初の予定</a:t>
            </a:r>
            <a:r>
              <a:rPr lang="ja-JP" altLang="en-US" sz="1050" dirty="0" smtClean="0">
                <a:solidFill>
                  <a:schemeClr val="tx1"/>
                </a:solidFill>
              </a:rPr>
              <a:t>。</a:t>
            </a:r>
            <a:r>
              <a:rPr lang="ja-JP" altLang="en-US" sz="1000" dirty="0">
                <a:solidFill>
                  <a:schemeClr val="tx1"/>
                </a:solidFill>
              </a:rPr>
              <a:t>コロナウイルス感染拡大防止のため</a:t>
            </a:r>
            <a:r>
              <a:rPr lang="ja-JP" altLang="en-US" sz="1000" dirty="0" smtClean="0">
                <a:solidFill>
                  <a:schemeClr val="tx1"/>
                </a:solidFill>
              </a:rPr>
              <a:t>、延期または中止の対応を実施。</a:t>
            </a:r>
            <a:endParaRPr lang="en-US" altLang="ja-JP" sz="1000" dirty="0">
              <a:solidFill>
                <a:schemeClr val="tx1"/>
              </a:solidFill>
            </a:endParaRPr>
          </a:p>
          <a:p>
            <a:endParaRPr lang="en-US" altLang="ja-JP" sz="200" dirty="0">
              <a:solidFill>
                <a:prstClr val="black"/>
              </a:solidFill>
            </a:endParaRPr>
          </a:p>
          <a:p>
            <a:r>
              <a:rPr lang="ja-JP" altLang="en-US" sz="1050" dirty="0">
                <a:solidFill>
                  <a:prstClr val="black"/>
                </a:solidFill>
              </a:rPr>
              <a:t>　</a:t>
            </a:r>
            <a:r>
              <a:rPr lang="en-US" altLang="ja-JP" sz="900" dirty="0">
                <a:solidFill>
                  <a:schemeClr val="tx1"/>
                </a:solidFill>
              </a:rPr>
              <a:t>※</a:t>
            </a:r>
            <a:r>
              <a:rPr lang="ja-JP" altLang="en-US" sz="900" dirty="0">
                <a:solidFill>
                  <a:schemeClr val="tx1"/>
                </a:solidFill>
              </a:rPr>
              <a:t>学校教育法（昭和２２年法律第２６号）第１条に規定する大学及び高等専門学校並びに同法第１２４条に規定する専修学校が在学生を対象と</a:t>
            </a:r>
            <a:r>
              <a:rPr lang="ja-JP" altLang="en-US" sz="900" dirty="0" smtClean="0">
                <a:solidFill>
                  <a:schemeClr val="tx1"/>
                </a:solidFill>
              </a:rPr>
              <a:t>して実施する</a:t>
            </a:r>
            <a:endParaRPr lang="en-US" altLang="ja-JP" sz="900" dirty="0" smtClean="0">
              <a:solidFill>
                <a:schemeClr val="tx1"/>
              </a:solidFill>
            </a:endParaRPr>
          </a:p>
          <a:p>
            <a:r>
              <a:rPr lang="ja-JP" altLang="en-US" sz="900" dirty="0" smtClean="0">
                <a:solidFill>
                  <a:schemeClr val="tx1"/>
                </a:solidFill>
              </a:rPr>
              <a:t>　　　職場</a:t>
            </a:r>
            <a:r>
              <a:rPr lang="ja-JP" altLang="en-US" sz="900" dirty="0">
                <a:solidFill>
                  <a:schemeClr val="tx1"/>
                </a:solidFill>
              </a:rPr>
              <a:t>適応援助者（ジョブコーチ）養成研修は上記の内容とカリキュラムが異なる。（現在１機関が実施）</a:t>
            </a:r>
            <a:endParaRPr lang="en-US" altLang="ja-JP" sz="900" dirty="0">
              <a:solidFill>
                <a:schemeClr val="tx1"/>
              </a:solidFill>
            </a:endParaRPr>
          </a:p>
        </p:txBody>
      </p:sp>
      <p:sp>
        <p:nvSpPr>
          <p:cNvPr id="10"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28472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kumimoji="1" lang="ja-JP" altLang="en-US" sz="3200" dirty="0" smtClean="0"/>
              <a:t>公務部門において活用できる職場適応支援</a:t>
            </a:r>
            <a:endParaRPr kumimoji="1" lang="ja-JP" altLang="en-US" sz="3200" dirty="0"/>
          </a:p>
        </p:txBody>
      </p:sp>
      <p:sp>
        <p:nvSpPr>
          <p:cNvPr id="3" name="コンテンツ プレースホルダー 2"/>
          <p:cNvSpPr>
            <a:spLocks noGrp="1"/>
          </p:cNvSpPr>
          <p:nvPr>
            <p:ph idx="1"/>
          </p:nvPr>
        </p:nvSpPr>
        <p:spPr>
          <a:xfrm>
            <a:off x="463805" y="893506"/>
            <a:ext cx="8229600" cy="527161"/>
          </a:xfrm>
        </p:spPr>
        <p:txBody>
          <a:bodyPr>
            <a:normAutofit fontScale="92500" lnSpcReduction="10000"/>
          </a:bodyPr>
          <a:lstStyle/>
          <a:p>
            <a:pPr marL="0" indent="0">
              <a:buNone/>
            </a:pPr>
            <a:r>
              <a:rPr kumimoji="1" lang="en-US" altLang="ja-JP" sz="1600" dirty="0" smtClean="0">
                <a:solidFill>
                  <a:srgbClr val="FF0000"/>
                </a:solidFill>
              </a:rPr>
              <a:t>※</a:t>
            </a:r>
            <a:r>
              <a:rPr kumimoji="1" lang="ja-JP" altLang="en-US" sz="1600" dirty="0" smtClean="0">
                <a:solidFill>
                  <a:srgbClr val="FF0000"/>
                </a:solidFill>
              </a:rPr>
              <a:t>公務部門においては、財源の関係から、</a:t>
            </a:r>
            <a:r>
              <a:rPr kumimoji="1" lang="en-US" altLang="ja-JP" sz="1600" dirty="0" smtClean="0">
                <a:solidFill>
                  <a:srgbClr val="FF0000"/>
                </a:solidFill>
              </a:rPr>
              <a:t>JEED</a:t>
            </a:r>
            <a:r>
              <a:rPr kumimoji="1" lang="ja-JP" altLang="en-US" sz="1600" dirty="0" smtClean="0">
                <a:solidFill>
                  <a:srgbClr val="FF0000"/>
                </a:solidFill>
              </a:rPr>
              <a:t>や助成金によるジョブコーチ支援を活用することや、</a:t>
            </a:r>
            <a:r>
              <a:rPr kumimoji="1" lang="en-US" altLang="ja-JP" sz="1600" dirty="0" smtClean="0">
                <a:solidFill>
                  <a:srgbClr val="FF0000"/>
                </a:solidFill>
              </a:rPr>
              <a:t>JEED</a:t>
            </a:r>
            <a:r>
              <a:rPr kumimoji="1" lang="ja-JP" altLang="en-US" sz="1600" dirty="0" smtClean="0">
                <a:solidFill>
                  <a:srgbClr val="FF0000"/>
                </a:solidFill>
              </a:rPr>
              <a:t>が実施する職場適応援助者養成研修の受講は不可。</a:t>
            </a:r>
            <a:endParaRPr kumimoji="1" lang="ja-JP" altLang="en-US" sz="1600" dirty="0">
              <a:solidFill>
                <a:srgbClr val="FF0000"/>
              </a:solidFill>
            </a:endParaRPr>
          </a:p>
        </p:txBody>
      </p:sp>
      <p:sp>
        <p:nvSpPr>
          <p:cNvPr id="5" name="正方形/長方形 4"/>
          <p:cNvSpPr/>
          <p:nvPr/>
        </p:nvSpPr>
        <p:spPr>
          <a:xfrm>
            <a:off x="552762" y="2341997"/>
            <a:ext cx="8051686" cy="1554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0070C0"/>
                </a:solidFill>
              </a:rPr>
              <a:t>各都道府県労働局・ハローワークに「職場適応支援者」を配置</a:t>
            </a:r>
            <a:endParaRPr lang="en-US" altLang="ja-JP" sz="2000" dirty="0" smtClean="0">
              <a:solidFill>
                <a:srgbClr val="0070C0"/>
              </a:solidFill>
            </a:endParaRPr>
          </a:p>
          <a:p>
            <a:r>
              <a:rPr lang="ja-JP" altLang="en-US" sz="1400" dirty="0" smtClean="0">
                <a:solidFill>
                  <a:prstClr val="black"/>
                </a:solidFill>
              </a:rPr>
              <a:t>　</a:t>
            </a:r>
            <a:r>
              <a:rPr lang="ja-JP" altLang="en-US" sz="1400" dirty="0" smtClean="0">
                <a:solidFill>
                  <a:prstClr val="black"/>
                </a:solidFill>
                <a:latin typeface="+mn-ea"/>
              </a:rPr>
              <a:t>○　公務部門</a:t>
            </a:r>
            <a:r>
              <a:rPr lang="ja-JP" altLang="en-US" sz="1400" dirty="0" smtClean="0">
                <a:solidFill>
                  <a:schemeClr val="tx1"/>
                </a:solidFill>
                <a:latin typeface="+mn-ea"/>
              </a:rPr>
              <a:t>に</a:t>
            </a:r>
            <a:r>
              <a:rPr lang="ja-JP" altLang="en-US" sz="1400" dirty="0">
                <a:solidFill>
                  <a:schemeClr val="tx1"/>
                </a:solidFill>
                <a:latin typeface="+mn-ea"/>
              </a:rPr>
              <a:t>採用された障害者に</a:t>
            </a:r>
            <a:r>
              <a:rPr lang="ja-JP" altLang="en-US" sz="1400" dirty="0" smtClean="0">
                <a:solidFill>
                  <a:schemeClr val="tx1"/>
                </a:solidFill>
                <a:latin typeface="+mn-ea"/>
              </a:rPr>
              <a:t>ついて</a:t>
            </a:r>
            <a:endParaRPr lang="en-US" altLang="ja-JP" sz="1400" dirty="0" smtClean="0">
              <a:solidFill>
                <a:schemeClr val="tx1"/>
              </a:solidFill>
              <a:latin typeface="+mn-ea"/>
            </a:endParaRPr>
          </a:p>
          <a:p>
            <a:r>
              <a:rPr lang="ja-JP" altLang="en-US" sz="1400" dirty="0" smtClean="0">
                <a:solidFill>
                  <a:schemeClr val="tx1"/>
                </a:solidFill>
                <a:latin typeface="+mn-ea"/>
              </a:rPr>
              <a:t>　　　・安定所</a:t>
            </a:r>
            <a:r>
              <a:rPr lang="ja-JP" altLang="en-US" sz="1400" dirty="0">
                <a:solidFill>
                  <a:schemeClr val="tx1"/>
                </a:solidFill>
                <a:latin typeface="+mn-ea"/>
              </a:rPr>
              <a:t>等における職業相談の中で</a:t>
            </a:r>
            <a:r>
              <a:rPr lang="ja-JP" altLang="en-US" sz="1400" dirty="0" smtClean="0">
                <a:solidFill>
                  <a:schemeClr val="tx1"/>
                </a:solidFill>
                <a:latin typeface="+mn-ea"/>
              </a:rPr>
              <a:t>、採用後</a:t>
            </a:r>
            <a:r>
              <a:rPr lang="ja-JP" altLang="en-US" sz="1400" dirty="0">
                <a:solidFill>
                  <a:schemeClr val="tx1"/>
                </a:solidFill>
                <a:latin typeface="+mn-ea"/>
              </a:rPr>
              <a:t>に職場適応支援者による支援が必要と判断する</a:t>
            </a:r>
            <a:r>
              <a:rPr lang="ja-JP" altLang="en-US" sz="1400" dirty="0" smtClean="0">
                <a:solidFill>
                  <a:schemeClr val="tx1"/>
                </a:solidFill>
                <a:latin typeface="+mn-ea"/>
              </a:rPr>
              <a:t>場合</a:t>
            </a:r>
            <a:endParaRPr lang="en-US" altLang="ja-JP" sz="1400" dirty="0" smtClean="0">
              <a:solidFill>
                <a:schemeClr val="tx1"/>
              </a:solidFill>
              <a:latin typeface="+mn-ea"/>
            </a:endParaRPr>
          </a:p>
          <a:p>
            <a:r>
              <a:rPr lang="ja-JP" altLang="en-US" sz="1400" dirty="0" smtClean="0">
                <a:solidFill>
                  <a:schemeClr val="tx1"/>
                </a:solidFill>
                <a:latin typeface="+mn-ea"/>
              </a:rPr>
              <a:t>　　　・職場又</a:t>
            </a:r>
            <a:r>
              <a:rPr lang="ja-JP" altLang="en-US" sz="1400" dirty="0">
                <a:solidFill>
                  <a:schemeClr val="tx1"/>
                </a:solidFill>
                <a:latin typeface="+mn-ea"/>
              </a:rPr>
              <a:t>は障害者本人等からの要請があり</a:t>
            </a:r>
            <a:r>
              <a:rPr lang="ja-JP" altLang="en-US" sz="1400" dirty="0" smtClean="0">
                <a:solidFill>
                  <a:schemeClr val="tx1"/>
                </a:solidFill>
                <a:latin typeface="+mn-ea"/>
              </a:rPr>
              <a:t>、支援</a:t>
            </a:r>
            <a:r>
              <a:rPr lang="ja-JP" altLang="en-US" sz="1400" dirty="0">
                <a:solidFill>
                  <a:schemeClr val="tx1"/>
                </a:solidFill>
                <a:latin typeface="+mn-ea"/>
              </a:rPr>
              <a:t>が必要であると安定所等において判断する</a:t>
            </a:r>
            <a:r>
              <a:rPr lang="ja-JP" altLang="en-US" sz="1400" dirty="0" smtClean="0">
                <a:solidFill>
                  <a:schemeClr val="tx1"/>
                </a:solidFill>
                <a:latin typeface="+mn-ea"/>
              </a:rPr>
              <a:t>場合</a:t>
            </a:r>
            <a:endParaRPr lang="en-US" altLang="ja-JP" sz="1400" dirty="0" smtClean="0">
              <a:solidFill>
                <a:schemeClr val="tx1"/>
              </a:solidFill>
              <a:latin typeface="+mn-ea"/>
            </a:endParaRPr>
          </a:p>
          <a:p>
            <a:r>
              <a:rPr lang="ja-JP" altLang="en-US" sz="1400" dirty="0" smtClean="0">
                <a:solidFill>
                  <a:schemeClr val="tx1"/>
                </a:solidFill>
                <a:latin typeface="+mn-ea"/>
              </a:rPr>
              <a:t>　　に</a:t>
            </a:r>
            <a:r>
              <a:rPr lang="ja-JP" altLang="en-US" sz="1400" dirty="0">
                <a:solidFill>
                  <a:schemeClr val="tx1"/>
                </a:solidFill>
                <a:latin typeface="+mn-ea"/>
              </a:rPr>
              <a:t>、職場適応支援者が職場適応支援計画を作成し</a:t>
            </a:r>
            <a:r>
              <a:rPr lang="ja-JP" altLang="en-US" sz="1400" dirty="0" smtClean="0">
                <a:solidFill>
                  <a:schemeClr val="tx1"/>
                </a:solidFill>
                <a:latin typeface="+mn-ea"/>
              </a:rPr>
              <a:t>、必要</a:t>
            </a:r>
            <a:r>
              <a:rPr lang="ja-JP" altLang="en-US" sz="1400" dirty="0">
                <a:solidFill>
                  <a:schemeClr val="tx1"/>
                </a:solidFill>
                <a:latin typeface="+mn-ea"/>
              </a:rPr>
              <a:t>な支援を</a:t>
            </a:r>
            <a:r>
              <a:rPr lang="ja-JP" altLang="en-US" sz="1400" dirty="0" smtClean="0">
                <a:solidFill>
                  <a:schemeClr val="tx1"/>
                </a:solidFill>
                <a:latin typeface="+mn-ea"/>
              </a:rPr>
              <a:t>実施</a:t>
            </a:r>
            <a:endParaRPr lang="en-US" altLang="ja-JP" sz="1400" dirty="0">
              <a:solidFill>
                <a:schemeClr val="tx1"/>
              </a:solidFill>
              <a:latin typeface="+mn-ea"/>
            </a:endParaRPr>
          </a:p>
          <a:p>
            <a:r>
              <a:rPr lang="ja-JP" altLang="en-US" sz="1400" dirty="0">
                <a:solidFill>
                  <a:schemeClr val="tx1"/>
                </a:solidFill>
                <a:latin typeface="+mn-ea"/>
              </a:rPr>
              <a:t>　</a:t>
            </a:r>
            <a:r>
              <a:rPr lang="ja-JP" altLang="en-US" sz="1400" dirty="0" smtClean="0">
                <a:solidFill>
                  <a:schemeClr val="tx1"/>
                </a:solidFill>
                <a:latin typeface="+mn-ea"/>
              </a:rPr>
              <a:t>○　「職場適応援助者（ジョブコーチ）による支援」（</a:t>
            </a:r>
            <a:r>
              <a:rPr lang="ja-JP" altLang="en-US" sz="1400" dirty="0" smtClean="0">
                <a:solidFill>
                  <a:schemeClr val="tx1"/>
                </a:solidFill>
                <a:latin typeface="+mn-ea"/>
              </a:rPr>
              <a:t>ｐ５０）</a:t>
            </a:r>
            <a:r>
              <a:rPr lang="ja-JP" altLang="en-US" sz="1400" dirty="0" smtClean="0">
                <a:solidFill>
                  <a:schemeClr val="tx1"/>
                </a:solidFill>
                <a:latin typeface="+mn-ea"/>
              </a:rPr>
              <a:t>に準ずる支援を実施</a:t>
            </a:r>
            <a:endParaRPr lang="ja-JP" altLang="en-US" sz="1662" dirty="0">
              <a:solidFill>
                <a:prstClr val="black"/>
              </a:solidFill>
              <a:latin typeface="+mn-ea"/>
            </a:endParaRPr>
          </a:p>
        </p:txBody>
      </p:sp>
      <p:sp>
        <p:nvSpPr>
          <p:cNvPr id="6" name="テキスト ボックス 5"/>
          <p:cNvSpPr txBox="1"/>
          <p:nvPr/>
        </p:nvSpPr>
        <p:spPr>
          <a:xfrm>
            <a:off x="1698752" y="1628800"/>
            <a:ext cx="5328592" cy="313332"/>
          </a:xfrm>
          <a:prstGeom prst="rect">
            <a:avLst/>
          </a:prstGeom>
          <a:solidFill>
            <a:schemeClr val="bg1"/>
          </a:solidFill>
          <a:ln w="12700">
            <a:solidFill>
              <a:schemeClr val="tx1"/>
            </a:solidFill>
            <a:bevel/>
          </a:ln>
          <a:effectLst/>
        </p:spPr>
        <p:txBody>
          <a:bodyPr wrap="square" lIns="66462" tIns="33231" rIns="66462" bIns="33231" rtlCol="0">
            <a:spAutoFit/>
          </a:bodyPr>
          <a:lstStyle/>
          <a:p>
            <a:pPr algn="ctr"/>
            <a:r>
              <a:rPr lang="en-US" altLang="ja-JP" sz="1600" dirty="0" smtClean="0">
                <a:solidFill>
                  <a:srgbClr val="000000"/>
                </a:solidFill>
              </a:rPr>
              <a:t>JEED</a:t>
            </a:r>
            <a:r>
              <a:rPr lang="ja-JP" altLang="en-US" sz="1600" dirty="0" smtClean="0">
                <a:solidFill>
                  <a:srgbClr val="000000"/>
                </a:solidFill>
              </a:rPr>
              <a:t>や助成金によるジョブコーチ支援の代替措置として</a:t>
            </a:r>
            <a:endParaRPr lang="en-US" altLang="ja-JP" sz="1600" dirty="0" smtClean="0">
              <a:solidFill>
                <a:srgbClr val="000000"/>
              </a:solidFill>
            </a:endParaRPr>
          </a:p>
        </p:txBody>
      </p:sp>
      <p:sp>
        <p:nvSpPr>
          <p:cNvPr id="7" name="下矢印 6"/>
          <p:cNvSpPr/>
          <p:nvPr/>
        </p:nvSpPr>
        <p:spPr>
          <a:xfrm>
            <a:off x="3570960" y="2029866"/>
            <a:ext cx="1584176" cy="18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623207" y="4411812"/>
            <a:ext cx="5609551" cy="313332"/>
          </a:xfrm>
          <a:prstGeom prst="rect">
            <a:avLst/>
          </a:prstGeom>
          <a:solidFill>
            <a:schemeClr val="bg1"/>
          </a:solidFill>
          <a:ln w="12700">
            <a:solidFill>
              <a:schemeClr val="tx1"/>
            </a:solidFill>
            <a:bevel/>
          </a:ln>
          <a:effectLst/>
        </p:spPr>
        <p:txBody>
          <a:bodyPr wrap="square" lIns="66462" tIns="33231" rIns="66462" bIns="33231" rtlCol="0">
            <a:spAutoFit/>
          </a:bodyPr>
          <a:lstStyle/>
          <a:p>
            <a:pPr algn="ctr"/>
            <a:r>
              <a:rPr lang="en-US" altLang="ja-JP" sz="1600" dirty="0" smtClean="0">
                <a:solidFill>
                  <a:srgbClr val="000000"/>
                </a:solidFill>
              </a:rPr>
              <a:t>JEED</a:t>
            </a:r>
            <a:r>
              <a:rPr lang="ja-JP" altLang="en-US" sz="1600" dirty="0" smtClean="0">
                <a:solidFill>
                  <a:srgbClr val="000000"/>
                </a:solidFill>
              </a:rPr>
              <a:t>が実施する職場適応援助者養成研修の代替措置として</a:t>
            </a:r>
            <a:endParaRPr lang="en-US" altLang="ja-JP" sz="1600" dirty="0" smtClean="0">
              <a:solidFill>
                <a:srgbClr val="000000"/>
              </a:solidFill>
            </a:endParaRPr>
          </a:p>
        </p:txBody>
      </p:sp>
      <p:sp>
        <p:nvSpPr>
          <p:cNvPr id="10" name="下矢印 9"/>
          <p:cNvSpPr/>
          <p:nvPr/>
        </p:nvSpPr>
        <p:spPr>
          <a:xfrm>
            <a:off x="3635895" y="4797152"/>
            <a:ext cx="1584176" cy="18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2762" y="5052489"/>
            <a:ext cx="8051686" cy="1040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0070C0"/>
                </a:solidFill>
              </a:rPr>
              <a:t>国の機関の職員向け職場適応支援者養成研修を実施</a:t>
            </a:r>
            <a:endParaRPr lang="en-US" altLang="ja-JP" sz="2000" dirty="0" smtClean="0">
              <a:solidFill>
                <a:srgbClr val="0070C0"/>
              </a:solidFill>
            </a:endParaRPr>
          </a:p>
          <a:p>
            <a:r>
              <a:rPr lang="ja-JP" altLang="en-US" sz="1400" dirty="0" smtClean="0">
                <a:solidFill>
                  <a:schemeClr val="tx1"/>
                </a:solidFill>
                <a:latin typeface="Matura MT Script Capitals" panose="03020802060602070202" pitchFamily="66" charset="0"/>
                <a:ea typeface="Meiryo UI" panose="020B0604030504040204" pitchFamily="50" charset="-128"/>
              </a:rPr>
              <a:t>　</a:t>
            </a:r>
            <a:r>
              <a:rPr lang="ja-JP" altLang="en-US" sz="1400" dirty="0" smtClean="0">
                <a:solidFill>
                  <a:schemeClr val="tx1"/>
                </a:solidFill>
                <a:latin typeface="+mn-ea"/>
              </a:rPr>
              <a:t>○　研修内容：　企業在籍型職場適応支援者養成研修に準ずる内容</a:t>
            </a:r>
            <a:endParaRPr lang="en-US" altLang="ja-JP" sz="1400" dirty="0" smtClean="0">
              <a:solidFill>
                <a:schemeClr val="tx1"/>
              </a:solidFill>
              <a:latin typeface="+mn-ea"/>
            </a:endParaRPr>
          </a:p>
          <a:p>
            <a:r>
              <a:rPr lang="ja-JP" altLang="en-US" sz="1400" dirty="0" smtClean="0">
                <a:solidFill>
                  <a:schemeClr val="tx1"/>
                </a:solidFill>
                <a:latin typeface="+mn-ea"/>
              </a:rPr>
              <a:t>　○　実施回数：　東京２回、大阪２回実施</a:t>
            </a:r>
            <a:endParaRPr lang="en-US" altLang="ja-JP" sz="1400" dirty="0" smtClean="0">
              <a:solidFill>
                <a:schemeClr val="tx1"/>
              </a:solidFill>
              <a:latin typeface="+mn-ea"/>
            </a:endParaRPr>
          </a:p>
          <a:p>
            <a:r>
              <a:rPr lang="ja-JP" altLang="en-US" sz="1400" dirty="0" smtClean="0">
                <a:solidFill>
                  <a:schemeClr val="tx1"/>
                </a:solidFill>
                <a:latin typeface="+mn-ea"/>
              </a:rPr>
              <a:t>　○　研修期間：　４日間（１日事業所での実習を含む）</a:t>
            </a:r>
            <a:endParaRPr lang="ja-JP" altLang="en-US" sz="1662" dirty="0">
              <a:solidFill>
                <a:prstClr val="black"/>
              </a:solidFill>
              <a:latin typeface="+mn-ea"/>
            </a:endParaRPr>
          </a:p>
        </p:txBody>
      </p:sp>
      <p:sp>
        <p:nvSpPr>
          <p:cNvPr id="13" name="正方形/長方形 12"/>
          <p:cNvSpPr/>
          <p:nvPr/>
        </p:nvSpPr>
        <p:spPr>
          <a:xfrm>
            <a:off x="552762" y="6165304"/>
            <a:ext cx="8051686" cy="420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prstClr val="black"/>
                </a:solidFill>
              </a:rPr>
              <a:t>※</a:t>
            </a:r>
            <a:r>
              <a:rPr lang="ja-JP" altLang="en-US" sz="1600" dirty="0" smtClean="0">
                <a:solidFill>
                  <a:prstClr val="black"/>
                </a:solidFill>
              </a:rPr>
              <a:t>大臣指定の職場適応援助者</a:t>
            </a:r>
            <a:r>
              <a:rPr lang="ja-JP" altLang="en-US" sz="1600" smtClean="0">
                <a:solidFill>
                  <a:prstClr val="black"/>
                </a:solidFill>
              </a:rPr>
              <a:t>養成</a:t>
            </a:r>
            <a:r>
              <a:rPr lang="ja-JP" altLang="en-US" sz="1600" smtClean="0">
                <a:solidFill>
                  <a:prstClr val="black"/>
                </a:solidFill>
              </a:rPr>
              <a:t>研修は</a:t>
            </a:r>
            <a:r>
              <a:rPr lang="ja-JP" altLang="en-US" sz="1600" dirty="0" smtClean="0">
                <a:solidFill>
                  <a:prstClr val="black"/>
                </a:solidFill>
              </a:rPr>
              <a:t>、国及び地方公共団体の職員も受講可</a:t>
            </a:r>
            <a:endParaRPr lang="ja-JP" altLang="en-US" sz="1600" dirty="0">
              <a:solidFill>
                <a:prstClr val="black"/>
              </a:solidFill>
            </a:endParaRPr>
          </a:p>
        </p:txBody>
      </p:sp>
      <p:sp>
        <p:nvSpPr>
          <p:cNvPr id="11" name="正方形/長方形 10"/>
          <p:cNvSpPr/>
          <p:nvPr/>
        </p:nvSpPr>
        <p:spPr>
          <a:xfrm flipV="1">
            <a:off x="0" y="762976"/>
            <a:ext cx="9144000" cy="45315"/>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52</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603159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reeform 181"/>
          <p:cNvSpPr>
            <a:spLocks/>
          </p:cNvSpPr>
          <p:nvPr/>
        </p:nvSpPr>
        <p:spPr bwMode="auto">
          <a:xfrm>
            <a:off x="4919416" y="3179648"/>
            <a:ext cx="937897" cy="375069"/>
          </a:xfrm>
          <a:custGeom>
            <a:avLst/>
            <a:gdLst>
              <a:gd name="T0" fmla="*/ 0 w 1776"/>
              <a:gd name="T1" fmla="*/ 0 h 672"/>
              <a:gd name="T2" fmla="*/ 0 w 1776"/>
              <a:gd name="T3" fmla="*/ 0 h 672"/>
              <a:gd name="T4" fmla="*/ 0 w 1776"/>
              <a:gd name="T5" fmla="*/ 0 h 672"/>
              <a:gd name="T6" fmla="*/ 0 w 1776"/>
              <a:gd name="T7" fmla="*/ 1 h 672"/>
              <a:gd name="T8" fmla="*/ 2 w 1776"/>
              <a:gd name="T9" fmla="*/ 1 h 672"/>
              <a:gd name="T10" fmla="*/ 2 w 1776"/>
              <a:gd name="T11" fmla="*/ 0 h 672"/>
              <a:gd name="T12" fmla="*/ 2 w 1776"/>
              <a:gd name="T13" fmla="*/ 0 h 672"/>
              <a:gd name="T14" fmla="*/ 2 w 1776"/>
              <a:gd name="T15" fmla="*/ 0 h 672"/>
              <a:gd name="T16" fmla="*/ 0 w 1776"/>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672"/>
              <a:gd name="T29" fmla="*/ 1776 w 1776"/>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672">
                <a:moveTo>
                  <a:pt x="112" y="0"/>
                </a:moveTo>
                <a:cubicBezTo>
                  <a:pt x="50" y="0"/>
                  <a:pt x="0" y="50"/>
                  <a:pt x="0" y="112"/>
                </a:cubicBezTo>
                <a:lnTo>
                  <a:pt x="0" y="560"/>
                </a:lnTo>
                <a:cubicBezTo>
                  <a:pt x="0" y="622"/>
                  <a:pt x="50" y="672"/>
                  <a:pt x="112" y="672"/>
                </a:cubicBezTo>
                <a:lnTo>
                  <a:pt x="1664" y="672"/>
                </a:lnTo>
                <a:cubicBezTo>
                  <a:pt x="1726" y="672"/>
                  <a:pt x="1776" y="622"/>
                  <a:pt x="1776" y="560"/>
                </a:cubicBezTo>
                <a:lnTo>
                  <a:pt x="1776" y="112"/>
                </a:lnTo>
                <a:cubicBezTo>
                  <a:pt x="1776" y="50"/>
                  <a:pt x="1726" y="0"/>
                  <a:pt x="1664" y="0"/>
                </a:cubicBezTo>
                <a:lnTo>
                  <a:pt x="112"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484" name="Rectangle 4"/>
          <p:cNvSpPr>
            <a:spLocks noChangeArrowheads="1"/>
          </p:cNvSpPr>
          <p:nvPr/>
        </p:nvSpPr>
        <p:spPr bwMode="auto">
          <a:xfrm>
            <a:off x="4435399" y="2136318"/>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85" name="Rectangle 5"/>
          <p:cNvSpPr>
            <a:spLocks noChangeArrowheads="1"/>
          </p:cNvSpPr>
          <p:nvPr/>
        </p:nvSpPr>
        <p:spPr bwMode="auto">
          <a:xfrm>
            <a:off x="4435399" y="2136318"/>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86" name="Rectangle 6"/>
          <p:cNvSpPr>
            <a:spLocks noChangeArrowheads="1"/>
          </p:cNvSpPr>
          <p:nvPr/>
        </p:nvSpPr>
        <p:spPr bwMode="auto">
          <a:xfrm>
            <a:off x="5038647" y="2205187"/>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87" name="Rectangle 7"/>
          <p:cNvSpPr>
            <a:spLocks noChangeArrowheads="1"/>
          </p:cNvSpPr>
          <p:nvPr/>
        </p:nvSpPr>
        <p:spPr bwMode="auto">
          <a:xfrm>
            <a:off x="5038647" y="2205187"/>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88" name="Rectangle 8"/>
          <p:cNvSpPr>
            <a:spLocks noChangeArrowheads="1"/>
          </p:cNvSpPr>
          <p:nvPr/>
        </p:nvSpPr>
        <p:spPr bwMode="auto">
          <a:xfrm>
            <a:off x="7999337" y="2140800"/>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89" name="Rectangle 9"/>
          <p:cNvSpPr>
            <a:spLocks noChangeArrowheads="1"/>
          </p:cNvSpPr>
          <p:nvPr/>
        </p:nvSpPr>
        <p:spPr bwMode="auto">
          <a:xfrm>
            <a:off x="7999337" y="2140800"/>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90" name="Text Box 10"/>
          <p:cNvSpPr txBox="1">
            <a:spLocks noChangeArrowheads="1"/>
          </p:cNvSpPr>
          <p:nvPr/>
        </p:nvSpPr>
        <p:spPr bwMode="auto">
          <a:xfrm>
            <a:off x="6060435" y="2207173"/>
            <a:ext cx="1008062" cy="248530"/>
          </a:xfrm>
          <a:prstGeom prst="rect">
            <a:avLst/>
          </a:prstGeom>
          <a:noFill/>
          <a:ln w="9525">
            <a:solidFill>
              <a:schemeClr val="tx1"/>
            </a:solidFill>
            <a:miter lim="800000"/>
            <a:headEnd/>
            <a:tailEnd/>
          </a:ln>
        </p:spPr>
        <p:txBody>
          <a:bodyPr anchor="ctr">
            <a:spAutoFit/>
          </a:bodyPr>
          <a:lstStyle/>
          <a:p>
            <a:pPr algn="ctr">
              <a:spcBef>
                <a:spcPct val="50000"/>
              </a:spcBef>
            </a:pPr>
            <a:r>
              <a:rPr lang="ja-JP" altLang="en-US" sz="1015">
                <a:solidFill>
                  <a:srgbClr val="000000"/>
                </a:solidFill>
                <a:latin typeface="Arial"/>
                <a:ea typeface="HG丸ｺﾞｼｯｸM-PRO" pitchFamily="50" charset="-128"/>
              </a:rPr>
              <a:t>業務の内容</a:t>
            </a:r>
          </a:p>
        </p:txBody>
      </p:sp>
      <p:sp>
        <p:nvSpPr>
          <p:cNvPr id="20491" name="Text Box 11"/>
          <p:cNvSpPr txBox="1">
            <a:spLocks noChangeArrowheads="1"/>
          </p:cNvSpPr>
          <p:nvPr/>
        </p:nvSpPr>
        <p:spPr bwMode="auto">
          <a:xfrm>
            <a:off x="6037076" y="2463963"/>
            <a:ext cx="2959020" cy="3511218"/>
          </a:xfrm>
          <a:prstGeom prst="rect">
            <a:avLst/>
          </a:prstGeom>
          <a:noFill/>
          <a:ln w="9525">
            <a:noFill/>
            <a:miter lim="800000"/>
            <a:headEnd/>
            <a:tailEnd/>
          </a:ln>
        </p:spPr>
        <p:txBody>
          <a:bodyPr wrap="square">
            <a:spAutoFit/>
          </a:bodyPr>
          <a:lstStyle/>
          <a:p>
            <a:pPr>
              <a:lnSpc>
                <a:spcPct val="110000"/>
              </a:lnSpc>
            </a:pPr>
            <a:r>
              <a:rPr lang="ja-JP" altLang="en-US" sz="1015" dirty="0">
                <a:solidFill>
                  <a:srgbClr val="000000"/>
                </a:solidFill>
                <a:latin typeface="Arial"/>
                <a:ea typeface="HG丸ｺﾞｼｯｸM-PRO" pitchFamily="50" charset="-128"/>
              </a:rPr>
              <a:t>　就業及びそれに伴う日常生活上の支援を必要とする障害のある方に対し、センター窓口での相談や職場・家庭訪問等を実施します。</a:t>
            </a:r>
          </a:p>
          <a:p>
            <a:pPr>
              <a:lnSpc>
                <a:spcPct val="110000"/>
              </a:lnSpc>
              <a:spcBef>
                <a:spcPts val="554"/>
              </a:spcBef>
            </a:pPr>
            <a:r>
              <a:rPr lang="ja-JP" altLang="en-US" sz="1015" u="sng" dirty="0">
                <a:solidFill>
                  <a:srgbClr val="000000"/>
                </a:solidFill>
                <a:latin typeface="Arial"/>
                <a:ea typeface="HG丸ｺﾞｼｯｸM-PRO" pitchFamily="50" charset="-128"/>
              </a:rPr>
              <a:t>＜就業面での支援＞</a:t>
            </a:r>
          </a:p>
          <a:p>
            <a:pPr eaLnBrk="0">
              <a:lnSpc>
                <a:spcPct val="110000"/>
              </a:lnSpc>
            </a:pPr>
            <a:r>
              <a:rPr lang="ja-JP" altLang="en-US" sz="1015" dirty="0">
                <a:solidFill>
                  <a:srgbClr val="000000"/>
                </a:solidFill>
                <a:latin typeface="Arial"/>
                <a:ea typeface="HG丸ｺﾞｼｯｸM-PRO" pitchFamily="50" charset="-128"/>
              </a:rPr>
              <a:t>○　就業に関する相談支援</a:t>
            </a:r>
          </a:p>
          <a:p>
            <a:pPr eaLnBrk="0">
              <a:lnSpc>
                <a:spcPct val="110000"/>
              </a:lnSpc>
            </a:pPr>
            <a:r>
              <a:rPr lang="ja-JP" altLang="en-US" sz="1015" dirty="0">
                <a:solidFill>
                  <a:srgbClr val="000000"/>
                </a:solidFill>
                <a:latin typeface="Arial"/>
                <a:ea typeface="HG丸ｺﾞｼｯｸM-PRO" pitchFamily="50" charset="-128"/>
              </a:rPr>
              <a:t>　・ 就職に向けた準備支援（職業準備訓練、</a:t>
            </a:r>
          </a:p>
          <a:p>
            <a:pPr eaLnBrk="0">
              <a:lnSpc>
                <a:spcPct val="110000"/>
              </a:lnSpc>
            </a:pPr>
            <a:r>
              <a:rPr lang="ja-JP" altLang="en-US" sz="1015" dirty="0">
                <a:solidFill>
                  <a:srgbClr val="000000"/>
                </a:solidFill>
                <a:latin typeface="Arial"/>
                <a:ea typeface="HG丸ｺﾞｼｯｸM-PRO" pitchFamily="50" charset="-128"/>
              </a:rPr>
              <a:t>　　職場実習のあっせん）</a:t>
            </a:r>
          </a:p>
          <a:p>
            <a:pPr>
              <a:lnSpc>
                <a:spcPct val="110000"/>
              </a:lnSpc>
            </a:pPr>
            <a:r>
              <a:rPr lang="ja-JP" altLang="en-US" sz="1015" dirty="0">
                <a:solidFill>
                  <a:srgbClr val="000000"/>
                </a:solidFill>
                <a:latin typeface="Arial"/>
                <a:ea typeface="HG丸ｺﾞｼｯｸM-PRO" pitchFamily="50" charset="-128"/>
              </a:rPr>
              <a:t>　・ 就職活動の支援</a:t>
            </a:r>
          </a:p>
          <a:p>
            <a:pPr>
              <a:lnSpc>
                <a:spcPct val="110000"/>
              </a:lnSpc>
            </a:pPr>
            <a:r>
              <a:rPr lang="ja-JP" altLang="en-US" sz="1015" dirty="0">
                <a:solidFill>
                  <a:srgbClr val="000000"/>
                </a:solidFill>
                <a:latin typeface="Arial"/>
                <a:ea typeface="HG丸ｺﾞｼｯｸM-PRO" pitchFamily="50" charset="-128"/>
              </a:rPr>
              <a:t>　・ 職場定着に向けた支援</a:t>
            </a:r>
          </a:p>
          <a:p>
            <a:pPr>
              <a:lnSpc>
                <a:spcPct val="110000"/>
              </a:lnSpc>
            </a:pPr>
            <a:r>
              <a:rPr lang="ja-JP" altLang="en-US" sz="1015" dirty="0">
                <a:solidFill>
                  <a:srgbClr val="000000"/>
                </a:solidFill>
                <a:latin typeface="Arial"/>
                <a:ea typeface="HG丸ｺﾞｼｯｸM-PRO" pitchFamily="50" charset="-128"/>
              </a:rPr>
              <a:t>○　障害のある方それぞれの障害特性を踏まえ　　</a:t>
            </a:r>
            <a:endParaRPr lang="en-US" altLang="ja-JP" sz="1015" dirty="0">
              <a:solidFill>
                <a:srgbClr val="000000"/>
              </a:solidFill>
              <a:latin typeface="Arial"/>
              <a:ea typeface="HG丸ｺﾞｼｯｸM-PRO" pitchFamily="50" charset="-128"/>
            </a:endParaRPr>
          </a:p>
          <a:p>
            <a:pPr>
              <a:lnSpc>
                <a:spcPct val="110000"/>
              </a:lnSpc>
            </a:pPr>
            <a:r>
              <a:rPr lang="ja-JP" altLang="en-US" sz="1015" dirty="0">
                <a:solidFill>
                  <a:srgbClr val="000000"/>
                </a:solidFill>
                <a:latin typeface="Arial"/>
                <a:ea typeface="HG丸ｺﾞｼｯｸM-PRO" pitchFamily="50" charset="-128"/>
              </a:rPr>
              <a:t>　た雇用管理についての事業所に対する助言</a:t>
            </a:r>
          </a:p>
          <a:p>
            <a:pPr>
              <a:lnSpc>
                <a:spcPct val="110000"/>
              </a:lnSpc>
            </a:pPr>
            <a:r>
              <a:rPr lang="ja-JP" altLang="en-US" sz="1015" dirty="0">
                <a:solidFill>
                  <a:srgbClr val="000000"/>
                </a:solidFill>
                <a:latin typeface="Arial"/>
                <a:ea typeface="HG丸ｺﾞｼｯｸM-PRO" pitchFamily="50" charset="-128"/>
              </a:rPr>
              <a:t>○　関係機関との連絡調整</a:t>
            </a:r>
          </a:p>
          <a:p>
            <a:pPr>
              <a:lnSpc>
                <a:spcPct val="110000"/>
              </a:lnSpc>
              <a:spcBef>
                <a:spcPts val="554"/>
              </a:spcBef>
            </a:pPr>
            <a:r>
              <a:rPr lang="ja-JP" altLang="en-US" sz="1015" u="sng" dirty="0">
                <a:solidFill>
                  <a:srgbClr val="000000"/>
                </a:solidFill>
                <a:latin typeface="Arial"/>
                <a:ea typeface="HG丸ｺﾞｼｯｸM-PRO" pitchFamily="50" charset="-128"/>
              </a:rPr>
              <a:t>＜生活面での支援＞</a:t>
            </a:r>
          </a:p>
          <a:p>
            <a:pPr>
              <a:lnSpc>
                <a:spcPct val="110000"/>
              </a:lnSpc>
            </a:pPr>
            <a:r>
              <a:rPr lang="ja-JP" altLang="en-US" sz="1015" dirty="0">
                <a:solidFill>
                  <a:srgbClr val="000000"/>
                </a:solidFill>
                <a:latin typeface="Arial"/>
                <a:ea typeface="HG丸ｺﾞｼｯｸM-PRO" pitchFamily="50" charset="-128"/>
              </a:rPr>
              <a:t>○　日常生活・地域生活に関する助言</a:t>
            </a:r>
          </a:p>
          <a:p>
            <a:pPr>
              <a:lnSpc>
                <a:spcPct val="110000"/>
              </a:lnSpc>
            </a:pPr>
            <a:r>
              <a:rPr lang="ja-JP" altLang="en-US" sz="1015" dirty="0">
                <a:solidFill>
                  <a:srgbClr val="000000"/>
                </a:solidFill>
                <a:latin typeface="Arial"/>
                <a:ea typeface="HG丸ｺﾞｼｯｸM-PRO" pitchFamily="50" charset="-128"/>
              </a:rPr>
              <a:t>　・ 生活習慣の形成、健康管理、金銭管理</a:t>
            </a:r>
          </a:p>
          <a:p>
            <a:pPr>
              <a:lnSpc>
                <a:spcPct val="110000"/>
              </a:lnSpc>
            </a:pPr>
            <a:r>
              <a:rPr lang="ja-JP" altLang="en-US" sz="1015" dirty="0">
                <a:solidFill>
                  <a:srgbClr val="000000"/>
                </a:solidFill>
                <a:latin typeface="Arial"/>
                <a:ea typeface="HG丸ｺﾞｼｯｸM-PRO" pitchFamily="50" charset="-128"/>
              </a:rPr>
              <a:t>　　等の日常生活の自己管理に関する助言</a:t>
            </a:r>
          </a:p>
          <a:p>
            <a:pPr hangingPunct="0">
              <a:lnSpc>
                <a:spcPct val="110000"/>
              </a:lnSpc>
            </a:pPr>
            <a:r>
              <a:rPr lang="ja-JP" altLang="en-US" sz="1015" dirty="0">
                <a:solidFill>
                  <a:srgbClr val="000000"/>
                </a:solidFill>
                <a:latin typeface="Arial"/>
                <a:ea typeface="HG丸ｺﾞｼｯｸM-PRO" pitchFamily="50" charset="-128"/>
              </a:rPr>
              <a:t>　・ 住居、年金、余暇活動など地域生活、</a:t>
            </a:r>
          </a:p>
          <a:p>
            <a:pPr hangingPunct="0">
              <a:lnSpc>
                <a:spcPct val="110000"/>
              </a:lnSpc>
            </a:pPr>
            <a:r>
              <a:rPr lang="ja-JP" altLang="en-US" sz="1015" dirty="0">
                <a:solidFill>
                  <a:srgbClr val="000000"/>
                </a:solidFill>
                <a:latin typeface="Arial"/>
                <a:ea typeface="HG丸ｺﾞｼｯｸM-PRO" pitchFamily="50" charset="-128"/>
              </a:rPr>
              <a:t>　　生活設計に関する助言</a:t>
            </a:r>
          </a:p>
          <a:p>
            <a:pPr>
              <a:lnSpc>
                <a:spcPct val="110000"/>
              </a:lnSpc>
            </a:pPr>
            <a:r>
              <a:rPr lang="ja-JP" altLang="en-US" sz="1015" dirty="0">
                <a:solidFill>
                  <a:srgbClr val="000000"/>
                </a:solidFill>
                <a:latin typeface="Arial"/>
                <a:ea typeface="HG丸ｺﾞｼｯｸM-PRO" pitchFamily="50" charset="-128"/>
              </a:rPr>
              <a:t>○　関係機関との連絡調整</a:t>
            </a:r>
          </a:p>
        </p:txBody>
      </p:sp>
      <p:sp>
        <p:nvSpPr>
          <p:cNvPr id="20494" name="Text Box 14"/>
          <p:cNvSpPr txBox="1">
            <a:spLocks noChangeArrowheads="1"/>
          </p:cNvSpPr>
          <p:nvPr/>
        </p:nvSpPr>
        <p:spPr bwMode="auto">
          <a:xfrm>
            <a:off x="161541" y="2188941"/>
            <a:ext cx="2081213" cy="248530"/>
          </a:xfrm>
          <a:prstGeom prst="rect">
            <a:avLst/>
          </a:prstGeom>
          <a:noFill/>
          <a:ln w="9525">
            <a:solidFill>
              <a:schemeClr val="tx1"/>
            </a:solidFill>
            <a:miter lim="800000"/>
            <a:headEnd/>
            <a:tailEnd/>
          </a:ln>
        </p:spPr>
        <p:txBody>
          <a:bodyPr anchor="ctr">
            <a:spAutoFit/>
          </a:bodyPr>
          <a:lstStyle/>
          <a:p>
            <a:pPr algn="ctr">
              <a:spcBef>
                <a:spcPct val="50000"/>
              </a:spcBef>
            </a:pPr>
            <a:r>
              <a:rPr lang="ja-JP" altLang="en-US" sz="1015" dirty="0">
                <a:solidFill>
                  <a:srgbClr val="000000"/>
                </a:solidFill>
                <a:latin typeface="Arial"/>
                <a:ea typeface="HG丸ｺﾞｼｯｸM-PRO" pitchFamily="50" charset="-128"/>
              </a:rPr>
              <a:t>雇用と福祉のネットワーク</a:t>
            </a:r>
          </a:p>
        </p:txBody>
      </p:sp>
      <p:sp>
        <p:nvSpPr>
          <p:cNvPr id="20495" name="Rectangle 15"/>
          <p:cNvSpPr>
            <a:spLocks noChangeArrowheads="1"/>
          </p:cNvSpPr>
          <p:nvPr/>
        </p:nvSpPr>
        <p:spPr bwMode="auto">
          <a:xfrm>
            <a:off x="1149274" y="2863761"/>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96" name="Rectangle 16"/>
          <p:cNvSpPr>
            <a:spLocks noChangeArrowheads="1"/>
          </p:cNvSpPr>
          <p:nvPr/>
        </p:nvSpPr>
        <p:spPr bwMode="auto">
          <a:xfrm>
            <a:off x="1149274" y="2863761"/>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97" name="Rectangle 17"/>
          <p:cNvSpPr>
            <a:spLocks noChangeArrowheads="1"/>
          </p:cNvSpPr>
          <p:nvPr/>
        </p:nvSpPr>
        <p:spPr bwMode="auto">
          <a:xfrm>
            <a:off x="4997374" y="3052797"/>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98" name="Rectangle 18"/>
          <p:cNvSpPr>
            <a:spLocks noChangeArrowheads="1"/>
          </p:cNvSpPr>
          <p:nvPr/>
        </p:nvSpPr>
        <p:spPr bwMode="auto">
          <a:xfrm>
            <a:off x="4997374" y="3052797"/>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499" name="Rectangle 19"/>
          <p:cNvSpPr>
            <a:spLocks noChangeArrowheads="1"/>
          </p:cNvSpPr>
          <p:nvPr/>
        </p:nvSpPr>
        <p:spPr bwMode="auto">
          <a:xfrm>
            <a:off x="4997374" y="3219850"/>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500" name="Rectangle 20"/>
          <p:cNvSpPr>
            <a:spLocks noChangeArrowheads="1"/>
          </p:cNvSpPr>
          <p:nvPr/>
        </p:nvSpPr>
        <p:spPr bwMode="auto">
          <a:xfrm>
            <a:off x="4997374" y="3219850"/>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501" name="Rectangle 21"/>
          <p:cNvSpPr>
            <a:spLocks noChangeArrowheads="1"/>
          </p:cNvSpPr>
          <p:nvPr/>
        </p:nvSpPr>
        <p:spPr bwMode="auto">
          <a:xfrm>
            <a:off x="4997374" y="3385438"/>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502" name="Rectangle 22"/>
          <p:cNvSpPr>
            <a:spLocks noChangeArrowheads="1"/>
          </p:cNvSpPr>
          <p:nvPr/>
        </p:nvSpPr>
        <p:spPr bwMode="auto">
          <a:xfrm>
            <a:off x="4997374" y="3385438"/>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503" name="Rectangle 23"/>
          <p:cNvSpPr>
            <a:spLocks noChangeArrowheads="1"/>
          </p:cNvSpPr>
          <p:nvPr/>
        </p:nvSpPr>
        <p:spPr bwMode="auto">
          <a:xfrm>
            <a:off x="4997374" y="3551879"/>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504" name="Rectangle 24"/>
          <p:cNvSpPr>
            <a:spLocks noChangeArrowheads="1"/>
          </p:cNvSpPr>
          <p:nvPr/>
        </p:nvSpPr>
        <p:spPr bwMode="auto">
          <a:xfrm>
            <a:off x="4997374" y="3551879"/>
            <a:ext cx="65" cy="255776"/>
          </a:xfrm>
          <a:prstGeom prst="rect">
            <a:avLst/>
          </a:prstGeom>
          <a:noFill/>
          <a:ln w="9525">
            <a:noFill/>
            <a:miter lim="800000"/>
            <a:headEnd/>
            <a:tailEnd/>
          </a:ln>
        </p:spPr>
        <p:txBody>
          <a:bodyPr wrap="none" lIns="0" tIns="0" rIns="0" bIns="0">
            <a:spAutoFit/>
          </a:bodyPr>
          <a:lstStyle/>
          <a:p>
            <a:pPr algn="ctr"/>
            <a:endParaRPr lang="ja-JP" altLang="ja-JP" sz="1662">
              <a:solidFill>
                <a:srgbClr val="000000"/>
              </a:solidFill>
              <a:latin typeface="Arial"/>
              <a:ea typeface="ＭＳ Ｐゴシック"/>
            </a:endParaRPr>
          </a:p>
        </p:txBody>
      </p:sp>
      <p:sp>
        <p:nvSpPr>
          <p:cNvPr id="20505" name="Freeform 25"/>
          <p:cNvSpPr>
            <a:spLocks noEditPoints="1"/>
          </p:cNvSpPr>
          <p:nvPr/>
        </p:nvSpPr>
        <p:spPr bwMode="auto">
          <a:xfrm>
            <a:off x="556799" y="2706347"/>
            <a:ext cx="5002212" cy="3106615"/>
          </a:xfrm>
          <a:custGeom>
            <a:avLst/>
            <a:gdLst>
              <a:gd name="T0" fmla="*/ 2147483647 w 4793"/>
              <a:gd name="T1" fmla="*/ 0 h 2641"/>
              <a:gd name="T2" fmla="*/ 2147483647 w 4793"/>
              <a:gd name="T3" fmla="*/ 0 h 2641"/>
              <a:gd name="T4" fmla="*/ 2147483647 w 4793"/>
              <a:gd name="T5" fmla="*/ 2147483647 h 2641"/>
              <a:gd name="T6" fmla="*/ 2147483647 w 4793"/>
              <a:gd name="T7" fmla="*/ 2147483647 h 2641"/>
              <a:gd name="T8" fmla="*/ 2147483647 w 4793"/>
              <a:gd name="T9" fmla="*/ 2147483647 h 2641"/>
              <a:gd name="T10" fmla="*/ 2147483647 w 4793"/>
              <a:gd name="T11" fmla="*/ 0 h 2641"/>
              <a:gd name="T12" fmla="*/ 2147483647 w 4793"/>
              <a:gd name="T13" fmla="*/ 2147483647 h 2641"/>
              <a:gd name="T14" fmla="*/ 2147483647 w 4793"/>
              <a:gd name="T15" fmla="*/ 2147483647 h 2641"/>
              <a:gd name="T16" fmla="*/ 2147483647 w 4793"/>
              <a:gd name="T17" fmla="*/ 2147483647 h 2641"/>
              <a:gd name="T18" fmla="*/ 2147483647 w 4793"/>
              <a:gd name="T19" fmla="*/ 2147483647 h 2641"/>
              <a:gd name="T20" fmla="*/ 2147483647 w 4793"/>
              <a:gd name="T21" fmla="*/ 2147483647 h 2641"/>
              <a:gd name="T22" fmla="*/ 2147483647 w 4793"/>
              <a:gd name="T23" fmla="*/ 2147483647 h 2641"/>
              <a:gd name="T24" fmla="*/ 2147483647 w 4793"/>
              <a:gd name="T25" fmla="*/ 2147483647 h 2641"/>
              <a:gd name="T26" fmla="*/ 2147483647 w 4793"/>
              <a:gd name="T27" fmla="*/ 2147483647 h 2641"/>
              <a:gd name="T28" fmla="*/ 2147483647 w 4793"/>
              <a:gd name="T29" fmla="*/ 2147483647 h 2641"/>
              <a:gd name="T30" fmla="*/ 2147483647 w 4793"/>
              <a:gd name="T31" fmla="*/ 2147483647 h 2641"/>
              <a:gd name="T32" fmla="*/ 2147483647 w 4793"/>
              <a:gd name="T33" fmla="*/ 2147483647 h 2641"/>
              <a:gd name="T34" fmla="*/ 2147483647 w 4793"/>
              <a:gd name="T35" fmla="*/ 2147483647 h 2641"/>
              <a:gd name="T36" fmla="*/ 2147483647 w 4793"/>
              <a:gd name="T37" fmla="*/ 2147483647 h 2641"/>
              <a:gd name="T38" fmla="*/ 2147483647 w 4793"/>
              <a:gd name="T39" fmla="*/ 2147483647 h 2641"/>
              <a:gd name="T40" fmla="*/ 2147483647 w 4793"/>
              <a:gd name="T41" fmla="*/ 2147483647 h 2641"/>
              <a:gd name="T42" fmla="*/ 2147483647 w 4793"/>
              <a:gd name="T43" fmla="*/ 2147483647 h 2641"/>
              <a:gd name="T44" fmla="*/ 2147483647 w 4793"/>
              <a:gd name="T45" fmla="*/ 2147483647 h 2641"/>
              <a:gd name="T46" fmla="*/ 2147483647 w 4793"/>
              <a:gd name="T47" fmla="*/ 2147483647 h 2641"/>
              <a:gd name="T48" fmla="*/ 2147483647 w 4793"/>
              <a:gd name="T49" fmla="*/ 2147483647 h 2641"/>
              <a:gd name="T50" fmla="*/ 2147483647 w 4793"/>
              <a:gd name="T51" fmla="*/ 2147483647 h 2641"/>
              <a:gd name="T52" fmla="*/ 2147483647 w 4793"/>
              <a:gd name="T53" fmla="*/ 2147483647 h 2641"/>
              <a:gd name="T54" fmla="*/ 2147483647 w 4793"/>
              <a:gd name="T55" fmla="*/ 2147483647 h 2641"/>
              <a:gd name="T56" fmla="*/ 2147483647 w 4793"/>
              <a:gd name="T57" fmla="*/ 2147483647 h 2641"/>
              <a:gd name="T58" fmla="*/ 2147483647 w 4793"/>
              <a:gd name="T59" fmla="*/ 2147483647 h 2641"/>
              <a:gd name="T60" fmla="*/ 2147483647 w 4793"/>
              <a:gd name="T61" fmla="*/ 2147483647 h 2641"/>
              <a:gd name="T62" fmla="*/ 2147483647 w 4793"/>
              <a:gd name="T63" fmla="*/ 2147483647 h 2641"/>
              <a:gd name="T64" fmla="*/ 2147483647 w 4793"/>
              <a:gd name="T65" fmla="*/ 2147483647 h 2641"/>
              <a:gd name="T66" fmla="*/ 2147483647 w 4793"/>
              <a:gd name="T67" fmla="*/ 2147483647 h 2641"/>
              <a:gd name="T68" fmla="*/ 2147483647 w 4793"/>
              <a:gd name="T69" fmla="*/ 2147483647 h 2641"/>
              <a:gd name="T70" fmla="*/ 2147483647 w 4793"/>
              <a:gd name="T71" fmla="*/ 2147483647 h 2641"/>
              <a:gd name="T72" fmla="*/ 2147483647 w 4793"/>
              <a:gd name="T73" fmla="*/ 2147483647 h 2641"/>
              <a:gd name="T74" fmla="*/ 2147483647 w 4793"/>
              <a:gd name="T75" fmla="*/ 2147483647 h 2641"/>
              <a:gd name="T76" fmla="*/ 2147483647 w 4793"/>
              <a:gd name="T77" fmla="*/ 2147483647 h 2641"/>
              <a:gd name="T78" fmla="*/ 2147483647 w 4793"/>
              <a:gd name="T79" fmla="*/ 2147483647 h 2641"/>
              <a:gd name="T80" fmla="*/ 2147483647 w 4793"/>
              <a:gd name="T81" fmla="*/ 2147483647 h 2641"/>
              <a:gd name="T82" fmla="*/ 2147483647 w 4793"/>
              <a:gd name="T83" fmla="*/ 2147483647 h 2641"/>
              <a:gd name="T84" fmla="*/ 2147483647 w 4793"/>
              <a:gd name="T85" fmla="*/ 2147483647 h 2641"/>
              <a:gd name="T86" fmla="*/ 2147483647 w 4793"/>
              <a:gd name="T87" fmla="*/ 2147483647 h 2641"/>
              <a:gd name="T88" fmla="*/ 2147483647 w 4793"/>
              <a:gd name="T89" fmla="*/ 2147483647 h 2641"/>
              <a:gd name="T90" fmla="*/ 2147483647 w 4793"/>
              <a:gd name="T91" fmla="*/ 2147483647 h 2641"/>
              <a:gd name="T92" fmla="*/ 2147483647 w 4793"/>
              <a:gd name="T93" fmla="*/ 2147483647 h 2641"/>
              <a:gd name="T94" fmla="*/ 2147483647 w 4793"/>
              <a:gd name="T95" fmla="*/ 2147483647 h 2641"/>
              <a:gd name="T96" fmla="*/ 2147483647 w 4793"/>
              <a:gd name="T97" fmla="*/ 2147483647 h 2641"/>
              <a:gd name="T98" fmla="*/ 2147483647 w 4793"/>
              <a:gd name="T99" fmla="*/ 2147483647 h 2641"/>
              <a:gd name="T100" fmla="*/ 2147483647 w 4793"/>
              <a:gd name="T101" fmla="*/ 2147483647 h 2641"/>
              <a:gd name="T102" fmla="*/ 2147483647 w 4793"/>
              <a:gd name="T103" fmla="*/ 2147483647 h 2641"/>
              <a:gd name="T104" fmla="*/ 2147483647 w 4793"/>
              <a:gd name="T105" fmla="*/ 2147483647 h 2641"/>
              <a:gd name="T106" fmla="*/ 2147483647 w 4793"/>
              <a:gd name="T107" fmla="*/ 2147483647 h 2641"/>
              <a:gd name="T108" fmla="*/ 2147483647 w 4793"/>
              <a:gd name="T109" fmla="*/ 2147483647 h 2641"/>
              <a:gd name="T110" fmla="*/ 2147483647 w 4793"/>
              <a:gd name="T111" fmla="*/ 2147483647 h 2641"/>
              <a:gd name="T112" fmla="*/ 2147483647 w 4793"/>
              <a:gd name="T113" fmla="*/ 2147483647 h 2641"/>
              <a:gd name="T114" fmla="*/ 2147483647 w 4793"/>
              <a:gd name="T115" fmla="*/ 2147483647 h 26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93"/>
              <a:gd name="T175" fmla="*/ 0 h 2641"/>
              <a:gd name="T176" fmla="*/ 4793 w 4793"/>
              <a:gd name="T177" fmla="*/ 2641 h 26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93" h="2641">
                <a:moveTo>
                  <a:pt x="3446" y="15"/>
                </a:moveTo>
                <a:lnTo>
                  <a:pt x="3322" y="15"/>
                </a:lnTo>
                <a:lnTo>
                  <a:pt x="3322" y="0"/>
                </a:lnTo>
                <a:lnTo>
                  <a:pt x="3446" y="0"/>
                </a:lnTo>
                <a:lnTo>
                  <a:pt x="3446" y="15"/>
                </a:lnTo>
                <a:close/>
                <a:moveTo>
                  <a:pt x="3275" y="15"/>
                </a:moveTo>
                <a:lnTo>
                  <a:pt x="3151" y="15"/>
                </a:lnTo>
                <a:lnTo>
                  <a:pt x="3151" y="0"/>
                </a:lnTo>
                <a:lnTo>
                  <a:pt x="3275" y="0"/>
                </a:lnTo>
                <a:lnTo>
                  <a:pt x="3275" y="15"/>
                </a:lnTo>
                <a:close/>
                <a:moveTo>
                  <a:pt x="3105" y="15"/>
                </a:moveTo>
                <a:lnTo>
                  <a:pt x="2981" y="15"/>
                </a:lnTo>
                <a:lnTo>
                  <a:pt x="2981" y="0"/>
                </a:lnTo>
                <a:lnTo>
                  <a:pt x="3105" y="0"/>
                </a:lnTo>
                <a:lnTo>
                  <a:pt x="3105" y="15"/>
                </a:lnTo>
                <a:close/>
                <a:moveTo>
                  <a:pt x="2934" y="15"/>
                </a:moveTo>
                <a:lnTo>
                  <a:pt x="2811" y="15"/>
                </a:lnTo>
                <a:lnTo>
                  <a:pt x="2811" y="0"/>
                </a:lnTo>
                <a:lnTo>
                  <a:pt x="2934" y="0"/>
                </a:lnTo>
                <a:lnTo>
                  <a:pt x="2934" y="15"/>
                </a:lnTo>
                <a:close/>
                <a:moveTo>
                  <a:pt x="2764" y="15"/>
                </a:moveTo>
                <a:lnTo>
                  <a:pt x="2640" y="15"/>
                </a:lnTo>
                <a:lnTo>
                  <a:pt x="2640" y="0"/>
                </a:lnTo>
                <a:lnTo>
                  <a:pt x="2764" y="0"/>
                </a:lnTo>
                <a:lnTo>
                  <a:pt x="2764" y="15"/>
                </a:lnTo>
                <a:close/>
                <a:moveTo>
                  <a:pt x="2594" y="15"/>
                </a:moveTo>
                <a:lnTo>
                  <a:pt x="2470" y="15"/>
                </a:lnTo>
                <a:lnTo>
                  <a:pt x="2470" y="0"/>
                </a:lnTo>
                <a:lnTo>
                  <a:pt x="2594" y="0"/>
                </a:lnTo>
                <a:lnTo>
                  <a:pt x="2594" y="15"/>
                </a:lnTo>
                <a:close/>
                <a:moveTo>
                  <a:pt x="2423" y="15"/>
                </a:moveTo>
                <a:lnTo>
                  <a:pt x="2299" y="15"/>
                </a:lnTo>
                <a:lnTo>
                  <a:pt x="2299" y="0"/>
                </a:lnTo>
                <a:lnTo>
                  <a:pt x="2423" y="0"/>
                </a:lnTo>
                <a:lnTo>
                  <a:pt x="2423" y="15"/>
                </a:lnTo>
                <a:close/>
                <a:moveTo>
                  <a:pt x="2253" y="15"/>
                </a:moveTo>
                <a:lnTo>
                  <a:pt x="2129" y="15"/>
                </a:lnTo>
                <a:lnTo>
                  <a:pt x="2129" y="0"/>
                </a:lnTo>
                <a:lnTo>
                  <a:pt x="2253" y="0"/>
                </a:lnTo>
                <a:lnTo>
                  <a:pt x="2253" y="15"/>
                </a:lnTo>
                <a:close/>
                <a:moveTo>
                  <a:pt x="2083" y="15"/>
                </a:moveTo>
                <a:lnTo>
                  <a:pt x="1959" y="15"/>
                </a:lnTo>
                <a:lnTo>
                  <a:pt x="1959" y="0"/>
                </a:lnTo>
                <a:lnTo>
                  <a:pt x="2083" y="0"/>
                </a:lnTo>
                <a:lnTo>
                  <a:pt x="2083" y="15"/>
                </a:lnTo>
                <a:close/>
                <a:moveTo>
                  <a:pt x="1912" y="15"/>
                </a:moveTo>
                <a:lnTo>
                  <a:pt x="1788" y="15"/>
                </a:lnTo>
                <a:lnTo>
                  <a:pt x="1788" y="0"/>
                </a:lnTo>
                <a:lnTo>
                  <a:pt x="1912" y="0"/>
                </a:lnTo>
                <a:lnTo>
                  <a:pt x="1912" y="15"/>
                </a:lnTo>
                <a:close/>
                <a:moveTo>
                  <a:pt x="1742" y="15"/>
                </a:moveTo>
                <a:lnTo>
                  <a:pt x="1618" y="15"/>
                </a:lnTo>
                <a:lnTo>
                  <a:pt x="1618" y="0"/>
                </a:lnTo>
                <a:lnTo>
                  <a:pt x="1742" y="0"/>
                </a:lnTo>
                <a:lnTo>
                  <a:pt x="1742" y="15"/>
                </a:lnTo>
                <a:close/>
                <a:moveTo>
                  <a:pt x="1572" y="15"/>
                </a:moveTo>
                <a:lnTo>
                  <a:pt x="1448" y="15"/>
                </a:lnTo>
                <a:lnTo>
                  <a:pt x="1448" y="0"/>
                </a:lnTo>
                <a:lnTo>
                  <a:pt x="1572" y="0"/>
                </a:lnTo>
                <a:lnTo>
                  <a:pt x="1572" y="15"/>
                </a:lnTo>
                <a:close/>
                <a:moveTo>
                  <a:pt x="1401" y="15"/>
                </a:moveTo>
                <a:lnTo>
                  <a:pt x="1347" y="15"/>
                </a:lnTo>
                <a:lnTo>
                  <a:pt x="1279" y="17"/>
                </a:lnTo>
                <a:lnTo>
                  <a:pt x="1278" y="18"/>
                </a:lnTo>
                <a:lnTo>
                  <a:pt x="1277" y="2"/>
                </a:lnTo>
                <a:lnTo>
                  <a:pt x="1278" y="2"/>
                </a:lnTo>
                <a:lnTo>
                  <a:pt x="1347" y="0"/>
                </a:lnTo>
                <a:lnTo>
                  <a:pt x="1401" y="0"/>
                </a:lnTo>
                <a:lnTo>
                  <a:pt x="1401" y="15"/>
                </a:lnTo>
                <a:close/>
                <a:moveTo>
                  <a:pt x="1232" y="20"/>
                </a:moveTo>
                <a:lnTo>
                  <a:pt x="1211" y="22"/>
                </a:lnTo>
                <a:lnTo>
                  <a:pt x="1145" y="30"/>
                </a:lnTo>
                <a:lnTo>
                  <a:pt x="1110" y="37"/>
                </a:lnTo>
                <a:lnTo>
                  <a:pt x="1107" y="21"/>
                </a:lnTo>
                <a:lnTo>
                  <a:pt x="1142" y="16"/>
                </a:lnTo>
                <a:lnTo>
                  <a:pt x="1210" y="7"/>
                </a:lnTo>
                <a:lnTo>
                  <a:pt x="1231" y="5"/>
                </a:lnTo>
                <a:lnTo>
                  <a:pt x="1232" y="20"/>
                </a:lnTo>
                <a:close/>
                <a:moveTo>
                  <a:pt x="1065" y="45"/>
                </a:moveTo>
                <a:lnTo>
                  <a:pt x="1014" y="56"/>
                </a:lnTo>
                <a:lnTo>
                  <a:pt x="951" y="74"/>
                </a:lnTo>
                <a:lnTo>
                  <a:pt x="946" y="76"/>
                </a:lnTo>
                <a:lnTo>
                  <a:pt x="941" y="62"/>
                </a:lnTo>
                <a:lnTo>
                  <a:pt x="947" y="60"/>
                </a:lnTo>
                <a:lnTo>
                  <a:pt x="1011" y="42"/>
                </a:lnTo>
                <a:lnTo>
                  <a:pt x="1061" y="30"/>
                </a:lnTo>
                <a:lnTo>
                  <a:pt x="1065" y="45"/>
                </a:lnTo>
                <a:close/>
                <a:moveTo>
                  <a:pt x="902" y="91"/>
                </a:moveTo>
                <a:lnTo>
                  <a:pt x="890" y="95"/>
                </a:lnTo>
                <a:lnTo>
                  <a:pt x="829" y="118"/>
                </a:lnTo>
                <a:lnTo>
                  <a:pt x="789" y="137"/>
                </a:lnTo>
                <a:lnTo>
                  <a:pt x="782" y="124"/>
                </a:lnTo>
                <a:lnTo>
                  <a:pt x="823" y="104"/>
                </a:lnTo>
                <a:lnTo>
                  <a:pt x="884" y="80"/>
                </a:lnTo>
                <a:lnTo>
                  <a:pt x="897" y="76"/>
                </a:lnTo>
                <a:lnTo>
                  <a:pt x="902" y="91"/>
                </a:lnTo>
                <a:close/>
                <a:moveTo>
                  <a:pt x="746" y="157"/>
                </a:moveTo>
                <a:lnTo>
                  <a:pt x="712" y="173"/>
                </a:lnTo>
                <a:lnTo>
                  <a:pt x="639" y="216"/>
                </a:lnTo>
                <a:lnTo>
                  <a:pt x="632" y="203"/>
                </a:lnTo>
                <a:lnTo>
                  <a:pt x="706" y="159"/>
                </a:lnTo>
                <a:lnTo>
                  <a:pt x="740" y="143"/>
                </a:lnTo>
                <a:lnTo>
                  <a:pt x="746" y="157"/>
                </a:lnTo>
                <a:close/>
                <a:moveTo>
                  <a:pt x="601" y="240"/>
                </a:moveTo>
                <a:lnTo>
                  <a:pt x="502" y="313"/>
                </a:lnTo>
                <a:lnTo>
                  <a:pt x="492" y="301"/>
                </a:lnTo>
                <a:lnTo>
                  <a:pt x="592" y="228"/>
                </a:lnTo>
                <a:lnTo>
                  <a:pt x="601" y="240"/>
                </a:lnTo>
                <a:close/>
                <a:moveTo>
                  <a:pt x="468" y="343"/>
                </a:moveTo>
                <a:lnTo>
                  <a:pt x="405" y="398"/>
                </a:lnTo>
                <a:lnTo>
                  <a:pt x="379" y="426"/>
                </a:lnTo>
                <a:lnTo>
                  <a:pt x="367" y="416"/>
                </a:lnTo>
                <a:lnTo>
                  <a:pt x="395" y="387"/>
                </a:lnTo>
                <a:lnTo>
                  <a:pt x="457" y="332"/>
                </a:lnTo>
                <a:lnTo>
                  <a:pt x="468" y="343"/>
                </a:lnTo>
                <a:close/>
                <a:moveTo>
                  <a:pt x="348" y="460"/>
                </a:moveTo>
                <a:lnTo>
                  <a:pt x="319" y="491"/>
                </a:lnTo>
                <a:lnTo>
                  <a:pt x="271" y="554"/>
                </a:lnTo>
                <a:lnTo>
                  <a:pt x="259" y="545"/>
                </a:lnTo>
                <a:lnTo>
                  <a:pt x="308" y="481"/>
                </a:lnTo>
                <a:lnTo>
                  <a:pt x="337" y="450"/>
                </a:lnTo>
                <a:lnTo>
                  <a:pt x="348" y="460"/>
                </a:lnTo>
                <a:close/>
                <a:moveTo>
                  <a:pt x="243" y="591"/>
                </a:moveTo>
                <a:lnTo>
                  <a:pt x="243" y="591"/>
                </a:lnTo>
                <a:lnTo>
                  <a:pt x="179" y="694"/>
                </a:lnTo>
                <a:lnTo>
                  <a:pt x="166" y="686"/>
                </a:lnTo>
                <a:lnTo>
                  <a:pt x="231" y="582"/>
                </a:lnTo>
                <a:lnTo>
                  <a:pt x="243" y="591"/>
                </a:lnTo>
                <a:close/>
                <a:moveTo>
                  <a:pt x="159" y="734"/>
                </a:moveTo>
                <a:lnTo>
                  <a:pt x="120" y="813"/>
                </a:lnTo>
                <a:lnTo>
                  <a:pt x="108" y="844"/>
                </a:lnTo>
                <a:lnTo>
                  <a:pt x="93" y="839"/>
                </a:lnTo>
                <a:lnTo>
                  <a:pt x="106" y="807"/>
                </a:lnTo>
                <a:lnTo>
                  <a:pt x="145" y="728"/>
                </a:lnTo>
                <a:lnTo>
                  <a:pt x="159" y="734"/>
                </a:lnTo>
                <a:close/>
                <a:moveTo>
                  <a:pt x="92" y="886"/>
                </a:moveTo>
                <a:lnTo>
                  <a:pt x="76" y="933"/>
                </a:lnTo>
                <a:lnTo>
                  <a:pt x="57" y="995"/>
                </a:lnTo>
                <a:lnTo>
                  <a:pt x="55" y="1002"/>
                </a:lnTo>
                <a:lnTo>
                  <a:pt x="40" y="998"/>
                </a:lnTo>
                <a:lnTo>
                  <a:pt x="42" y="990"/>
                </a:lnTo>
                <a:lnTo>
                  <a:pt x="61" y="928"/>
                </a:lnTo>
                <a:lnTo>
                  <a:pt x="77" y="881"/>
                </a:lnTo>
                <a:lnTo>
                  <a:pt x="92" y="886"/>
                </a:lnTo>
                <a:close/>
                <a:moveTo>
                  <a:pt x="45" y="1046"/>
                </a:moveTo>
                <a:lnTo>
                  <a:pt x="42" y="1058"/>
                </a:lnTo>
                <a:lnTo>
                  <a:pt x="31" y="1122"/>
                </a:lnTo>
                <a:lnTo>
                  <a:pt x="25" y="1165"/>
                </a:lnTo>
                <a:lnTo>
                  <a:pt x="10" y="1163"/>
                </a:lnTo>
                <a:lnTo>
                  <a:pt x="16" y="1120"/>
                </a:lnTo>
                <a:lnTo>
                  <a:pt x="27" y="1054"/>
                </a:lnTo>
                <a:lnTo>
                  <a:pt x="30" y="1043"/>
                </a:lnTo>
                <a:lnTo>
                  <a:pt x="45" y="1046"/>
                </a:lnTo>
                <a:close/>
                <a:moveTo>
                  <a:pt x="20" y="1210"/>
                </a:moveTo>
                <a:lnTo>
                  <a:pt x="17" y="1254"/>
                </a:lnTo>
                <a:lnTo>
                  <a:pt x="15" y="1321"/>
                </a:lnTo>
                <a:lnTo>
                  <a:pt x="16" y="1330"/>
                </a:lnTo>
                <a:lnTo>
                  <a:pt x="0" y="1331"/>
                </a:lnTo>
                <a:lnTo>
                  <a:pt x="0" y="1321"/>
                </a:lnTo>
                <a:lnTo>
                  <a:pt x="2" y="1253"/>
                </a:lnTo>
                <a:lnTo>
                  <a:pt x="5" y="1209"/>
                </a:lnTo>
                <a:lnTo>
                  <a:pt x="20" y="1210"/>
                </a:lnTo>
                <a:close/>
                <a:moveTo>
                  <a:pt x="17" y="1376"/>
                </a:moveTo>
                <a:lnTo>
                  <a:pt x="17" y="1388"/>
                </a:lnTo>
                <a:lnTo>
                  <a:pt x="22" y="1454"/>
                </a:lnTo>
                <a:lnTo>
                  <a:pt x="28" y="1496"/>
                </a:lnTo>
                <a:lnTo>
                  <a:pt x="12" y="1498"/>
                </a:lnTo>
                <a:lnTo>
                  <a:pt x="7" y="1456"/>
                </a:lnTo>
                <a:lnTo>
                  <a:pt x="2" y="1388"/>
                </a:lnTo>
                <a:lnTo>
                  <a:pt x="2" y="1377"/>
                </a:lnTo>
                <a:lnTo>
                  <a:pt x="17" y="1376"/>
                </a:lnTo>
                <a:close/>
                <a:moveTo>
                  <a:pt x="35" y="1541"/>
                </a:moveTo>
                <a:lnTo>
                  <a:pt x="42" y="1584"/>
                </a:lnTo>
                <a:lnTo>
                  <a:pt x="57" y="1647"/>
                </a:lnTo>
                <a:lnTo>
                  <a:pt x="61" y="1659"/>
                </a:lnTo>
                <a:lnTo>
                  <a:pt x="46" y="1663"/>
                </a:lnTo>
                <a:lnTo>
                  <a:pt x="42" y="1651"/>
                </a:lnTo>
                <a:lnTo>
                  <a:pt x="27" y="1587"/>
                </a:lnTo>
                <a:lnTo>
                  <a:pt x="20" y="1543"/>
                </a:lnTo>
                <a:lnTo>
                  <a:pt x="35" y="1541"/>
                </a:lnTo>
                <a:close/>
                <a:moveTo>
                  <a:pt x="74" y="1702"/>
                </a:moveTo>
                <a:lnTo>
                  <a:pt x="76" y="1709"/>
                </a:lnTo>
                <a:lnTo>
                  <a:pt x="96" y="1770"/>
                </a:lnTo>
                <a:lnTo>
                  <a:pt x="115" y="1816"/>
                </a:lnTo>
                <a:lnTo>
                  <a:pt x="100" y="1821"/>
                </a:lnTo>
                <a:lnTo>
                  <a:pt x="81" y="1775"/>
                </a:lnTo>
                <a:lnTo>
                  <a:pt x="61" y="1713"/>
                </a:lnTo>
                <a:lnTo>
                  <a:pt x="59" y="1707"/>
                </a:lnTo>
                <a:lnTo>
                  <a:pt x="74" y="1702"/>
                </a:lnTo>
                <a:close/>
                <a:moveTo>
                  <a:pt x="134" y="1857"/>
                </a:moveTo>
                <a:lnTo>
                  <a:pt x="176" y="1944"/>
                </a:lnTo>
                <a:lnTo>
                  <a:pt x="189" y="1965"/>
                </a:lnTo>
                <a:lnTo>
                  <a:pt x="176" y="1972"/>
                </a:lnTo>
                <a:lnTo>
                  <a:pt x="162" y="1950"/>
                </a:lnTo>
                <a:lnTo>
                  <a:pt x="120" y="1864"/>
                </a:lnTo>
                <a:lnTo>
                  <a:pt x="134" y="1857"/>
                </a:lnTo>
                <a:close/>
                <a:moveTo>
                  <a:pt x="214" y="2004"/>
                </a:moveTo>
                <a:lnTo>
                  <a:pt x="243" y="2051"/>
                </a:lnTo>
                <a:lnTo>
                  <a:pt x="283" y="2103"/>
                </a:lnTo>
                <a:lnTo>
                  <a:pt x="270" y="2112"/>
                </a:lnTo>
                <a:lnTo>
                  <a:pt x="230" y="2059"/>
                </a:lnTo>
                <a:lnTo>
                  <a:pt x="201" y="2011"/>
                </a:lnTo>
                <a:lnTo>
                  <a:pt x="214" y="2004"/>
                </a:lnTo>
                <a:close/>
                <a:moveTo>
                  <a:pt x="310" y="2140"/>
                </a:moveTo>
                <a:lnTo>
                  <a:pt x="320" y="2152"/>
                </a:lnTo>
                <a:lnTo>
                  <a:pt x="393" y="2229"/>
                </a:lnTo>
                <a:lnTo>
                  <a:pt x="381" y="2240"/>
                </a:lnTo>
                <a:lnTo>
                  <a:pt x="307" y="2161"/>
                </a:lnTo>
                <a:lnTo>
                  <a:pt x="298" y="2149"/>
                </a:lnTo>
                <a:lnTo>
                  <a:pt x="310" y="2140"/>
                </a:lnTo>
                <a:close/>
                <a:moveTo>
                  <a:pt x="425" y="2261"/>
                </a:moveTo>
                <a:lnTo>
                  <a:pt x="501" y="2328"/>
                </a:lnTo>
                <a:lnTo>
                  <a:pt x="518" y="2341"/>
                </a:lnTo>
                <a:lnTo>
                  <a:pt x="508" y="2353"/>
                </a:lnTo>
                <a:lnTo>
                  <a:pt x="490" y="2339"/>
                </a:lnTo>
                <a:lnTo>
                  <a:pt x="414" y="2272"/>
                </a:lnTo>
                <a:lnTo>
                  <a:pt x="425" y="2261"/>
                </a:lnTo>
                <a:close/>
                <a:moveTo>
                  <a:pt x="555" y="2368"/>
                </a:moveTo>
                <a:lnTo>
                  <a:pt x="603" y="2403"/>
                </a:lnTo>
                <a:lnTo>
                  <a:pt x="657" y="2435"/>
                </a:lnTo>
                <a:lnTo>
                  <a:pt x="649" y="2448"/>
                </a:lnTo>
                <a:lnTo>
                  <a:pt x="594" y="2415"/>
                </a:lnTo>
                <a:lnTo>
                  <a:pt x="546" y="2380"/>
                </a:lnTo>
                <a:lnTo>
                  <a:pt x="555" y="2368"/>
                </a:lnTo>
                <a:close/>
                <a:moveTo>
                  <a:pt x="697" y="2459"/>
                </a:moveTo>
                <a:lnTo>
                  <a:pt x="713" y="2469"/>
                </a:lnTo>
                <a:lnTo>
                  <a:pt x="806" y="2513"/>
                </a:lnTo>
                <a:lnTo>
                  <a:pt x="800" y="2526"/>
                </a:lnTo>
                <a:lnTo>
                  <a:pt x="705" y="2482"/>
                </a:lnTo>
                <a:lnTo>
                  <a:pt x="688" y="2472"/>
                </a:lnTo>
                <a:lnTo>
                  <a:pt x="697" y="2459"/>
                </a:lnTo>
                <a:close/>
                <a:moveTo>
                  <a:pt x="849" y="2531"/>
                </a:moveTo>
                <a:lnTo>
                  <a:pt x="890" y="2547"/>
                </a:lnTo>
                <a:lnTo>
                  <a:pt x="952" y="2567"/>
                </a:lnTo>
                <a:lnTo>
                  <a:pt x="965" y="2571"/>
                </a:lnTo>
                <a:lnTo>
                  <a:pt x="960" y="2586"/>
                </a:lnTo>
                <a:lnTo>
                  <a:pt x="946" y="2582"/>
                </a:lnTo>
                <a:lnTo>
                  <a:pt x="884" y="2561"/>
                </a:lnTo>
                <a:lnTo>
                  <a:pt x="843" y="2545"/>
                </a:lnTo>
                <a:lnTo>
                  <a:pt x="849" y="2531"/>
                </a:lnTo>
                <a:close/>
                <a:moveTo>
                  <a:pt x="1009" y="2584"/>
                </a:moveTo>
                <a:lnTo>
                  <a:pt x="1015" y="2585"/>
                </a:lnTo>
                <a:lnTo>
                  <a:pt x="1079" y="2600"/>
                </a:lnTo>
                <a:lnTo>
                  <a:pt x="1130" y="2608"/>
                </a:lnTo>
                <a:lnTo>
                  <a:pt x="1127" y="2624"/>
                </a:lnTo>
                <a:lnTo>
                  <a:pt x="1076" y="2615"/>
                </a:lnTo>
                <a:lnTo>
                  <a:pt x="1010" y="2600"/>
                </a:lnTo>
                <a:lnTo>
                  <a:pt x="1005" y="2598"/>
                </a:lnTo>
                <a:lnTo>
                  <a:pt x="1009" y="2584"/>
                </a:lnTo>
                <a:close/>
                <a:moveTo>
                  <a:pt x="1175" y="2615"/>
                </a:moveTo>
                <a:lnTo>
                  <a:pt x="1211" y="2619"/>
                </a:lnTo>
                <a:lnTo>
                  <a:pt x="1279" y="2624"/>
                </a:lnTo>
                <a:lnTo>
                  <a:pt x="1298" y="2625"/>
                </a:lnTo>
                <a:lnTo>
                  <a:pt x="1298" y="2640"/>
                </a:lnTo>
                <a:lnTo>
                  <a:pt x="1278" y="2639"/>
                </a:lnTo>
                <a:lnTo>
                  <a:pt x="1210" y="2634"/>
                </a:lnTo>
                <a:lnTo>
                  <a:pt x="1173" y="2630"/>
                </a:lnTo>
                <a:lnTo>
                  <a:pt x="1175" y="2615"/>
                </a:lnTo>
                <a:close/>
                <a:moveTo>
                  <a:pt x="1344" y="2626"/>
                </a:moveTo>
                <a:lnTo>
                  <a:pt x="1348" y="2626"/>
                </a:lnTo>
                <a:lnTo>
                  <a:pt x="1468" y="2626"/>
                </a:lnTo>
                <a:lnTo>
                  <a:pt x="1468" y="2641"/>
                </a:lnTo>
                <a:lnTo>
                  <a:pt x="1347" y="2641"/>
                </a:lnTo>
                <a:lnTo>
                  <a:pt x="1344" y="2641"/>
                </a:lnTo>
                <a:lnTo>
                  <a:pt x="1344" y="2626"/>
                </a:lnTo>
                <a:close/>
                <a:moveTo>
                  <a:pt x="1514" y="2626"/>
                </a:moveTo>
                <a:lnTo>
                  <a:pt x="1638" y="2626"/>
                </a:lnTo>
                <a:lnTo>
                  <a:pt x="1638" y="2641"/>
                </a:lnTo>
                <a:lnTo>
                  <a:pt x="1514" y="2641"/>
                </a:lnTo>
                <a:lnTo>
                  <a:pt x="1514" y="2626"/>
                </a:lnTo>
                <a:close/>
                <a:moveTo>
                  <a:pt x="1685" y="2626"/>
                </a:moveTo>
                <a:lnTo>
                  <a:pt x="1809" y="2626"/>
                </a:lnTo>
                <a:lnTo>
                  <a:pt x="1809" y="2641"/>
                </a:lnTo>
                <a:lnTo>
                  <a:pt x="1685" y="2641"/>
                </a:lnTo>
                <a:lnTo>
                  <a:pt x="1685" y="2626"/>
                </a:lnTo>
                <a:close/>
                <a:moveTo>
                  <a:pt x="1855" y="2626"/>
                </a:moveTo>
                <a:lnTo>
                  <a:pt x="1979" y="2626"/>
                </a:lnTo>
                <a:lnTo>
                  <a:pt x="1979" y="2641"/>
                </a:lnTo>
                <a:lnTo>
                  <a:pt x="1855" y="2641"/>
                </a:lnTo>
                <a:lnTo>
                  <a:pt x="1855" y="2626"/>
                </a:lnTo>
                <a:close/>
                <a:moveTo>
                  <a:pt x="2026" y="2626"/>
                </a:moveTo>
                <a:lnTo>
                  <a:pt x="2149" y="2626"/>
                </a:lnTo>
                <a:lnTo>
                  <a:pt x="2149" y="2641"/>
                </a:lnTo>
                <a:lnTo>
                  <a:pt x="2026" y="2641"/>
                </a:lnTo>
                <a:lnTo>
                  <a:pt x="2026" y="2626"/>
                </a:lnTo>
                <a:close/>
                <a:moveTo>
                  <a:pt x="2196" y="2626"/>
                </a:moveTo>
                <a:lnTo>
                  <a:pt x="2320" y="2626"/>
                </a:lnTo>
                <a:lnTo>
                  <a:pt x="2320" y="2641"/>
                </a:lnTo>
                <a:lnTo>
                  <a:pt x="2196" y="2641"/>
                </a:lnTo>
                <a:lnTo>
                  <a:pt x="2196" y="2626"/>
                </a:lnTo>
                <a:close/>
                <a:moveTo>
                  <a:pt x="2366" y="2626"/>
                </a:moveTo>
                <a:lnTo>
                  <a:pt x="2490" y="2626"/>
                </a:lnTo>
                <a:lnTo>
                  <a:pt x="2490" y="2641"/>
                </a:lnTo>
                <a:lnTo>
                  <a:pt x="2366" y="2641"/>
                </a:lnTo>
                <a:lnTo>
                  <a:pt x="2366" y="2626"/>
                </a:lnTo>
                <a:close/>
                <a:moveTo>
                  <a:pt x="2537" y="2626"/>
                </a:moveTo>
                <a:lnTo>
                  <a:pt x="2661" y="2626"/>
                </a:lnTo>
                <a:lnTo>
                  <a:pt x="2661" y="2641"/>
                </a:lnTo>
                <a:lnTo>
                  <a:pt x="2537" y="2641"/>
                </a:lnTo>
                <a:lnTo>
                  <a:pt x="2537" y="2626"/>
                </a:lnTo>
                <a:close/>
                <a:moveTo>
                  <a:pt x="2707" y="2626"/>
                </a:moveTo>
                <a:lnTo>
                  <a:pt x="2831" y="2626"/>
                </a:lnTo>
                <a:lnTo>
                  <a:pt x="2831" y="2641"/>
                </a:lnTo>
                <a:lnTo>
                  <a:pt x="2707" y="2641"/>
                </a:lnTo>
                <a:lnTo>
                  <a:pt x="2707" y="2626"/>
                </a:lnTo>
                <a:close/>
                <a:moveTo>
                  <a:pt x="2877" y="2626"/>
                </a:moveTo>
                <a:lnTo>
                  <a:pt x="3001" y="2626"/>
                </a:lnTo>
                <a:lnTo>
                  <a:pt x="3001" y="2641"/>
                </a:lnTo>
                <a:lnTo>
                  <a:pt x="2877" y="2641"/>
                </a:lnTo>
                <a:lnTo>
                  <a:pt x="2877" y="2626"/>
                </a:lnTo>
                <a:close/>
                <a:moveTo>
                  <a:pt x="3048" y="2626"/>
                </a:moveTo>
                <a:lnTo>
                  <a:pt x="3172" y="2626"/>
                </a:lnTo>
                <a:lnTo>
                  <a:pt x="3172" y="2641"/>
                </a:lnTo>
                <a:lnTo>
                  <a:pt x="3048" y="2641"/>
                </a:lnTo>
                <a:lnTo>
                  <a:pt x="3048" y="2626"/>
                </a:lnTo>
                <a:close/>
                <a:moveTo>
                  <a:pt x="3218" y="2626"/>
                </a:moveTo>
                <a:lnTo>
                  <a:pt x="3342" y="2626"/>
                </a:lnTo>
                <a:lnTo>
                  <a:pt x="3342" y="2641"/>
                </a:lnTo>
                <a:lnTo>
                  <a:pt x="3218" y="2641"/>
                </a:lnTo>
                <a:lnTo>
                  <a:pt x="3218" y="2626"/>
                </a:lnTo>
                <a:close/>
                <a:moveTo>
                  <a:pt x="3388" y="2626"/>
                </a:moveTo>
                <a:lnTo>
                  <a:pt x="3446" y="2626"/>
                </a:lnTo>
                <a:lnTo>
                  <a:pt x="3512" y="2624"/>
                </a:lnTo>
                <a:lnTo>
                  <a:pt x="3512" y="2640"/>
                </a:lnTo>
                <a:lnTo>
                  <a:pt x="3446" y="2641"/>
                </a:lnTo>
                <a:lnTo>
                  <a:pt x="3388" y="2641"/>
                </a:lnTo>
                <a:lnTo>
                  <a:pt x="3388" y="2626"/>
                </a:lnTo>
                <a:close/>
                <a:moveTo>
                  <a:pt x="3558" y="2621"/>
                </a:moveTo>
                <a:lnTo>
                  <a:pt x="3582" y="2620"/>
                </a:lnTo>
                <a:lnTo>
                  <a:pt x="3649" y="2611"/>
                </a:lnTo>
                <a:lnTo>
                  <a:pt x="3680" y="2606"/>
                </a:lnTo>
                <a:lnTo>
                  <a:pt x="3683" y="2621"/>
                </a:lnTo>
                <a:lnTo>
                  <a:pt x="3651" y="2626"/>
                </a:lnTo>
                <a:lnTo>
                  <a:pt x="3583" y="2634"/>
                </a:lnTo>
                <a:lnTo>
                  <a:pt x="3559" y="2636"/>
                </a:lnTo>
                <a:lnTo>
                  <a:pt x="3558" y="2621"/>
                </a:lnTo>
                <a:close/>
                <a:moveTo>
                  <a:pt x="3725" y="2597"/>
                </a:moveTo>
                <a:lnTo>
                  <a:pt x="3779" y="2585"/>
                </a:lnTo>
                <a:lnTo>
                  <a:pt x="3842" y="2568"/>
                </a:lnTo>
                <a:lnTo>
                  <a:pt x="3844" y="2567"/>
                </a:lnTo>
                <a:lnTo>
                  <a:pt x="3850" y="2581"/>
                </a:lnTo>
                <a:lnTo>
                  <a:pt x="3846" y="2582"/>
                </a:lnTo>
                <a:lnTo>
                  <a:pt x="3782" y="2600"/>
                </a:lnTo>
                <a:lnTo>
                  <a:pt x="3729" y="2612"/>
                </a:lnTo>
                <a:lnTo>
                  <a:pt x="3725" y="2597"/>
                </a:lnTo>
                <a:close/>
                <a:moveTo>
                  <a:pt x="3888" y="2552"/>
                </a:moveTo>
                <a:lnTo>
                  <a:pt x="3904" y="2547"/>
                </a:lnTo>
                <a:lnTo>
                  <a:pt x="3965" y="2524"/>
                </a:lnTo>
                <a:lnTo>
                  <a:pt x="4002" y="2506"/>
                </a:lnTo>
                <a:lnTo>
                  <a:pt x="4009" y="2520"/>
                </a:lnTo>
                <a:lnTo>
                  <a:pt x="3970" y="2538"/>
                </a:lnTo>
                <a:lnTo>
                  <a:pt x="3909" y="2561"/>
                </a:lnTo>
                <a:lnTo>
                  <a:pt x="3893" y="2567"/>
                </a:lnTo>
                <a:lnTo>
                  <a:pt x="3888" y="2552"/>
                </a:lnTo>
                <a:close/>
                <a:moveTo>
                  <a:pt x="4044" y="2486"/>
                </a:moveTo>
                <a:lnTo>
                  <a:pt x="4081" y="2468"/>
                </a:lnTo>
                <a:lnTo>
                  <a:pt x="4151" y="2427"/>
                </a:lnTo>
                <a:lnTo>
                  <a:pt x="4159" y="2440"/>
                </a:lnTo>
                <a:lnTo>
                  <a:pt x="4088" y="2482"/>
                </a:lnTo>
                <a:lnTo>
                  <a:pt x="4050" y="2500"/>
                </a:lnTo>
                <a:lnTo>
                  <a:pt x="4044" y="2486"/>
                </a:lnTo>
                <a:close/>
                <a:moveTo>
                  <a:pt x="4190" y="2403"/>
                </a:moveTo>
                <a:lnTo>
                  <a:pt x="4191" y="2403"/>
                </a:lnTo>
                <a:lnTo>
                  <a:pt x="4289" y="2331"/>
                </a:lnTo>
                <a:lnTo>
                  <a:pt x="4298" y="2343"/>
                </a:lnTo>
                <a:lnTo>
                  <a:pt x="4199" y="2416"/>
                </a:lnTo>
                <a:lnTo>
                  <a:pt x="4190" y="2403"/>
                </a:lnTo>
                <a:close/>
                <a:moveTo>
                  <a:pt x="4323" y="2301"/>
                </a:moveTo>
                <a:lnTo>
                  <a:pt x="4388" y="2244"/>
                </a:lnTo>
                <a:lnTo>
                  <a:pt x="4412" y="2217"/>
                </a:lnTo>
                <a:lnTo>
                  <a:pt x="4423" y="2227"/>
                </a:lnTo>
                <a:lnTo>
                  <a:pt x="4398" y="2254"/>
                </a:lnTo>
                <a:lnTo>
                  <a:pt x="4334" y="2312"/>
                </a:lnTo>
                <a:lnTo>
                  <a:pt x="4323" y="2301"/>
                </a:lnTo>
                <a:close/>
                <a:moveTo>
                  <a:pt x="4443" y="2184"/>
                </a:moveTo>
                <a:lnTo>
                  <a:pt x="4474" y="2151"/>
                </a:lnTo>
                <a:lnTo>
                  <a:pt x="4520" y="2090"/>
                </a:lnTo>
                <a:lnTo>
                  <a:pt x="4533" y="2099"/>
                </a:lnTo>
                <a:lnTo>
                  <a:pt x="4485" y="2161"/>
                </a:lnTo>
                <a:lnTo>
                  <a:pt x="4455" y="2194"/>
                </a:lnTo>
                <a:lnTo>
                  <a:pt x="4443" y="2184"/>
                </a:lnTo>
                <a:close/>
                <a:moveTo>
                  <a:pt x="4548" y="2053"/>
                </a:moveTo>
                <a:lnTo>
                  <a:pt x="4550" y="2051"/>
                </a:lnTo>
                <a:lnTo>
                  <a:pt x="4612" y="1950"/>
                </a:lnTo>
                <a:lnTo>
                  <a:pt x="4625" y="1958"/>
                </a:lnTo>
                <a:lnTo>
                  <a:pt x="4563" y="2060"/>
                </a:lnTo>
                <a:lnTo>
                  <a:pt x="4561" y="2062"/>
                </a:lnTo>
                <a:lnTo>
                  <a:pt x="4548" y="2053"/>
                </a:lnTo>
                <a:close/>
                <a:moveTo>
                  <a:pt x="4633" y="1911"/>
                </a:moveTo>
                <a:lnTo>
                  <a:pt x="4673" y="1829"/>
                </a:lnTo>
                <a:lnTo>
                  <a:pt x="4684" y="1801"/>
                </a:lnTo>
                <a:lnTo>
                  <a:pt x="4699" y="1806"/>
                </a:lnTo>
                <a:lnTo>
                  <a:pt x="4687" y="1835"/>
                </a:lnTo>
                <a:lnTo>
                  <a:pt x="4647" y="1917"/>
                </a:lnTo>
                <a:lnTo>
                  <a:pt x="4633" y="1911"/>
                </a:lnTo>
                <a:close/>
                <a:moveTo>
                  <a:pt x="4700" y="1758"/>
                </a:moveTo>
                <a:lnTo>
                  <a:pt x="4717" y="1709"/>
                </a:lnTo>
                <a:lnTo>
                  <a:pt x="4736" y="1647"/>
                </a:lnTo>
                <a:lnTo>
                  <a:pt x="4737" y="1643"/>
                </a:lnTo>
                <a:lnTo>
                  <a:pt x="4752" y="1646"/>
                </a:lnTo>
                <a:lnTo>
                  <a:pt x="4751" y="1651"/>
                </a:lnTo>
                <a:lnTo>
                  <a:pt x="4732" y="1714"/>
                </a:lnTo>
                <a:lnTo>
                  <a:pt x="4715" y="1763"/>
                </a:lnTo>
                <a:lnTo>
                  <a:pt x="4700" y="1758"/>
                </a:lnTo>
                <a:close/>
                <a:moveTo>
                  <a:pt x="4747" y="1598"/>
                </a:moveTo>
                <a:lnTo>
                  <a:pt x="4751" y="1584"/>
                </a:lnTo>
                <a:lnTo>
                  <a:pt x="4762" y="1519"/>
                </a:lnTo>
                <a:lnTo>
                  <a:pt x="4767" y="1480"/>
                </a:lnTo>
                <a:lnTo>
                  <a:pt x="4783" y="1481"/>
                </a:lnTo>
                <a:lnTo>
                  <a:pt x="4777" y="1522"/>
                </a:lnTo>
                <a:lnTo>
                  <a:pt x="4766" y="1587"/>
                </a:lnTo>
                <a:lnTo>
                  <a:pt x="4762" y="1602"/>
                </a:lnTo>
                <a:lnTo>
                  <a:pt x="4747" y="1598"/>
                </a:lnTo>
                <a:close/>
                <a:moveTo>
                  <a:pt x="4772" y="1435"/>
                </a:moveTo>
                <a:lnTo>
                  <a:pt x="4776" y="1387"/>
                </a:lnTo>
                <a:lnTo>
                  <a:pt x="4777" y="1321"/>
                </a:lnTo>
                <a:lnTo>
                  <a:pt x="4777" y="1314"/>
                </a:lnTo>
                <a:lnTo>
                  <a:pt x="4793" y="1314"/>
                </a:lnTo>
                <a:lnTo>
                  <a:pt x="4793" y="1321"/>
                </a:lnTo>
                <a:lnTo>
                  <a:pt x="4791" y="1389"/>
                </a:lnTo>
                <a:lnTo>
                  <a:pt x="4788" y="1436"/>
                </a:lnTo>
                <a:lnTo>
                  <a:pt x="4772" y="1435"/>
                </a:lnTo>
                <a:close/>
                <a:moveTo>
                  <a:pt x="4776" y="1269"/>
                </a:moveTo>
                <a:lnTo>
                  <a:pt x="4775" y="1254"/>
                </a:lnTo>
                <a:lnTo>
                  <a:pt x="4771" y="1187"/>
                </a:lnTo>
                <a:lnTo>
                  <a:pt x="4766" y="1149"/>
                </a:lnTo>
                <a:lnTo>
                  <a:pt x="4781" y="1146"/>
                </a:lnTo>
                <a:lnTo>
                  <a:pt x="4786" y="1186"/>
                </a:lnTo>
                <a:lnTo>
                  <a:pt x="4791" y="1253"/>
                </a:lnTo>
                <a:lnTo>
                  <a:pt x="4791" y="1268"/>
                </a:lnTo>
                <a:lnTo>
                  <a:pt x="4776" y="1269"/>
                </a:lnTo>
                <a:close/>
                <a:moveTo>
                  <a:pt x="4759" y="1104"/>
                </a:moveTo>
                <a:lnTo>
                  <a:pt x="4751" y="1057"/>
                </a:lnTo>
                <a:lnTo>
                  <a:pt x="4736" y="994"/>
                </a:lnTo>
                <a:lnTo>
                  <a:pt x="4733" y="986"/>
                </a:lnTo>
                <a:lnTo>
                  <a:pt x="4748" y="982"/>
                </a:lnTo>
                <a:lnTo>
                  <a:pt x="4751" y="991"/>
                </a:lnTo>
                <a:lnTo>
                  <a:pt x="4766" y="1055"/>
                </a:lnTo>
                <a:lnTo>
                  <a:pt x="4774" y="1101"/>
                </a:lnTo>
                <a:lnTo>
                  <a:pt x="4759" y="1104"/>
                </a:lnTo>
                <a:close/>
                <a:moveTo>
                  <a:pt x="4721" y="942"/>
                </a:moveTo>
                <a:lnTo>
                  <a:pt x="4718" y="933"/>
                </a:lnTo>
                <a:lnTo>
                  <a:pt x="4697" y="872"/>
                </a:lnTo>
                <a:lnTo>
                  <a:pt x="4680" y="829"/>
                </a:lnTo>
                <a:lnTo>
                  <a:pt x="4694" y="823"/>
                </a:lnTo>
                <a:lnTo>
                  <a:pt x="4712" y="867"/>
                </a:lnTo>
                <a:lnTo>
                  <a:pt x="4733" y="928"/>
                </a:lnTo>
                <a:lnTo>
                  <a:pt x="4736" y="938"/>
                </a:lnTo>
                <a:lnTo>
                  <a:pt x="4721" y="942"/>
                </a:lnTo>
                <a:close/>
                <a:moveTo>
                  <a:pt x="4661" y="787"/>
                </a:moveTo>
                <a:lnTo>
                  <a:pt x="4617" y="698"/>
                </a:lnTo>
                <a:lnTo>
                  <a:pt x="4605" y="680"/>
                </a:lnTo>
                <a:lnTo>
                  <a:pt x="4618" y="672"/>
                </a:lnTo>
                <a:lnTo>
                  <a:pt x="4631" y="692"/>
                </a:lnTo>
                <a:lnTo>
                  <a:pt x="4675" y="781"/>
                </a:lnTo>
                <a:lnTo>
                  <a:pt x="4661" y="787"/>
                </a:lnTo>
                <a:close/>
                <a:moveTo>
                  <a:pt x="4581" y="641"/>
                </a:moveTo>
                <a:lnTo>
                  <a:pt x="4550" y="591"/>
                </a:lnTo>
                <a:lnTo>
                  <a:pt x="4512" y="541"/>
                </a:lnTo>
                <a:lnTo>
                  <a:pt x="4524" y="532"/>
                </a:lnTo>
                <a:lnTo>
                  <a:pt x="4563" y="583"/>
                </a:lnTo>
                <a:lnTo>
                  <a:pt x="4594" y="633"/>
                </a:lnTo>
                <a:lnTo>
                  <a:pt x="4581" y="641"/>
                </a:lnTo>
                <a:close/>
                <a:moveTo>
                  <a:pt x="4484" y="505"/>
                </a:moveTo>
                <a:lnTo>
                  <a:pt x="4473" y="490"/>
                </a:lnTo>
                <a:lnTo>
                  <a:pt x="4403" y="414"/>
                </a:lnTo>
                <a:lnTo>
                  <a:pt x="4414" y="404"/>
                </a:lnTo>
                <a:lnTo>
                  <a:pt x="4486" y="481"/>
                </a:lnTo>
                <a:lnTo>
                  <a:pt x="4497" y="496"/>
                </a:lnTo>
                <a:lnTo>
                  <a:pt x="4484" y="505"/>
                </a:lnTo>
                <a:close/>
                <a:moveTo>
                  <a:pt x="4370" y="383"/>
                </a:moveTo>
                <a:lnTo>
                  <a:pt x="4293" y="313"/>
                </a:lnTo>
                <a:lnTo>
                  <a:pt x="4278" y="303"/>
                </a:lnTo>
                <a:lnTo>
                  <a:pt x="4288" y="290"/>
                </a:lnTo>
                <a:lnTo>
                  <a:pt x="4303" y="302"/>
                </a:lnTo>
                <a:lnTo>
                  <a:pt x="4381" y="371"/>
                </a:lnTo>
                <a:lnTo>
                  <a:pt x="4370" y="383"/>
                </a:lnTo>
                <a:close/>
                <a:moveTo>
                  <a:pt x="4241" y="276"/>
                </a:moveTo>
                <a:lnTo>
                  <a:pt x="4190" y="238"/>
                </a:lnTo>
                <a:lnTo>
                  <a:pt x="4139" y="208"/>
                </a:lnTo>
                <a:lnTo>
                  <a:pt x="4147" y="195"/>
                </a:lnTo>
                <a:lnTo>
                  <a:pt x="4200" y="226"/>
                </a:lnTo>
                <a:lnTo>
                  <a:pt x="4250" y="263"/>
                </a:lnTo>
                <a:lnTo>
                  <a:pt x="4241" y="276"/>
                </a:lnTo>
                <a:close/>
                <a:moveTo>
                  <a:pt x="4099" y="184"/>
                </a:moveTo>
                <a:lnTo>
                  <a:pt x="4080" y="173"/>
                </a:lnTo>
                <a:lnTo>
                  <a:pt x="3989" y="130"/>
                </a:lnTo>
                <a:lnTo>
                  <a:pt x="3996" y="117"/>
                </a:lnTo>
                <a:lnTo>
                  <a:pt x="4088" y="160"/>
                </a:lnTo>
                <a:lnTo>
                  <a:pt x="4108" y="171"/>
                </a:lnTo>
                <a:lnTo>
                  <a:pt x="4099" y="184"/>
                </a:lnTo>
                <a:close/>
                <a:moveTo>
                  <a:pt x="3947" y="112"/>
                </a:moveTo>
                <a:lnTo>
                  <a:pt x="3904" y="94"/>
                </a:lnTo>
                <a:lnTo>
                  <a:pt x="3841" y="74"/>
                </a:lnTo>
                <a:lnTo>
                  <a:pt x="3832" y="72"/>
                </a:lnTo>
                <a:lnTo>
                  <a:pt x="3836" y="57"/>
                </a:lnTo>
                <a:lnTo>
                  <a:pt x="3847" y="60"/>
                </a:lnTo>
                <a:lnTo>
                  <a:pt x="3909" y="81"/>
                </a:lnTo>
                <a:lnTo>
                  <a:pt x="3953" y="98"/>
                </a:lnTo>
                <a:lnTo>
                  <a:pt x="3947" y="112"/>
                </a:lnTo>
                <a:close/>
                <a:moveTo>
                  <a:pt x="3787" y="59"/>
                </a:moveTo>
                <a:lnTo>
                  <a:pt x="3778" y="56"/>
                </a:lnTo>
                <a:lnTo>
                  <a:pt x="3714" y="42"/>
                </a:lnTo>
                <a:lnTo>
                  <a:pt x="3667" y="34"/>
                </a:lnTo>
                <a:lnTo>
                  <a:pt x="3669" y="18"/>
                </a:lnTo>
                <a:lnTo>
                  <a:pt x="3718" y="27"/>
                </a:lnTo>
                <a:lnTo>
                  <a:pt x="3783" y="42"/>
                </a:lnTo>
                <a:lnTo>
                  <a:pt x="3791" y="44"/>
                </a:lnTo>
                <a:lnTo>
                  <a:pt x="3787" y="59"/>
                </a:lnTo>
                <a:close/>
                <a:moveTo>
                  <a:pt x="3621" y="27"/>
                </a:moveTo>
                <a:lnTo>
                  <a:pt x="3582" y="22"/>
                </a:lnTo>
                <a:lnTo>
                  <a:pt x="3514" y="17"/>
                </a:lnTo>
                <a:lnTo>
                  <a:pt x="3498" y="17"/>
                </a:lnTo>
                <a:lnTo>
                  <a:pt x="3499" y="2"/>
                </a:lnTo>
                <a:lnTo>
                  <a:pt x="3515" y="2"/>
                </a:lnTo>
                <a:lnTo>
                  <a:pt x="3584" y="7"/>
                </a:lnTo>
                <a:lnTo>
                  <a:pt x="3623" y="12"/>
                </a:lnTo>
                <a:lnTo>
                  <a:pt x="3621" y="27"/>
                </a:lnTo>
                <a:close/>
                <a:moveTo>
                  <a:pt x="3452" y="16"/>
                </a:moveTo>
                <a:lnTo>
                  <a:pt x="3446" y="15"/>
                </a:lnTo>
                <a:lnTo>
                  <a:pt x="3446" y="0"/>
                </a:lnTo>
                <a:lnTo>
                  <a:pt x="3452" y="0"/>
                </a:lnTo>
                <a:lnTo>
                  <a:pt x="3452" y="16"/>
                </a:lnTo>
                <a:close/>
              </a:path>
            </a:pathLst>
          </a:custGeom>
          <a:solidFill>
            <a:srgbClr val="333300"/>
          </a:solidFill>
          <a:ln w="12700">
            <a:solidFill>
              <a:srgbClr val="333300"/>
            </a:solidFill>
            <a:bevel/>
            <a:headEnd/>
            <a:tailEnd/>
          </a:ln>
        </p:spPr>
        <p:txBody>
          <a:bodyPr/>
          <a:lstStyle/>
          <a:p>
            <a:pPr algn="ctr"/>
            <a:endParaRPr lang="ja-JP" altLang="en-US" sz="1662">
              <a:solidFill>
                <a:srgbClr val="000000"/>
              </a:solidFill>
              <a:latin typeface="Arial"/>
              <a:ea typeface="ＭＳ Ｐゴシック"/>
            </a:endParaRPr>
          </a:p>
        </p:txBody>
      </p:sp>
      <p:grpSp>
        <p:nvGrpSpPr>
          <p:cNvPr id="2" name="Group 26"/>
          <p:cNvGrpSpPr>
            <a:grpSpLocks/>
          </p:cNvGrpSpPr>
          <p:nvPr/>
        </p:nvGrpSpPr>
        <p:grpSpPr bwMode="auto">
          <a:xfrm>
            <a:off x="1601474" y="3298362"/>
            <a:ext cx="2795587" cy="2098431"/>
            <a:chOff x="1548" y="1366"/>
            <a:chExt cx="2679" cy="1784"/>
          </a:xfrm>
        </p:grpSpPr>
        <p:sp>
          <p:nvSpPr>
            <p:cNvPr id="20656" name="Freeform 27"/>
            <p:cNvSpPr>
              <a:spLocks/>
            </p:cNvSpPr>
            <p:nvPr/>
          </p:nvSpPr>
          <p:spPr bwMode="auto">
            <a:xfrm>
              <a:off x="1663" y="1366"/>
              <a:ext cx="160" cy="131"/>
            </a:xfrm>
            <a:custGeom>
              <a:avLst/>
              <a:gdLst>
                <a:gd name="T0" fmla="*/ 29 w 160"/>
                <a:gd name="T1" fmla="*/ 128 h 131"/>
                <a:gd name="T2" fmla="*/ 0 w 160"/>
                <a:gd name="T3" fmla="*/ 131 h 131"/>
                <a:gd name="T4" fmla="*/ 131 w 160"/>
                <a:gd name="T5" fmla="*/ 2 h 131"/>
                <a:gd name="T6" fmla="*/ 160 w 160"/>
                <a:gd name="T7" fmla="*/ 0 h 131"/>
                <a:gd name="T8" fmla="*/ 29 w 160"/>
                <a:gd name="T9" fmla="*/ 128 h 131"/>
                <a:gd name="T10" fmla="*/ 0 60000 65536"/>
                <a:gd name="T11" fmla="*/ 0 60000 65536"/>
                <a:gd name="T12" fmla="*/ 0 60000 65536"/>
                <a:gd name="T13" fmla="*/ 0 60000 65536"/>
                <a:gd name="T14" fmla="*/ 0 60000 65536"/>
                <a:gd name="T15" fmla="*/ 0 w 160"/>
                <a:gd name="T16" fmla="*/ 0 h 131"/>
                <a:gd name="T17" fmla="*/ 160 w 160"/>
                <a:gd name="T18" fmla="*/ 131 h 131"/>
              </a:gdLst>
              <a:ahLst/>
              <a:cxnLst>
                <a:cxn ang="T10">
                  <a:pos x="T0" y="T1"/>
                </a:cxn>
                <a:cxn ang="T11">
                  <a:pos x="T2" y="T3"/>
                </a:cxn>
                <a:cxn ang="T12">
                  <a:pos x="T4" y="T5"/>
                </a:cxn>
                <a:cxn ang="T13">
                  <a:pos x="T6" y="T7"/>
                </a:cxn>
                <a:cxn ang="T14">
                  <a:pos x="T8" y="T9"/>
                </a:cxn>
              </a:cxnLst>
              <a:rect l="T15" t="T16" r="T17" b="T18"/>
              <a:pathLst>
                <a:path w="160" h="131">
                  <a:moveTo>
                    <a:pt x="29" y="128"/>
                  </a:moveTo>
                  <a:lnTo>
                    <a:pt x="0" y="131"/>
                  </a:lnTo>
                  <a:lnTo>
                    <a:pt x="131" y="2"/>
                  </a:lnTo>
                  <a:lnTo>
                    <a:pt x="160" y="0"/>
                  </a:lnTo>
                  <a:lnTo>
                    <a:pt x="29" y="128"/>
                  </a:lnTo>
                  <a:close/>
                </a:path>
              </a:pathLst>
            </a:custGeom>
            <a:solidFill>
              <a:srgbClr val="9F9F9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57" name="Line 28"/>
            <p:cNvSpPr>
              <a:spLocks noChangeShapeType="1"/>
            </p:cNvSpPr>
            <p:nvPr/>
          </p:nvSpPr>
          <p:spPr bwMode="auto">
            <a:xfrm flipV="1">
              <a:off x="1692" y="1366"/>
              <a:ext cx="131" cy="128"/>
            </a:xfrm>
            <a:prstGeom prst="line">
              <a:avLst/>
            </a:prstGeom>
            <a:noFill/>
            <a:ln w="12700">
              <a:solidFill>
                <a:srgbClr val="9F9F9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58" name="Freeform 29"/>
            <p:cNvSpPr>
              <a:spLocks/>
            </p:cNvSpPr>
            <p:nvPr/>
          </p:nvSpPr>
          <p:spPr bwMode="auto">
            <a:xfrm>
              <a:off x="1636" y="1368"/>
              <a:ext cx="158" cy="137"/>
            </a:xfrm>
            <a:custGeom>
              <a:avLst/>
              <a:gdLst>
                <a:gd name="T0" fmla="*/ 27 w 158"/>
                <a:gd name="T1" fmla="*/ 129 h 137"/>
                <a:gd name="T2" fmla="*/ 0 w 158"/>
                <a:gd name="T3" fmla="*/ 137 h 137"/>
                <a:gd name="T4" fmla="*/ 131 w 158"/>
                <a:gd name="T5" fmla="*/ 8 h 137"/>
                <a:gd name="T6" fmla="*/ 158 w 158"/>
                <a:gd name="T7" fmla="*/ 0 h 137"/>
                <a:gd name="T8" fmla="*/ 27 w 158"/>
                <a:gd name="T9" fmla="*/ 129 h 137"/>
                <a:gd name="T10" fmla="*/ 0 60000 65536"/>
                <a:gd name="T11" fmla="*/ 0 60000 65536"/>
                <a:gd name="T12" fmla="*/ 0 60000 65536"/>
                <a:gd name="T13" fmla="*/ 0 60000 65536"/>
                <a:gd name="T14" fmla="*/ 0 60000 65536"/>
                <a:gd name="T15" fmla="*/ 0 w 158"/>
                <a:gd name="T16" fmla="*/ 0 h 137"/>
                <a:gd name="T17" fmla="*/ 158 w 158"/>
                <a:gd name="T18" fmla="*/ 137 h 137"/>
              </a:gdLst>
              <a:ahLst/>
              <a:cxnLst>
                <a:cxn ang="T10">
                  <a:pos x="T0" y="T1"/>
                </a:cxn>
                <a:cxn ang="T11">
                  <a:pos x="T2" y="T3"/>
                </a:cxn>
                <a:cxn ang="T12">
                  <a:pos x="T4" y="T5"/>
                </a:cxn>
                <a:cxn ang="T13">
                  <a:pos x="T6" y="T7"/>
                </a:cxn>
                <a:cxn ang="T14">
                  <a:pos x="T8" y="T9"/>
                </a:cxn>
              </a:cxnLst>
              <a:rect l="T15" t="T16" r="T17" b="T18"/>
              <a:pathLst>
                <a:path w="158" h="137">
                  <a:moveTo>
                    <a:pt x="27" y="129"/>
                  </a:moveTo>
                  <a:lnTo>
                    <a:pt x="0" y="137"/>
                  </a:lnTo>
                  <a:lnTo>
                    <a:pt x="131" y="8"/>
                  </a:lnTo>
                  <a:lnTo>
                    <a:pt x="158" y="0"/>
                  </a:lnTo>
                  <a:lnTo>
                    <a:pt x="27" y="129"/>
                  </a:lnTo>
                  <a:close/>
                </a:path>
              </a:pathLst>
            </a:custGeom>
            <a:solidFill>
              <a:srgbClr val="A6A6A6"/>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59" name="Line 30"/>
            <p:cNvSpPr>
              <a:spLocks noChangeShapeType="1"/>
            </p:cNvSpPr>
            <p:nvPr/>
          </p:nvSpPr>
          <p:spPr bwMode="auto">
            <a:xfrm flipV="1">
              <a:off x="1663" y="1368"/>
              <a:ext cx="131" cy="129"/>
            </a:xfrm>
            <a:prstGeom prst="line">
              <a:avLst/>
            </a:prstGeom>
            <a:noFill/>
            <a:ln w="12700">
              <a:solidFill>
                <a:srgbClr val="A6A6A6"/>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60" name="Freeform 31"/>
            <p:cNvSpPr>
              <a:spLocks/>
            </p:cNvSpPr>
            <p:nvPr/>
          </p:nvSpPr>
          <p:spPr bwMode="auto">
            <a:xfrm>
              <a:off x="1611" y="1376"/>
              <a:ext cx="156" cy="142"/>
            </a:xfrm>
            <a:custGeom>
              <a:avLst/>
              <a:gdLst>
                <a:gd name="T0" fmla="*/ 25 w 156"/>
                <a:gd name="T1" fmla="*/ 129 h 142"/>
                <a:gd name="T2" fmla="*/ 0 w 156"/>
                <a:gd name="T3" fmla="*/ 142 h 142"/>
                <a:gd name="T4" fmla="*/ 132 w 156"/>
                <a:gd name="T5" fmla="*/ 14 h 142"/>
                <a:gd name="T6" fmla="*/ 156 w 156"/>
                <a:gd name="T7" fmla="*/ 0 h 142"/>
                <a:gd name="T8" fmla="*/ 25 w 156"/>
                <a:gd name="T9" fmla="*/ 129 h 142"/>
                <a:gd name="T10" fmla="*/ 0 60000 65536"/>
                <a:gd name="T11" fmla="*/ 0 60000 65536"/>
                <a:gd name="T12" fmla="*/ 0 60000 65536"/>
                <a:gd name="T13" fmla="*/ 0 60000 65536"/>
                <a:gd name="T14" fmla="*/ 0 60000 65536"/>
                <a:gd name="T15" fmla="*/ 0 w 156"/>
                <a:gd name="T16" fmla="*/ 0 h 142"/>
                <a:gd name="T17" fmla="*/ 156 w 156"/>
                <a:gd name="T18" fmla="*/ 142 h 142"/>
              </a:gdLst>
              <a:ahLst/>
              <a:cxnLst>
                <a:cxn ang="T10">
                  <a:pos x="T0" y="T1"/>
                </a:cxn>
                <a:cxn ang="T11">
                  <a:pos x="T2" y="T3"/>
                </a:cxn>
                <a:cxn ang="T12">
                  <a:pos x="T4" y="T5"/>
                </a:cxn>
                <a:cxn ang="T13">
                  <a:pos x="T6" y="T7"/>
                </a:cxn>
                <a:cxn ang="T14">
                  <a:pos x="T8" y="T9"/>
                </a:cxn>
              </a:cxnLst>
              <a:rect l="T15" t="T16" r="T17" b="T18"/>
              <a:pathLst>
                <a:path w="156" h="142">
                  <a:moveTo>
                    <a:pt x="25" y="129"/>
                  </a:moveTo>
                  <a:lnTo>
                    <a:pt x="0" y="142"/>
                  </a:lnTo>
                  <a:lnTo>
                    <a:pt x="132" y="14"/>
                  </a:lnTo>
                  <a:lnTo>
                    <a:pt x="156" y="0"/>
                  </a:lnTo>
                  <a:lnTo>
                    <a:pt x="25" y="129"/>
                  </a:lnTo>
                  <a:close/>
                </a:path>
              </a:pathLst>
            </a:custGeom>
            <a:solidFill>
              <a:srgbClr val="B4B4B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61" name="Line 32"/>
            <p:cNvSpPr>
              <a:spLocks noChangeShapeType="1"/>
            </p:cNvSpPr>
            <p:nvPr/>
          </p:nvSpPr>
          <p:spPr bwMode="auto">
            <a:xfrm flipV="1">
              <a:off x="1636" y="1376"/>
              <a:ext cx="131" cy="129"/>
            </a:xfrm>
            <a:prstGeom prst="line">
              <a:avLst/>
            </a:prstGeom>
            <a:noFill/>
            <a:ln w="12700">
              <a:solidFill>
                <a:srgbClr val="B4B4B4"/>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62" name="Freeform 33"/>
            <p:cNvSpPr>
              <a:spLocks/>
            </p:cNvSpPr>
            <p:nvPr/>
          </p:nvSpPr>
          <p:spPr bwMode="auto">
            <a:xfrm>
              <a:off x="1590" y="1390"/>
              <a:ext cx="153" cy="146"/>
            </a:xfrm>
            <a:custGeom>
              <a:avLst/>
              <a:gdLst>
                <a:gd name="T0" fmla="*/ 21 w 153"/>
                <a:gd name="T1" fmla="*/ 128 h 146"/>
                <a:gd name="T2" fmla="*/ 0 w 153"/>
                <a:gd name="T3" fmla="*/ 146 h 146"/>
                <a:gd name="T4" fmla="*/ 131 w 153"/>
                <a:gd name="T5" fmla="*/ 17 h 146"/>
                <a:gd name="T6" fmla="*/ 153 w 153"/>
                <a:gd name="T7" fmla="*/ 0 h 146"/>
                <a:gd name="T8" fmla="*/ 21 w 153"/>
                <a:gd name="T9" fmla="*/ 128 h 146"/>
                <a:gd name="T10" fmla="*/ 0 60000 65536"/>
                <a:gd name="T11" fmla="*/ 0 60000 65536"/>
                <a:gd name="T12" fmla="*/ 0 60000 65536"/>
                <a:gd name="T13" fmla="*/ 0 60000 65536"/>
                <a:gd name="T14" fmla="*/ 0 60000 65536"/>
                <a:gd name="T15" fmla="*/ 0 w 153"/>
                <a:gd name="T16" fmla="*/ 0 h 146"/>
                <a:gd name="T17" fmla="*/ 153 w 153"/>
                <a:gd name="T18" fmla="*/ 146 h 146"/>
              </a:gdLst>
              <a:ahLst/>
              <a:cxnLst>
                <a:cxn ang="T10">
                  <a:pos x="T0" y="T1"/>
                </a:cxn>
                <a:cxn ang="T11">
                  <a:pos x="T2" y="T3"/>
                </a:cxn>
                <a:cxn ang="T12">
                  <a:pos x="T4" y="T5"/>
                </a:cxn>
                <a:cxn ang="T13">
                  <a:pos x="T6" y="T7"/>
                </a:cxn>
                <a:cxn ang="T14">
                  <a:pos x="T8" y="T9"/>
                </a:cxn>
              </a:cxnLst>
              <a:rect l="T15" t="T16" r="T17" b="T18"/>
              <a:pathLst>
                <a:path w="153" h="146">
                  <a:moveTo>
                    <a:pt x="21" y="128"/>
                  </a:moveTo>
                  <a:lnTo>
                    <a:pt x="0" y="146"/>
                  </a:lnTo>
                  <a:lnTo>
                    <a:pt x="131" y="17"/>
                  </a:lnTo>
                  <a:lnTo>
                    <a:pt x="153" y="0"/>
                  </a:lnTo>
                  <a:lnTo>
                    <a:pt x="21" y="128"/>
                  </a:lnTo>
                  <a:close/>
                </a:path>
              </a:pathLst>
            </a:custGeom>
            <a:solidFill>
              <a:srgbClr val="C1C1C1"/>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63" name="Line 34"/>
            <p:cNvSpPr>
              <a:spLocks noChangeShapeType="1"/>
            </p:cNvSpPr>
            <p:nvPr/>
          </p:nvSpPr>
          <p:spPr bwMode="auto">
            <a:xfrm flipV="1">
              <a:off x="1611" y="1390"/>
              <a:ext cx="132" cy="128"/>
            </a:xfrm>
            <a:prstGeom prst="line">
              <a:avLst/>
            </a:prstGeom>
            <a:noFill/>
            <a:ln w="12700">
              <a:solidFill>
                <a:srgbClr val="C1C1C1"/>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64" name="Freeform 35"/>
            <p:cNvSpPr>
              <a:spLocks/>
            </p:cNvSpPr>
            <p:nvPr/>
          </p:nvSpPr>
          <p:spPr bwMode="auto">
            <a:xfrm>
              <a:off x="4053" y="2957"/>
              <a:ext cx="149" cy="150"/>
            </a:xfrm>
            <a:custGeom>
              <a:avLst/>
              <a:gdLst>
                <a:gd name="T0" fmla="*/ 0 w 149"/>
                <a:gd name="T1" fmla="*/ 150 h 150"/>
                <a:gd name="T2" fmla="*/ 18 w 149"/>
                <a:gd name="T3" fmla="*/ 129 h 150"/>
                <a:gd name="T4" fmla="*/ 149 w 149"/>
                <a:gd name="T5" fmla="*/ 0 h 150"/>
                <a:gd name="T6" fmla="*/ 132 w 149"/>
                <a:gd name="T7" fmla="*/ 22 h 150"/>
                <a:gd name="T8" fmla="*/ 0 w 149"/>
                <a:gd name="T9" fmla="*/ 150 h 150"/>
                <a:gd name="T10" fmla="*/ 0 60000 65536"/>
                <a:gd name="T11" fmla="*/ 0 60000 65536"/>
                <a:gd name="T12" fmla="*/ 0 60000 65536"/>
                <a:gd name="T13" fmla="*/ 0 60000 65536"/>
                <a:gd name="T14" fmla="*/ 0 60000 65536"/>
                <a:gd name="T15" fmla="*/ 0 w 149"/>
                <a:gd name="T16" fmla="*/ 0 h 150"/>
                <a:gd name="T17" fmla="*/ 149 w 149"/>
                <a:gd name="T18" fmla="*/ 150 h 150"/>
              </a:gdLst>
              <a:ahLst/>
              <a:cxnLst>
                <a:cxn ang="T10">
                  <a:pos x="T0" y="T1"/>
                </a:cxn>
                <a:cxn ang="T11">
                  <a:pos x="T2" y="T3"/>
                </a:cxn>
                <a:cxn ang="T12">
                  <a:pos x="T4" y="T5"/>
                </a:cxn>
                <a:cxn ang="T13">
                  <a:pos x="T6" y="T7"/>
                </a:cxn>
                <a:cxn ang="T14">
                  <a:pos x="T8" y="T9"/>
                </a:cxn>
              </a:cxnLst>
              <a:rect l="T15" t="T16" r="T17" b="T18"/>
              <a:pathLst>
                <a:path w="149" h="150">
                  <a:moveTo>
                    <a:pt x="0" y="150"/>
                  </a:moveTo>
                  <a:lnTo>
                    <a:pt x="18" y="129"/>
                  </a:lnTo>
                  <a:lnTo>
                    <a:pt x="149" y="0"/>
                  </a:lnTo>
                  <a:lnTo>
                    <a:pt x="132" y="22"/>
                  </a:lnTo>
                  <a:lnTo>
                    <a:pt x="0" y="150"/>
                  </a:lnTo>
                  <a:close/>
                </a:path>
              </a:pathLst>
            </a:custGeom>
            <a:solidFill>
              <a:srgbClr val="CBCBCB"/>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65" name="Line 36"/>
            <p:cNvSpPr>
              <a:spLocks noChangeShapeType="1"/>
            </p:cNvSpPr>
            <p:nvPr/>
          </p:nvSpPr>
          <p:spPr bwMode="auto">
            <a:xfrm flipV="1">
              <a:off x="4053" y="2979"/>
              <a:ext cx="132" cy="128"/>
            </a:xfrm>
            <a:prstGeom prst="line">
              <a:avLst/>
            </a:prstGeom>
            <a:noFill/>
            <a:ln w="12700">
              <a:solidFill>
                <a:srgbClr val="CBCBCB"/>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66" name="Freeform 37"/>
            <p:cNvSpPr>
              <a:spLocks/>
            </p:cNvSpPr>
            <p:nvPr/>
          </p:nvSpPr>
          <p:spPr bwMode="auto">
            <a:xfrm>
              <a:off x="4071" y="2934"/>
              <a:ext cx="145" cy="152"/>
            </a:xfrm>
            <a:custGeom>
              <a:avLst/>
              <a:gdLst>
                <a:gd name="T0" fmla="*/ 0 w 145"/>
                <a:gd name="T1" fmla="*/ 152 h 152"/>
                <a:gd name="T2" fmla="*/ 13 w 145"/>
                <a:gd name="T3" fmla="*/ 128 h 152"/>
                <a:gd name="T4" fmla="*/ 145 w 145"/>
                <a:gd name="T5" fmla="*/ 0 h 152"/>
                <a:gd name="T6" fmla="*/ 131 w 145"/>
                <a:gd name="T7" fmla="*/ 23 h 152"/>
                <a:gd name="T8" fmla="*/ 0 w 145"/>
                <a:gd name="T9" fmla="*/ 152 h 152"/>
                <a:gd name="T10" fmla="*/ 0 60000 65536"/>
                <a:gd name="T11" fmla="*/ 0 60000 65536"/>
                <a:gd name="T12" fmla="*/ 0 60000 65536"/>
                <a:gd name="T13" fmla="*/ 0 60000 65536"/>
                <a:gd name="T14" fmla="*/ 0 60000 65536"/>
                <a:gd name="T15" fmla="*/ 0 w 145"/>
                <a:gd name="T16" fmla="*/ 0 h 152"/>
                <a:gd name="T17" fmla="*/ 145 w 145"/>
                <a:gd name="T18" fmla="*/ 152 h 152"/>
              </a:gdLst>
              <a:ahLst/>
              <a:cxnLst>
                <a:cxn ang="T10">
                  <a:pos x="T0" y="T1"/>
                </a:cxn>
                <a:cxn ang="T11">
                  <a:pos x="T2" y="T3"/>
                </a:cxn>
                <a:cxn ang="T12">
                  <a:pos x="T4" y="T5"/>
                </a:cxn>
                <a:cxn ang="T13">
                  <a:pos x="T6" y="T7"/>
                </a:cxn>
                <a:cxn ang="T14">
                  <a:pos x="T8" y="T9"/>
                </a:cxn>
              </a:cxnLst>
              <a:rect l="T15" t="T16" r="T17" b="T18"/>
              <a:pathLst>
                <a:path w="145" h="152">
                  <a:moveTo>
                    <a:pt x="0" y="152"/>
                  </a:moveTo>
                  <a:lnTo>
                    <a:pt x="13" y="128"/>
                  </a:lnTo>
                  <a:lnTo>
                    <a:pt x="145" y="0"/>
                  </a:lnTo>
                  <a:lnTo>
                    <a:pt x="131" y="23"/>
                  </a:lnTo>
                  <a:lnTo>
                    <a:pt x="0" y="152"/>
                  </a:lnTo>
                  <a:close/>
                </a:path>
              </a:pathLst>
            </a:custGeom>
            <a:solidFill>
              <a:srgbClr val="D4D4D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67" name="Line 38"/>
            <p:cNvSpPr>
              <a:spLocks noChangeShapeType="1"/>
            </p:cNvSpPr>
            <p:nvPr/>
          </p:nvSpPr>
          <p:spPr bwMode="auto">
            <a:xfrm flipV="1">
              <a:off x="4071" y="2957"/>
              <a:ext cx="131" cy="129"/>
            </a:xfrm>
            <a:prstGeom prst="line">
              <a:avLst/>
            </a:prstGeom>
            <a:noFill/>
            <a:ln w="12700">
              <a:solidFill>
                <a:srgbClr val="D4D4D4"/>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68" name="Freeform 39"/>
            <p:cNvSpPr>
              <a:spLocks/>
            </p:cNvSpPr>
            <p:nvPr/>
          </p:nvSpPr>
          <p:spPr bwMode="auto">
            <a:xfrm>
              <a:off x="4084" y="2907"/>
              <a:ext cx="140" cy="155"/>
            </a:xfrm>
            <a:custGeom>
              <a:avLst/>
              <a:gdLst>
                <a:gd name="T0" fmla="*/ 0 w 140"/>
                <a:gd name="T1" fmla="*/ 155 h 155"/>
                <a:gd name="T2" fmla="*/ 8 w 140"/>
                <a:gd name="T3" fmla="*/ 129 h 155"/>
                <a:gd name="T4" fmla="*/ 140 w 140"/>
                <a:gd name="T5" fmla="*/ 0 h 155"/>
                <a:gd name="T6" fmla="*/ 132 w 140"/>
                <a:gd name="T7" fmla="*/ 27 h 155"/>
                <a:gd name="T8" fmla="*/ 0 w 140"/>
                <a:gd name="T9" fmla="*/ 155 h 155"/>
                <a:gd name="T10" fmla="*/ 0 60000 65536"/>
                <a:gd name="T11" fmla="*/ 0 60000 65536"/>
                <a:gd name="T12" fmla="*/ 0 60000 65536"/>
                <a:gd name="T13" fmla="*/ 0 60000 65536"/>
                <a:gd name="T14" fmla="*/ 0 60000 65536"/>
                <a:gd name="T15" fmla="*/ 0 w 140"/>
                <a:gd name="T16" fmla="*/ 0 h 155"/>
                <a:gd name="T17" fmla="*/ 140 w 140"/>
                <a:gd name="T18" fmla="*/ 155 h 155"/>
              </a:gdLst>
              <a:ahLst/>
              <a:cxnLst>
                <a:cxn ang="T10">
                  <a:pos x="T0" y="T1"/>
                </a:cxn>
                <a:cxn ang="T11">
                  <a:pos x="T2" y="T3"/>
                </a:cxn>
                <a:cxn ang="T12">
                  <a:pos x="T4" y="T5"/>
                </a:cxn>
                <a:cxn ang="T13">
                  <a:pos x="T6" y="T7"/>
                </a:cxn>
                <a:cxn ang="T14">
                  <a:pos x="T8" y="T9"/>
                </a:cxn>
              </a:cxnLst>
              <a:rect l="T15" t="T16" r="T17" b="T18"/>
              <a:pathLst>
                <a:path w="140" h="155">
                  <a:moveTo>
                    <a:pt x="0" y="155"/>
                  </a:moveTo>
                  <a:lnTo>
                    <a:pt x="8" y="129"/>
                  </a:lnTo>
                  <a:lnTo>
                    <a:pt x="140" y="0"/>
                  </a:lnTo>
                  <a:lnTo>
                    <a:pt x="132" y="27"/>
                  </a:lnTo>
                  <a:lnTo>
                    <a:pt x="0" y="155"/>
                  </a:lnTo>
                  <a:close/>
                </a:path>
              </a:pathLst>
            </a:custGeom>
            <a:solidFill>
              <a:srgbClr val="DBDBDB"/>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69" name="Line 40"/>
            <p:cNvSpPr>
              <a:spLocks noChangeShapeType="1"/>
            </p:cNvSpPr>
            <p:nvPr/>
          </p:nvSpPr>
          <p:spPr bwMode="auto">
            <a:xfrm flipV="1">
              <a:off x="4084" y="2934"/>
              <a:ext cx="132" cy="128"/>
            </a:xfrm>
            <a:prstGeom prst="line">
              <a:avLst/>
            </a:prstGeom>
            <a:noFill/>
            <a:ln w="12700">
              <a:solidFill>
                <a:srgbClr val="DBDBDB"/>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70" name="Freeform 41"/>
            <p:cNvSpPr>
              <a:spLocks/>
            </p:cNvSpPr>
            <p:nvPr/>
          </p:nvSpPr>
          <p:spPr bwMode="auto">
            <a:xfrm>
              <a:off x="4092" y="2879"/>
              <a:ext cx="135" cy="157"/>
            </a:xfrm>
            <a:custGeom>
              <a:avLst/>
              <a:gdLst>
                <a:gd name="T0" fmla="*/ 0 w 135"/>
                <a:gd name="T1" fmla="*/ 157 h 157"/>
                <a:gd name="T2" fmla="*/ 3 w 135"/>
                <a:gd name="T3" fmla="*/ 128 h 157"/>
                <a:gd name="T4" fmla="*/ 135 w 135"/>
                <a:gd name="T5" fmla="*/ 0 h 157"/>
                <a:gd name="T6" fmla="*/ 132 w 135"/>
                <a:gd name="T7" fmla="*/ 28 h 157"/>
                <a:gd name="T8" fmla="*/ 0 w 135"/>
                <a:gd name="T9" fmla="*/ 157 h 157"/>
                <a:gd name="T10" fmla="*/ 0 60000 65536"/>
                <a:gd name="T11" fmla="*/ 0 60000 65536"/>
                <a:gd name="T12" fmla="*/ 0 60000 65536"/>
                <a:gd name="T13" fmla="*/ 0 60000 65536"/>
                <a:gd name="T14" fmla="*/ 0 60000 65536"/>
                <a:gd name="T15" fmla="*/ 0 w 135"/>
                <a:gd name="T16" fmla="*/ 0 h 157"/>
                <a:gd name="T17" fmla="*/ 135 w 135"/>
                <a:gd name="T18" fmla="*/ 157 h 157"/>
              </a:gdLst>
              <a:ahLst/>
              <a:cxnLst>
                <a:cxn ang="T10">
                  <a:pos x="T0" y="T1"/>
                </a:cxn>
                <a:cxn ang="T11">
                  <a:pos x="T2" y="T3"/>
                </a:cxn>
                <a:cxn ang="T12">
                  <a:pos x="T4" y="T5"/>
                </a:cxn>
                <a:cxn ang="T13">
                  <a:pos x="T6" y="T7"/>
                </a:cxn>
                <a:cxn ang="T14">
                  <a:pos x="T8" y="T9"/>
                </a:cxn>
              </a:cxnLst>
              <a:rect l="T15" t="T16" r="T17" b="T18"/>
              <a:pathLst>
                <a:path w="135" h="157">
                  <a:moveTo>
                    <a:pt x="0" y="157"/>
                  </a:moveTo>
                  <a:lnTo>
                    <a:pt x="3" y="128"/>
                  </a:lnTo>
                  <a:lnTo>
                    <a:pt x="135" y="0"/>
                  </a:lnTo>
                  <a:lnTo>
                    <a:pt x="132" y="28"/>
                  </a:lnTo>
                  <a:lnTo>
                    <a:pt x="0" y="157"/>
                  </a:lnTo>
                  <a:close/>
                </a:path>
              </a:pathLst>
            </a:custGeom>
            <a:solidFill>
              <a:srgbClr val="DFDFD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71" name="Line 42"/>
            <p:cNvSpPr>
              <a:spLocks noChangeShapeType="1"/>
            </p:cNvSpPr>
            <p:nvPr/>
          </p:nvSpPr>
          <p:spPr bwMode="auto">
            <a:xfrm flipV="1">
              <a:off x="4092" y="2907"/>
              <a:ext cx="132" cy="129"/>
            </a:xfrm>
            <a:prstGeom prst="line">
              <a:avLst/>
            </a:prstGeom>
            <a:noFill/>
            <a:ln w="12700">
              <a:solidFill>
                <a:srgbClr val="DFDFD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72" name="Freeform 43"/>
            <p:cNvSpPr>
              <a:spLocks/>
            </p:cNvSpPr>
            <p:nvPr/>
          </p:nvSpPr>
          <p:spPr bwMode="auto">
            <a:xfrm>
              <a:off x="4095" y="1507"/>
              <a:ext cx="132" cy="1500"/>
            </a:xfrm>
            <a:custGeom>
              <a:avLst/>
              <a:gdLst>
                <a:gd name="T0" fmla="*/ 0 w 132"/>
                <a:gd name="T1" fmla="*/ 1500 h 1500"/>
                <a:gd name="T2" fmla="*/ 0 w 132"/>
                <a:gd name="T3" fmla="*/ 129 h 1500"/>
                <a:gd name="T4" fmla="*/ 132 w 132"/>
                <a:gd name="T5" fmla="*/ 0 h 1500"/>
                <a:gd name="T6" fmla="*/ 132 w 132"/>
                <a:gd name="T7" fmla="*/ 1372 h 1500"/>
                <a:gd name="T8" fmla="*/ 0 w 132"/>
                <a:gd name="T9" fmla="*/ 1500 h 1500"/>
                <a:gd name="T10" fmla="*/ 0 60000 65536"/>
                <a:gd name="T11" fmla="*/ 0 60000 65536"/>
                <a:gd name="T12" fmla="*/ 0 60000 65536"/>
                <a:gd name="T13" fmla="*/ 0 60000 65536"/>
                <a:gd name="T14" fmla="*/ 0 60000 65536"/>
                <a:gd name="T15" fmla="*/ 0 w 132"/>
                <a:gd name="T16" fmla="*/ 0 h 1500"/>
                <a:gd name="T17" fmla="*/ 132 w 132"/>
                <a:gd name="T18" fmla="*/ 1500 h 1500"/>
              </a:gdLst>
              <a:ahLst/>
              <a:cxnLst>
                <a:cxn ang="T10">
                  <a:pos x="T0" y="T1"/>
                </a:cxn>
                <a:cxn ang="T11">
                  <a:pos x="T2" y="T3"/>
                </a:cxn>
                <a:cxn ang="T12">
                  <a:pos x="T4" y="T5"/>
                </a:cxn>
                <a:cxn ang="T13">
                  <a:pos x="T6" y="T7"/>
                </a:cxn>
                <a:cxn ang="T14">
                  <a:pos x="T8" y="T9"/>
                </a:cxn>
              </a:cxnLst>
              <a:rect l="T15" t="T16" r="T17" b="T18"/>
              <a:pathLst>
                <a:path w="132" h="1500">
                  <a:moveTo>
                    <a:pt x="0" y="1500"/>
                  </a:moveTo>
                  <a:lnTo>
                    <a:pt x="0" y="129"/>
                  </a:lnTo>
                  <a:lnTo>
                    <a:pt x="132" y="0"/>
                  </a:lnTo>
                  <a:lnTo>
                    <a:pt x="132" y="1372"/>
                  </a:lnTo>
                  <a:lnTo>
                    <a:pt x="0" y="1500"/>
                  </a:lnTo>
                  <a:close/>
                </a:path>
              </a:pathLst>
            </a:custGeom>
            <a:solidFill>
              <a:srgbClr val="E1E1E1"/>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73" name="Line 44"/>
            <p:cNvSpPr>
              <a:spLocks noChangeShapeType="1"/>
            </p:cNvSpPr>
            <p:nvPr/>
          </p:nvSpPr>
          <p:spPr bwMode="auto">
            <a:xfrm flipV="1">
              <a:off x="4095" y="2879"/>
              <a:ext cx="132" cy="128"/>
            </a:xfrm>
            <a:prstGeom prst="line">
              <a:avLst/>
            </a:prstGeom>
            <a:noFill/>
            <a:ln w="12700">
              <a:solidFill>
                <a:srgbClr val="E1E1E1"/>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74" name="Freeform 45"/>
            <p:cNvSpPr>
              <a:spLocks/>
            </p:cNvSpPr>
            <p:nvPr/>
          </p:nvSpPr>
          <p:spPr bwMode="auto">
            <a:xfrm>
              <a:off x="4092" y="1478"/>
              <a:ext cx="135" cy="158"/>
            </a:xfrm>
            <a:custGeom>
              <a:avLst/>
              <a:gdLst>
                <a:gd name="T0" fmla="*/ 3 w 135"/>
                <a:gd name="T1" fmla="*/ 158 h 158"/>
                <a:gd name="T2" fmla="*/ 0 w 135"/>
                <a:gd name="T3" fmla="*/ 129 h 158"/>
                <a:gd name="T4" fmla="*/ 132 w 135"/>
                <a:gd name="T5" fmla="*/ 0 h 158"/>
                <a:gd name="T6" fmla="*/ 135 w 135"/>
                <a:gd name="T7" fmla="*/ 29 h 158"/>
                <a:gd name="T8" fmla="*/ 3 w 135"/>
                <a:gd name="T9" fmla="*/ 158 h 158"/>
                <a:gd name="T10" fmla="*/ 0 60000 65536"/>
                <a:gd name="T11" fmla="*/ 0 60000 65536"/>
                <a:gd name="T12" fmla="*/ 0 60000 65536"/>
                <a:gd name="T13" fmla="*/ 0 60000 65536"/>
                <a:gd name="T14" fmla="*/ 0 60000 65536"/>
                <a:gd name="T15" fmla="*/ 0 w 135"/>
                <a:gd name="T16" fmla="*/ 0 h 158"/>
                <a:gd name="T17" fmla="*/ 135 w 135"/>
                <a:gd name="T18" fmla="*/ 158 h 158"/>
              </a:gdLst>
              <a:ahLst/>
              <a:cxnLst>
                <a:cxn ang="T10">
                  <a:pos x="T0" y="T1"/>
                </a:cxn>
                <a:cxn ang="T11">
                  <a:pos x="T2" y="T3"/>
                </a:cxn>
                <a:cxn ang="T12">
                  <a:pos x="T4" y="T5"/>
                </a:cxn>
                <a:cxn ang="T13">
                  <a:pos x="T6" y="T7"/>
                </a:cxn>
                <a:cxn ang="T14">
                  <a:pos x="T8" y="T9"/>
                </a:cxn>
              </a:cxnLst>
              <a:rect l="T15" t="T16" r="T17" b="T18"/>
              <a:pathLst>
                <a:path w="135" h="158">
                  <a:moveTo>
                    <a:pt x="3" y="158"/>
                  </a:moveTo>
                  <a:lnTo>
                    <a:pt x="0" y="129"/>
                  </a:lnTo>
                  <a:lnTo>
                    <a:pt x="132" y="0"/>
                  </a:lnTo>
                  <a:lnTo>
                    <a:pt x="135" y="29"/>
                  </a:lnTo>
                  <a:lnTo>
                    <a:pt x="3" y="158"/>
                  </a:lnTo>
                  <a:close/>
                </a:path>
              </a:pathLst>
            </a:custGeom>
            <a:solidFill>
              <a:srgbClr val="E1E1E1"/>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75" name="Line 46"/>
            <p:cNvSpPr>
              <a:spLocks noChangeShapeType="1"/>
            </p:cNvSpPr>
            <p:nvPr/>
          </p:nvSpPr>
          <p:spPr bwMode="auto">
            <a:xfrm flipV="1">
              <a:off x="4095" y="1507"/>
              <a:ext cx="132" cy="129"/>
            </a:xfrm>
            <a:prstGeom prst="line">
              <a:avLst/>
            </a:prstGeom>
            <a:noFill/>
            <a:ln w="12700">
              <a:solidFill>
                <a:srgbClr val="E1E1E1"/>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76" name="Freeform 47"/>
            <p:cNvSpPr>
              <a:spLocks/>
            </p:cNvSpPr>
            <p:nvPr/>
          </p:nvSpPr>
          <p:spPr bwMode="auto">
            <a:xfrm>
              <a:off x="4094" y="1493"/>
              <a:ext cx="133" cy="143"/>
            </a:xfrm>
            <a:custGeom>
              <a:avLst/>
              <a:gdLst>
                <a:gd name="T0" fmla="*/ 1 w 133"/>
                <a:gd name="T1" fmla="*/ 143 h 143"/>
                <a:gd name="T2" fmla="*/ 0 w 133"/>
                <a:gd name="T3" fmla="*/ 129 h 143"/>
                <a:gd name="T4" fmla="*/ 131 w 133"/>
                <a:gd name="T5" fmla="*/ 0 h 143"/>
                <a:gd name="T6" fmla="*/ 133 w 133"/>
                <a:gd name="T7" fmla="*/ 14 h 143"/>
                <a:gd name="T8" fmla="*/ 1 w 133"/>
                <a:gd name="T9" fmla="*/ 143 h 143"/>
                <a:gd name="T10" fmla="*/ 0 60000 65536"/>
                <a:gd name="T11" fmla="*/ 0 60000 65536"/>
                <a:gd name="T12" fmla="*/ 0 60000 65536"/>
                <a:gd name="T13" fmla="*/ 0 60000 65536"/>
                <a:gd name="T14" fmla="*/ 0 60000 65536"/>
                <a:gd name="T15" fmla="*/ 0 w 133"/>
                <a:gd name="T16" fmla="*/ 0 h 143"/>
                <a:gd name="T17" fmla="*/ 133 w 133"/>
                <a:gd name="T18" fmla="*/ 143 h 143"/>
              </a:gdLst>
              <a:ahLst/>
              <a:cxnLst>
                <a:cxn ang="T10">
                  <a:pos x="T0" y="T1"/>
                </a:cxn>
                <a:cxn ang="T11">
                  <a:pos x="T2" y="T3"/>
                </a:cxn>
                <a:cxn ang="T12">
                  <a:pos x="T4" y="T5"/>
                </a:cxn>
                <a:cxn ang="T13">
                  <a:pos x="T6" y="T7"/>
                </a:cxn>
                <a:cxn ang="T14">
                  <a:pos x="T8" y="T9"/>
                </a:cxn>
              </a:cxnLst>
              <a:rect l="T15" t="T16" r="T17" b="T18"/>
              <a:pathLst>
                <a:path w="133" h="143">
                  <a:moveTo>
                    <a:pt x="1" y="143"/>
                  </a:moveTo>
                  <a:lnTo>
                    <a:pt x="0" y="129"/>
                  </a:lnTo>
                  <a:lnTo>
                    <a:pt x="131" y="0"/>
                  </a:lnTo>
                  <a:lnTo>
                    <a:pt x="133" y="14"/>
                  </a:lnTo>
                  <a:lnTo>
                    <a:pt x="1" y="143"/>
                  </a:lnTo>
                  <a:close/>
                </a:path>
              </a:pathLst>
            </a:custGeom>
            <a:solidFill>
              <a:srgbClr val="E1E1E1"/>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77" name="Freeform 48"/>
            <p:cNvSpPr>
              <a:spLocks/>
            </p:cNvSpPr>
            <p:nvPr/>
          </p:nvSpPr>
          <p:spPr bwMode="auto">
            <a:xfrm>
              <a:off x="4092" y="1478"/>
              <a:ext cx="133" cy="144"/>
            </a:xfrm>
            <a:custGeom>
              <a:avLst/>
              <a:gdLst>
                <a:gd name="T0" fmla="*/ 2 w 133"/>
                <a:gd name="T1" fmla="*/ 144 h 144"/>
                <a:gd name="T2" fmla="*/ 0 w 133"/>
                <a:gd name="T3" fmla="*/ 129 h 144"/>
                <a:gd name="T4" fmla="*/ 132 w 133"/>
                <a:gd name="T5" fmla="*/ 0 h 144"/>
                <a:gd name="T6" fmla="*/ 133 w 133"/>
                <a:gd name="T7" fmla="*/ 15 h 144"/>
                <a:gd name="T8" fmla="*/ 2 w 133"/>
                <a:gd name="T9" fmla="*/ 144 h 144"/>
                <a:gd name="T10" fmla="*/ 0 60000 65536"/>
                <a:gd name="T11" fmla="*/ 0 60000 65536"/>
                <a:gd name="T12" fmla="*/ 0 60000 65536"/>
                <a:gd name="T13" fmla="*/ 0 60000 65536"/>
                <a:gd name="T14" fmla="*/ 0 60000 65536"/>
                <a:gd name="T15" fmla="*/ 0 w 133"/>
                <a:gd name="T16" fmla="*/ 0 h 144"/>
                <a:gd name="T17" fmla="*/ 133 w 133"/>
                <a:gd name="T18" fmla="*/ 144 h 144"/>
              </a:gdLst>
              <a:ahLst/>
              <a:cxnLst>
                <a:cxn ang="T10">
                  <a:pos x="T0" y="T1"/>
                </a:cxn>
                <a:cxn ang="T11">
                  <a:pos x="T2" y="T3"/>
                </a:cxn>
                <a:cxn ang="T12">
                  <a:pos x="T4" y="T5"/>
                </a:cxn>
                <a:cxn ang="T13">
                  <a:pos x="T6" y="T7"/>
                </a:cxn>
                <a:cxn ang="T14">
                  <a:pos x="T8" y="T9"/>
                </a:cxn>
              </a:cxnLst>
              <a:rect l="T15" t="T16" r="T17" b="T18"/>
              <a:pathLst>
                <a:path w="133" h="144">
                  <a:moveTo>
                    <a:pt x="2" y="144"/>
                  </a:moveTo>
                  <a:lnTo>
                    <a:pt x="0" y="129"/>
                  </a:lnTo>
                  <a:lnTo>
                    <a:pt x="132" y="0"/>
                  </a:lnTo>
                  <a:lnTo>
                    <a:pt x="133" y="15"/>
                  </a:lnTo>
                  <a:lnTo>
                    <a:pt x="2" y="144"/>
                  </a:lnTo>
                  <a:close/>
                </a:path>
              </a:pathLst>
            </a:custGeom>
            <a:solidFill>
              <a:srgbClr val="E0E0E0"/>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78" name="Freeform 49"/>
            <p:cNvSpPr>
              <a:spLocks/>
            </p:cNvSpPr>
            <p:nvPr/>
          </p:nvSpPr>
          <p:spPr bwMode="auto">
            <a:xfrm>
              <a:off x="4084" y="1452"/>
              <a:ext cx="140" cy="155"/>
            </a:xfrm>
            <a:custGeom>
              <a:avLst/>
              <a:gdLst>
                <a:gd name="T0" fmla="*/ 8 w 140"/>
                <a:gd name="T1" fmla="*/ 155 h 155"/>
                <a:gd name="T2" fmla="*/ 0 w 140"/>
                <a:gd name="T3" fmla="*/ 129 h 155"/>
                <a:gd name="T4" fmla="*/ 132 w 140"/>
                <a:gd name="T5" fmla="*/ 0 h 155"/>
                <a:gd name="T6" fmla="*/ 140 w 140"/>
                <a:gd name="T7" fmla="*/ 26 h 155"/>
                <a:gd name="T8" fmla="*/ 8 w 140"/>
                <a:gd name="T9" fmla="*/ 155 h 155"/>
                <a:gd name="T10" fmla="*/ 0 60000 65536"/>
                <a:gd name="T11" fmla="*/ 0 60000 65536"/>
                <a:gd name="T12" fmla="*/ 0 60000 65536"/>
                <a:gd name="T13" fmla="*/ 0 60000 65536"/>
                <a:gd name="T14" fmla="*/ 0 60000 65536"/>
                <a:gd name="T15" fmla="*/ 0 w 140"/>
                <a:gd name="T16" fmla="*/ 0 h 155"/>
                <a:gd name="T17" fmla="*/ 140 w 140"/>
                <a:gd name="T18" fmla="*/ 155 h 155"/>
              </a:gdLst>
              <a:ahLst/>
              <a:cxnLst>
                <a:cxn ang="T10">
                  <a:pos x="T0" y="T1"/>
                </a:cxn>
                <a:cxn ang="T11">
                  <a:pos x="T2" y="T3"/>
                </a:cxn>
                <a:cxn ang="T12">
                  <a:pos x="T4" y="T5"/>
                </a:cxn>
                <a:cxn ang="T13">
                  <a:pos x="T6" y="T7"/>
                </a:cxn>
                <a:cxn ang="T14">
                  <a:pos x="T8" y="T9"/>
                </a:cxn>
              </a:cxnLst>
              <a:rect l="T15" t="T16" r="T17" b="T18"/>
              <a:pathLst>
                <a:path w="140" h="155">
                  <a:moveTo>
                    <a:pt x="8" y="155"/>
                  </a:moveTo>
                  <a:lnTo>
                    <a:pt x="0" y="129"/>
                  </a:lnTo>
                  <a:lnTo>
                    <a:pt x="132" y="0"/>
                  </a:lnTo>
                  <a:lnTo>
                    <a:pt x="140" y="26"/>
                  </a:lnTo>
                  <a:lnTo>
                    <a:pt x="8" y="155"/>
                  </a:lnTo>
                  <a:close/>
                </a:path>
              </a:pathLst>
            </a:custGeom>
            <a:solidFill>
              <a:srgbClr val="DFDFD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79" name="Line 50"/>
            <p:cNvSpPr>
              <a:spLocks noChangeShapeType="1"/>
            </p:cNvSpPr>
            <p:nvPr/>
          </p:nvSpPr>
          <p:spPr bwMode="auto">
            <a:xfrm flipV="1">
              <a:off x="4092" y="1478"/>
              <a:ext cx="132" cy="129"/>
            </a:xfrm>
            <a:prstGeom prst="line">
              <a:avLst/>
            </a:prstGeom>
            <a:noFill/>
            <a:ln w="12700">
              <a:solidFill>
                <a:srgbClr val="DFDFD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80" name="Freeform 51"/>
            <p:cNvSpPr>
              <a:spLocks/>
            </p:cNvSpPr>
            <p:nvPr/>
          </p:nvSpPr>
          <p:spPr bwMode="auto">
            <a:xfrm>
              <a:off x="4088" y="1465"/>
              <a:ext cx="136" cy="142"/>
            </a:xfrm>
            <a:custGeom>
              <a:avLst/>
              <a:gdLst>
                <a:gd name="T0" fmla="*/ 4 w 136"/>
                <a:gd name="T1" fmla="*/ 142 h 142"/>
                <a:gd name="T2" fmla="*/ 0 w 136"/>
                <a:gd name="T3" fmla="*/ 129 h 142"/>
                <a:gd name="T4" fmla="*/ 132 w 136"/>
                <a:gd name="T5" fmla="*/ 0 h 142"/>
                <a:gd name="T6" fmla="*/ 136 w 136"/>
                <a:gd name="T7" fmla="*/ 13 h 142"/>
                <a:gd name="T8" fmla="*/ 4 w 136"/>
                <a:gd name="T9" fmla="*/ 142 h 142"/>
                <a:gd name="T10" fmla="*/ 0 60000 65536"/>
                <a:gd name="T11" fmla="*/ 0 60000 65536"/>
                <a:gd name="T12" fmla="*/ 0 60000 65536"/>
                <a:gd name="T13" fmla="*/ 0 60000 65536"/>
                <a:gd name="T14" fmla="*/ 0 60000 65536"/>
                <a:gd name="T15" fmla="*/ 0 w 136"/>
                <a:gd name="T16" fmla="*/ 0 h 142"/>
                <a:gd name="T17" fmla="*/ 136 w 136"/>
                <a:gd name="T18" fmla="*/ 142 h 142"/>
              </a:gdLst>
              <a:ahLst/>
              <a:cxnLst>
                <a:cxn ang="T10">
                  <a:pos x="T0" y="T1"/>
                </a:cxn>
                <a:cxn ang="T11">
                  <a:pos x="T2" y="T3"/>
                </a:cxn>
                <a:cxn ang="T12">
                  <a:pos x="T4" y="T5"/>
                </a:cxn>
                <a:cxn ang="T13">
                  <a:pos x="T6" y="T7"/>
                </a:cxn>
                <a:cxn ang="T14">
                  <a:pos x="T8" y="T9"/>
                </a:cxn>
              </a:cxnLst>
              <a:rect l="T15" t="T16" r="T17" b="T18"/>
              <a:pathLst>
                <a:path w="136" h="142">
                  <a:moveTo>
                    <a:pt x="4" y="142"/>
                  </a:moveTo>
                  <a:lnTo>
                    <a:pt x="0" y="129"/>
                  </a:lnTo>
                  <a:lnTo>
                    <a:pt x="132" y="0"/>
                  </a:lnTo>
                  <a:lnTo>
                    <a:pt x="136" y="13"/>
                  </a:lnTo>
                  <a:lnTo>
                    <a:pt x="4" y="142"/>
                  </a:lnTo>
                  <a:close/>
                </a:path>
              </a:pathLst>
            </a:custGeom>
            <a:solidFill>
              <a:srgbClr val="DFDFD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1" name="Freeform 52"/>
            <p:cNvSpPr>
              <a:spLocks/>
            </p:cNvSpPr>
            <p:nvPr/>
          </p:nvSpPr>
          <p:spPr bwMode="auto">
            <a:xfrm>
              <a:off x="4084" y="1452"/>
              <a:ext cx="136" cy="142"/>
            </a:xfrm>
            <a:custGeom>
              <a:avLst/>
              <a:gdLst>
                <a:gd name="T0" fmla="*/ 4 w 136"/>
                <a:gd name="T1" fmla="*/ 142 h 142"/>
                <a:gd name="T2" fmla="*/ 0 w 136"/>
                <a:gd name="T3" fmla="*/ 129 h 142"/>
                <a:gd name="T4" fmla="*/ 132 w 136"/>
                <a:gd name="T5" fmla="*/ 0 h 142"/>
                <a:gd name="T6" fmla="*/ 136 w 136"/>
                <a:gd name="T7" fmla="*/ 13 h 142"/>
                <a:gd name="T8" fmla="*/ 4 w 136"/>
                <a:gd name="T9" fmla="*/ 142 h 142"/>
                <a:gd name="T10" fmla="*/ 0 60000 65536"/>
                <a:gd name="T11" fmla="*/ 0 60000 65536"/>
                <a:gd name="T12" fmla="*/ 0 60000 65536"/>
                <a:gd name="T13" fmla="*/ 0 60000 65536"/>
                <a:gd name="T14" fmla="*/ 0 60000 65536"/>
                <a:gd name="T15" fmla="*/ 0 w 136"/>
                <a:gd name="T16" fmla="*/ 0 h 142"/>
                <a:gd name="T17" fmla="*/ 136 w 136"/>
                <a:gd name="T18" fmla="*/ 142 h 142"/>
              </a:gdLst>
              <a:ahLst/>
              <a:cxnLst>
                <a:cxn ang="T10">
                  <a:pos x="T0" y="T1"/>
                </a:cxn>
                <a:cxn ang="T11">
                  <a:pos x="T2" y="T3"/>
                </a:cxn>
                <a:cxn ang="T12">
                  <a:pos x="T4" y="T5"/>
                </a:cxn>
                <a:cxn ang="T13">
                  <a:pos x="T6" y="T7"/>
                </a:cxn>
                <a:cxn ang="T14">
                  <a:pos x="T8" y="T9"/>
                </a:cxn>
              </a:cxnLst>
              <a:rect l="T15" t="T16" r="T17" b="T18"/>
              <a:pathLst>
                <a:path w="136" h="142">
                  <a:moveTo>
                    <a:pt x="4" y="142"/>
                  </a:moveTo>
                  <a:lnTo>
                    <a:pt x="0" y="129"/>
                  </a:lnTo>
                  <a:lnTo>
                    <a:pt x="132" y="0"/>
                  </a:lnTo>
                  <a:lnTo>
                    <a:pt x="136" y="13"/>
                  </a:lnTo>
                  <a:lnTo>
                    <a:pt x="4" y="142"/>
                  </a:lnTo>
                  <a:close/>
                </a:path>
              </a:pathLst>
            </a:custGeom>
            <a:solidFill>
              <a:srgbClr val="DDDDDD"/>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2" name="Freeform 53"/>
            <p:cNvSpPr>
              <a:spLocks/>
            </p:cNvSpPr>
            <p:nvPr/>
          </p:nvSpPr>
          <p:spPr bwMode="auto">
            <a:xfrm>
              <a:off x="4071" y="1428"/>
              <a:ext cx="145" cy="153"/>
            </a:xfrm>
            <a:custGeom>
              <a:avLst/>
              <a:gdLst>
                <a:gd name="T0" fmla="*/ 13 w 145"/>
                <a:gd name="T1" fmla="*/ 153 h 153"/>
                <a:gd name="T2" fmla="*/ 0 w 145"/>
                <a:gd name="T3" fmla="*/ 129 h 153"/>
                <a:gd name="T4" fmla="*/ 131 w 145"/>
                <a:gd name="T5" fmla="*/ 0 h 153"/>
                <a:gd name="T6" fmla="*/ 145 w 145"/>
                <a:gd name="T7" fmla="*/ 24 h 153"/>
                <a:gd name="T8" fmla="*/ 13 w 145"/>
                <a:gd name="T9" fmla="*/ 153 h 153"/>
                <a:gd name="T10" fmla="*/ 0 60000 65536"/>
                <a:gd name="T11" fmla="*/ 0 60000 65536"/>
                <a:gd name="T12" fmla="*/ 0 60000 65536"/>
                <a:gd name="T13" fmla="*/ 0 60000 65536"/>
                <a:gd name="T14" fmla="*/ 0 60000 65536"/>
                <a:gd name="T15" fmla="*/ 0 w 145"/>
                <a:gd name="T16" fmla="*/ 0 h 153"/>
                <a:gd name="T17" fmla="*/ 145 w 145"/>
                <a:gd name="T18" fmla="*/ 153 h 153"/>
              </a:gdLst>
              <a:ahLst/>
              <a:cxnLst>
                <a:cxn ang="T10">
                  <a:pos x="T0" y="T1"/>
                </a:cxn>
                <a:cxn ang="T11">
                  <a:pos x="T2" y="T3"/>
                </a:cxn>
                <a:cxn ang="T12">
                  <a:pos x="T4" y="T5"/>
                </a:cxn>
                <a:cxn ang="T13">
                  <a:pos x="T6" y="T7"/>
                </a:cxn>
                <a:cxn ang="T14">
                  <a:pos x="T8" y="T9"/>
                </a:cxn>
              </a:cxnLst>
              <a:rect l="T15" t="T16" r="T17" b="T18"/>
              <a:pathLst>
                <a:path w="145" h="153">
                  <a:moveTo>
                    <a:pt x="13" y="153"/>
                  </a:moveTo>
                  <a:lnTo>
                    <a:pt x="0" y="129"/>
                  </a:lnTo>
                  <a:lnTo>
                    <a:pt x="131" y="0"/>
                  </a:lnTo>
                  <a:lnTo>
                    <a:pt x="145" y="24"/>
                  </a:lnTo>
                  <a:lnTo>
                    <a:pt x="13" y="153"/>
                  </a:lnTo>
                  <a:close/>
                </a:path>
              </a:pathLst>
            </a:custGeom>
            <a:solidFill>
              <a:srgbClr val="DBDBDB"/>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3" name="Line 54"/>
            <p:cNvSpPr>
              <a:spLocks noChangeShapeType="1"/>
            </p:cNvSpPr>
            <p:nvPr/>
          </p:nvSpPr>
          <p:spPr bwMode="auto">
            <a:xfrm flipV="1">
              <a:off x="4084" y="1452"/>
              <a:ext cx="132" cy="129"/>
            </a:xfrm>
            <a:prstGeom prst="line">
              <a:avLst/>
            </a:prstGeom>
            <a:noFill/>
            <a:ln w="12700">
              <a:solidFill>
                <a:srgbClr val="DBDBDB"/>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84" name="Freeform 55"/>
            <p:cNvSpPr>
              <a:spLocks/>
            </p:cNvSpPr>
            <p:nvPr/>
          </p:nvSpPr>
          <p:spPr bwMode="auto">
            <a:xfrm>
              <a:off x="4077" y="1440"/>
              <a:ext cx="139" cy="141"/>
            </a:xfrm>
            <a:custGeom>
              <a:avLst/>
              <a:gdLst>
                <a:gd name="T0" fmla="*/ 7 w 139"/>
                <a:gd name="T1" fmla="*/ 141 h 141"/>
                <a:gd name="T2" fmla="*/ 0 w 139"/>
                <a:gd name="T3" fmla="*/ 129 h 141"/>
                <a:gd name="T4" fmla="*/ 132 w 139"/>
                <a:gd name="T5" fmla="*/ 0 h 141"/>
                <a:gd name="T6" fmla="*/ 139 w 139"/>
                <a:gd name="T7" fmla="*/ 12 h 141"/>
                <a:gd name="T8" fmla="*/ 7 w 139"/>
                <a:gd name="T9" fmla="*/ 141 h 141"/>
                <a:gd name="T10" fmla="*/ 0 60000 65536"/>
                <a:gd name="T11" fmla="*/ 0 60000 65536"/>
                <a:gd name="T12" fmla="*/ 0 60000 65536"/>
                <a:gd name="T13" fmla="*/ 0 60000 65536"/>
                <a:gd name="T14" fmla="*/ 0 60000 65536"/>
                <a:gd name="T15" fmla="*/ 0 w 139"/>
                <a:gd name="T16" fmla="*/ 0 h 141"/>
                <a:gd name="T17" fmla="*/ 139 w 139"/>
                <a:gd name="T18" fmla="*/ 141 h 141"/>
              </a:gdLst>
              <a:ahLst/>
              <a:cxnLst>
                <a:cxn ang="T10">
                  <a:pos x="T0" y="T1"/>
                </a:cxn>
                <a:cxn ang="T11">
                  <a:pos x="T2" y="T3"/>
                </a:cxn>
                <a:cxn ang="T12">
                  <a:pos x="T4" y="T5"/>
                </a:cxn>
                <a:cxn ang="T13">
                  <a:pos x="T6" y="T7"/>
                </a:cxn>
                <a:cxn ang="T14">
                  <a:pos x="T8" y="T9"/>
                </a:cxn>
              </a:cxnLst>
              <a:rect l="T15" t="T16" r="T17" b="T18"/>
              <a:pathLst>
                <a:path w="139" h="141">
                  <a:moveTo>
                    <a:pt x="7" y="141"/>
                  </a:moveTo>
                  <a:lnTo>
                    <a:pt x="0" y="129"/>
                  </a:lnTo>
                  <a:lnTo>
                    <a:pt x="132" y="0"/>
                  </a:lnTo>
                  <a:lnTo>
                    <a:pt x="139" y="12"/>
                  </a:lnTo>
                  <a:lnTo>
                    <a:pt x="7" y="141"/>
                  </a:lnTo>
                  <a:close/>
                </a:path>
              </a:pathLst>
            </a:custGeom>
            <a:solidFill>
              <a:srgbClr val="DBDBDB"/>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5" name="Freeform 56"/>
            <p:cNvSpPr>
              <a:spLocks/>
            </p:cNvSpPr>
            <p:nvPr/>
          </p:nvSpPr>
          <p:spPr bwMode="auto">
            <a:xfrm>
              <a:off x="4071" y="1428"/>
              <a:ext cx="138" cy="141"/>
            </a:xfrm>
            <a:custGeom>
              <a:avLst/>
              <a:gdLst>
                <a:gd name="T0" fmla="*/ 6 w 138"/>
                <a:gd name="T1" fmla="*/ 141 h 141"/>
                <a:gd name="T2" fmla="*/ 0 w 138"/>
                <a:gd name="T3" fmla="*/ 129 h 141"/>
                <a:gd name="T4" fmla="*/ 131 w 138"/>
                <a:gd name="T5" fmla="*/ 0 h 141"/>
                <a:gd name="T6" fmla="*/ 138 w 138"/>
                <a:gd name="T7" fmla="*/ 12 h 141"/>
                <a:gd name="T8" fmla="*/ 6 w 138"/>
                <a:gd name="T9" fmla="*/ 141 h 141"/>
                <a:gd name="T10" fmla="*/ 0 60000 65536"/>
                <a:gd name="T11" fmla="*/ 0 60000 65536"/>
                <a:gd name="T12" fmla="*/ 0 60000 65536"/>
                <a:gd name="T13" fmla="*/ 0 60000 65536"/>
                <a:gd name="T14" fmla="*/ 0 60000 65536"/>
                <a:gd name="T15" fmla="*/ 0 w 138"/>
                <a:gd name="T16" fmla="*/ 0 h 141"/>
                <a:gd name="T17" fmla="*/ 138 w 138"/>
                <a:gd name="T18" fmla="*/ 141 h 141"/>
              </a:gdLst>
              <a:ahLst/>
              <a:cxnLst>
                <a:cxn ang="T10">
                  <a:pos x="T0" y="T1"/>
                </a:cxn>
                <a:cxn ang="T11">
                  <a:pos x="T2" y="T3"/>
                </a:cxn>
                <a:cxn ang="T12">
                  <a:pos x="T4" y="T5"/>
                </a:cxn>
                <a:cxn ang="T13">
                  <a:pos x="T6" y="T7"/>
                </a:cxn>
                <a:cxn ang="T14">
                  <a:pos x="T8" y="T9"/>
                </a:cxn>
              </a:cxnLst>
              <a:rect l="T15" t="T16" r="T17" b="T18"/>
              <a:pathLst>
                <a:path w="138" h="141">
                  <a:moveTo>
                    <a:pt x="6" y="141"/>
                  </a:moveTo>
                  <a:lnTo>
                    <a:pt x="0" y="129"/>
                  </a:lnTo>
                  <a:lnTo>
                    <a:pt x="131" y="0"/>
                  </a:lnTo>
                  <a:lnTo>
                    <a:pt x="138" y="12"/>
                  </a:lnTo>
                  <a:lnTo>
                    <a:pt x="6" y="141"/>
                  </a:lnTo>
                  <a:close/>
                </a:path>
              </a:pathLst>
            </a:custGeom>
            <a:solidFill>
              <a:srgbClr val="D7D7D7"/>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6" name="Freeform 57"/>
            <p:cNvSpPr>
              <a:spLocks/>
            </p:cNvSpPr>
            <p:nvPr/>
          </p:nvSpPr>
          <p:spPr bwMode="auto">
            <a:xfrm>
              <a:off x="4053" y="1407"/>
              <a:ext cx="149" cy="150"/>
            </a:xfrm>
            <a:custGeom>
              <a:avLst/>
              <a:gdLst>
                <a:gd name="T0" fmla="*/ 18 w 149"/>
                <a:gd name="T1" fmla="*/ 150 h 150"/>
                <a:gd name="T2" fmla="*/ 0 w 149"/>
                <a:gd name="T3" fmla="*/ 129 h 150"/>
                <a:gd name="T4" fmla="*/ 132 w 149"/>
                <a:gd name="T5" fmla="*/ 0 h 150"/>
                <a:gd name="T6" fmla="*/ 149 w 149"/>
                <a:gd name="T7" fmla="*/ 21 h 150"/>
                <a:gd name="T8" fmla="*/ 18 w 149"/>
                <a:gd name="T9" fmla="*/ 150 h 150"/>
                <a:gd name="T10" fmla="*/ 0 60000 65536"/>
                <a:gd name="T11" fmla="*/ 0 60000 65536"/>
                <a:gd name="T12" fmla="*/ 0 60000 65536"/>
                <a:gd name="T13" fmla="*/ 0 60000 65536"/>
                <a:gd name="T14" fmla="*/ 0 60000 65536"/>
                <a:gd name="T15" fmla="*/ 0 w 149"/>
                <a:gd name="T16" fmla="*/ 0 h 150"/>
                <a:gd name="T17" fmla="*/ 149 w 149"/>
                <a:gd name="T18" fmla="*/ 150 h 150"/>
              </a:gdLst>
              <a:ahLst/>
              <a:cxnLst>
                <a:cxn ang="T10">
                  <a:pos x="T0" y="T1"/>
                </a:cxn>
                <a:cxn ang="T11">
                  <a:pos x="T2" y="T3"/>
                </a:cxn>
                <a:cxn ang="T12">
                  <a:pos x="T4" y="T5"/>
                </a:cxn>
                <a:cxn ang="T13">
                  <a:pos x="T6" y="T7"/>
                </a:cxn>
                <a:cxn ang="T14">
                  <a:pos x="T8" y="T9"/>
                </a:cxn>
              </a:cxnLst>
              <a:rect l="T15" t="T16" r="T17" b="T18"/>
              <a:pathLst>
                <a:path w="149" h="150">
                  <a:moveTo>
                    <a:pt x="18" y="150"/>
                  </a:moveTo>
                  <a:lnTo>
                    <a:pt x="0" y="129"/>
                  </a:lnTo>
                  <a:lnTo>
                    <a:pt x="132" y="0"/>
                  </a:lnTo>
                  <a:lnTo>
                    <a:pt x="149" y="21"/>
                  </a:lnTo>
                  <a:lnTo>
                    <a:pt x="18" y="150"/>
                  </a:lnTo>
                  <a:close/>
                </a:path>
              </a:pathLst>
            </a:custGeom>
            <a:solidFill>
              <a:srgbClr val="D4D4D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7" name="Line 58"/>
            <p:cNvSpPr>
              <a:spLocks noChangeShapeType="1"/>
            </p:cNvSpPr>
            <p:nvPr/>
          </p:nvSpPr>
          <p:spPr bwMode="auto">
            <a:xfrm flipV="1">
              <a:off x="4071" y="1428"/>
              <a:ext cx="131" cy="129"/>
            </a:xfrm>
            <a:prstGeom prst="line">
              <a:avLst/>
            </a:prstGeom>
            <a:noFill/>
            <a:ln w="12700">
              <a:solidFill>
                <a:srgbClr val="D4D4D4"/>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88" name="Freeform 59"/>
            <p:cNvSpPr>
              <a:spLocks/>
            </p:cNvSpPr>
            <p:nvPr/>
          </p:nvSpPr>
          <p:spPr bwMode="auto">
            <a:xfrm>
              <a:off x="4062" y="1417"/>
              <a:ext cx="140" cy="140"/>
            </a:xfrm>
            <a:custGeom>
              <a:avLst/>
              <a:gdLst>
                <a:gd name="T0" fmla="*/ 9 w 140"/>
                <a:gd name="T1" fmla="*/ 140 h 140"/>
                <a:gd name="T2" fmla="*/ 0 w 140"/>
                <a:gd name="T3" fmla="*/ 129 h 140"/>
                <a:gd name="T4" fmla="*/ 131 w 140"/>
                <a:gd name="T5" fmla="*/ 0 h 140"/>
                <a:gd name="T6" fmla="*/ 140 w 140"/>
                <a:gd name="T7" fmla="*/ 11 h 140"/>
                <a:gd name="T8" fmla="*/ 9 w 140"/>
                <a:gd name="T9" fmla="*/ 140 h 140"/>
                <a:gd name="T10" fmla="*/ 0 60000 65536"/>
                <a:gd name="T11" fmla="*/ 0 60000 65536"/>
                <a:gd name="T12" fmla="*/ 0 60000 65536"/>
                <a:gd name="T13" fmla="*/ 0 60000 65536"/>
                <a:gd name="T14" fmla="*/ 0 60000 65536"/>
                <a:gd name="T15" fmla="*/ 0 w 140"/>
                <a:gd name="T16" fmla="*/ 0 h 140"/>
                <a:gd name="T17" fmla="*/ 140 w 140"/>
                <a:gd name="T18" fmla="*/ 140 h 140"/>
              </a:gdLst>
              <a:ahLst/>
              <a:cxnLst>
                <a:cxn ang="T10">
                  <a:pos x="T0" y="T1"/>
                </a:cxn>
                <a:cxn ang="T11">
                  <a:pos x="T2" y="T3"/>
                </a:cxn>
                <a:cxn ang="T12">
                  <a:pos x="T4" y="T5"/>
                </a:cxn>
                <a:cxn ang="T13">
                  <a:pos x="T6" y="T7"/>
                </a:cxn>
                <a:cxn ang="T14">
                  <a:pos x="T8" y="T9"/>
                </a:cxn>
              </a:cxnLst>
              <a:rect l="T15" t="T16" r="T17" b="T18"/>
              <a:pathLst>
                <a:path w="140" h="140">
                  <a:moveTo>
                    <a:pt x="9" y="140"/>
                  </a:moveTo>
                  <a:lnTo>
                    <a:pt x="0" y="129"/>
                  </a:lnTo>
                  <a:lnTo>
                    <a:pt x="131" y="0"/>
                  </a:lnTo>
                  <a:lnTo>
                    <a:pt x="140" y="11"/>
                  </a:lnTo>
                  <a:lnTo>
                    <a:pt x="9" y="140"/>
                  </a:lnTo>
                  <a:close/>
                </a:path>
              </a:pathLst>
            </a:custGeom>
            <a:solidFill>
              <a:srgbClr val="D4D4D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89" name="Freeform 60"/>
            <p:cNvSpPr>
              <a:spLocks/>
            </p:cNvSpPr>
            <p:nvPr/>
          </p:nvSpPr>
          <p:spPr bwMode="auto">
            <a:xfrm>
              <a:off x="4053" y="1407"/>
              <a:ext cx="140" cy="139"/>
            </a:xfrm>
            <a:custGeom>
              <a:avLst/>
              <a:gdLst>
                <a:gd name="T0" fmla="*/ 9 w 140"/>
                <a:gd name="T1" fmla="*/ 139 h 139"/>
                <a:gd name="T2" fmla="*/ 0 w 140"/>
                <a:gd name="T3" fmla="*/ 129 h 139"/>
                <a:gd name="T4" fmla="*/ 132 w 140"/>
                <a:gd name="T5" fmla="*/ 0 h 139"/>
                <a:gd name="T6" fmla="*/ 140 w 140"/>
                <a:gd name="T7" fmla="*/ 10 h 139"/>
                <a:gd name="T8" fmla="*/ 9 w 140"/>
                <a:gd name="T9" fmla="*/ 139 h 139"/>
                <a:gd name="T10" fmla="*/ 0 60000 65536"/>
                <a:gd name="T11" fmla="*/ 0 60000 65536"/>
                <a:gd name="T12" fmla="*/ 0 60000 65536"/>
                <a:gd name="T13" fmla="*/ 0 60000 65536"/>
                <a:gd name="T14" fmla="*/ 0 60000 65536"/>
                <a:gd name="T15" fmla="*/ 0 w 140"/>
                <a:gd name="T16" fmla="*/ 0 h 139"/>
                <a:gd name="T17" fmla="*/ 140 w 140"/>
                <a:gd name="T18" fmla="*/ 139 h 139"/>
              </a:gdLst>
              <a:ahLst/>
              <a:cxnLst>
                <a:cxn ang="T10">
                  <a:pos x="T0" y="T1"/>
                </a:cxn>
                <a:cxn ang="T11">
                  <a:pos x="T2" y="T3"/>
                </a:cxn>
                <a:cxn ang="T12">
                  <a:pos x="T4" y="T5"/>
                </a:cxn>
                <a:cxn ang="T13">
                  <a:pos x="T6" y="T7"/>
                </a:cxn>
                <a:cxn ang="T14">
                  <a:pos x="T8" y="T9"/>
                </a:cxn>
              </a:cxnLst>
              <a:rect l="T15" t="T16" r="T17" b="T18"/>
              <a:pathLst>
                <a:path w="140" h="139">
                  <a:moveTo>
                    <a:pt x="9" y="139"/>
                  </a:moveTo>
                  <a:lnTo>
                    <a:pt x="0" y="129"/>
                  </a:lnTo>
                  <a:lnTo>
                    <a:pt x="132" y="0"/>
                  </a:lnTo>
                  <a:lnTo>
                    <a:pt x="140" y="10"/>
                  </a:lnTo>
                  <a:lnTo>
                    <a:pt x="9" y="139"/>
                  </a:lnTo>
                  <a:close/>
                </a:path>
              </a:pathLst>
            </a:custGeom>
            <a:solidFill>
              <a:srgbClr val="CFCFC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0" name="Freeform 61"/>
            <p:cNvSpPr>
              <a:spLocks/>
            </p:cNvSpPr>
            <p:nvPr/>
          </p:nvSpPr>
          <p:spPr bwMode="auto">
            <a:xfrm>
              <a:off x="4032" y="1390"/>
              <a:ext cx="153" cy="146"/>
            </a:xfrm>
            <a:custGeom>
              <a:avLst/>
              <a:gdLst>
                <a:gd name="T0" fmla="*/ 21 w 153"/>
                <a:gd name="T1" fmla="*/ 146 h 146"/>
                <a:gd name="T2" fmla="*/ 0 w 153"/>
                <a:gd name="T3" fmla="*/ 128 h 146"/>
                <a:gd name="T4" fmla="*/ 131 w 153"/>
                <a:gd name="T5" fmla="*/ 0 h 146"/>
                <a:gd name="T6" fmla="*/ 153 w 153"/>
                <a:gd name="T7" fmla="*/ 17 h 146"/>
                <a:gd name="T8" fmla="*/ 21 w 153"/>
                <a:gd name="T9" fmla="*/ 146 h 146"/>
                <a:gd name="T10" fmla="*/ 0 60000 65536"/>
                <a:gd name="T11" fmla="*/ 0 60000 65536"/>
                <a:gd name="T12" fmla="*/ 0 60000 65536"/>
                <a:gd name="T13" fmla="*/ 0 60000 65536"/>
                <a:gd name="T14" fmla="*/ 0 60000 65536"/>
                <a:gd name="T15" fmla="*/ 0 w 153"/>
                <a:gd name="T16" fmla="*/ 0 h 146"/>
                <a:gd name="T17" fmla="*/ 153 w 153"/>
                <a:gd name="T18" fmla="*/ 146 h 146"/>
              </a:gdLst>
              <a:ahLst/>
              <a:cxnLst>
                <a:cxn ang="T10">
                  <a:pos x="T0" y="T1"/>
                </a:cxn>
                <a:cxn ang="T11">
                  <a:pos x="T2" y="T3"/>
                </a:cxn>
                <a:cxn ang="T12">
                  <a:pos x="T4" y="T5"/>
                </a:cxn>
                <a:cxn ang="T13">
                  <a:pos x="T6" y="T7"/>
                </a:cxn>
                <a:cxn ang="T14">
                  <a:pos x="T8" y="T9"/>
                </a:cxn>
              </a:cxnLst>
              <a:rect l="T15" t="T16" r="T17" b="T18"/>
              <a:pathLst>
                <a:path w="153" h="146">
                  <a:moveTo>
                    <a:pt x="21" y="146"/>
                  </a:moveTo>
                  <a:lnTo>
                    <a:pt x="0" y="128"/>
                  </a:lnTo>
                  <a:lnTo>
                    <a:pt x="131" y="0"/>
                  </a:lnTo>
                  <a:lnTo>
                    <a:pt x="153" y="17"/>
                  </a:lnTo>
                  <a:lnTo>
                    <a:pt x="21" y="146"/>
                  </a:lnTo>
                  <a:close/>
                </a:path>
              </a:pathLst>
            </a:custGeom>
            <a:solidFill>
              <a:srgbClr val="CBCBCB"/>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1" name="Line 62"/>
            <p:cNvSpPr>
              <a:spLocks noChangeShapeType="1"/>
            </p:cNvSpPr>
            <p:nvPr/>
          </p:nvSpPr>
          <p:spPr bwMode="auto">
            <a:xfrm flipV="1">
              <a:off x="4053" y="1407"/>
              <a:ext cx="132" cy="129"/>
            </a:xfrm>
            <a:prstGeom prst="line">
              <a:avLst/>
            </a:prstGeom>
            <a:noFill/>
            <a:ln w="12700">
              <a:solidFill>
                <a:srgbClr val="CBCBCB"/>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92" name="Freeform 63"/>
            <p:cNvSpPr>
              <a:spLocks/>
            </p:cNvSpPr>
            <p:nvPr/>
          </p:nvSpPr>
          <p:spPr bwMode="auto">
            <a:xfrm>
              <a:off x="4042" y="1398"/>
              <a:ext cx="143" cy="138"/>
            </a:xfrm>
            <a:custGeom>
              <a:avLst/>
              <a:gdLst>
                <a:gd name="T0" fmla="*/ 11 w 143"/>
                <a:gd name="T1" fmla="*/ 138 h 138"/>
                <a:gd name="T2" fmla="*/ 0 w 143"/>
                <a:gd name="T3" fmla="*/ 129 h 138"/>
                <a:gd name="T4" fmla="*/ 132 w 143"/>
                <a:gd name="T5" fmla="*/ 0 h 138"/>
                <a:gd name="T6" fmla="*/ 143 w 143"/>
                <a:gd name="T7" fmla="*/ 9 h 138"/>
                <a:gd name="T8" fmla="*/ 11 w 143"/>
                <a:gd name="T9" fmla="*/ 138 h 138"/>
                <a:gd name="T10" fmla="*/ 0 60000 65536"/>
                <a:gd name="T11" fmla="*/ 0 60000 65536"/>
                <a:gd name="T12" fmla="*/ 0 60000 65536"/>
                <a:gd name="T13" fmla="*/ 0 60000 65536"/>
                <a:gd name="T14" fmla="*/ 0 60000 65536"/>
                <a:gd name="T15" fmla="*/ 0 w 143"/>
                <a:gd name="T16" fmla="*/ 0 h 138"/>
                <a:gd name="T17" fmla="*/ 143 w 143"/>
                <a:gd name="T18" fmla="*/ 138 h 138"/>
              </a:gdLst>
              <a:ahLst/>
              <a:cxnLst>
                <a:cxn ang="T10">
                  <a:pos x="T0" y="T1"/>
                </a:cxn>
                <a:cxn ang="T11">
                  <a:pos x="T2" y="T3"/>
                </a:cxn>
                <a:cxn ang="T12">
                  <a:pos x="T4" y="T5"/>
                </a:cxn>
                <a:cxn ang="T13">
                  <a:pos x="T6" y="T7"/>
                </a:cxn>
                <a:cxn ang="T14">
                  <a:pos x="T8" y="T9"/>
                </a:cxn>
              </a:cxnLst>
              <a:rect l="T15" t="T16" r="T17" b="T18"/>
              <a:pathLst>
                <a:path w="143" h="138">
                  <a:moveTo>
                    <a:pt x="11" y="138"/>
                  </a:moveTo>
                  <a:lnTo>
                    <a:pt x="0" y="129"/>
                  </a:lnTo>
                  <a:lnTo>
                    <a:pt x="132" y="0"/>
                  </a:lnTo>
                  <a:lnTo>
                    <a:pt x="143" y="9"/>
                  </a:lnTo>
                  <a:lnTo>
                    <a:pt x="11" y="138"/>
                  </a:lnTo>
                  <a:close/>
                </a:path>
              </a:pathLst>
            </a:custGeom>
            <a:solidFill>
              <a:srgbClr val="CBCBCB"/>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3" name="Freeform 64"/>
            <p:cNvSpPr>
              <a:spLocks/>
            </p:cNvSpPr>
            <p:nvPr/>
          </p:nvSpPr>
          <p:spPr bwMode="auto">
            <a:xfrm>
              <a:off x="4032" y="1390"/>
              <a:ext cx="142" cy="137"/>
            </a:xfrm>
            <a:custGeom>
              <a:avLst/>
              <a:gdLst>
                <a:gd name="T0" fmla="*/ 10 w 142"/>
                <a:gd name="T1" fmla="*/ 137 h 137"/>
                <a:gd name="T2" fmla="*/ 0 w 142"/>
                <a:gd name="T3" fmla="*/ 128 h 137"/>
                <a:gd name="T4" fmla="*/ 131 w 142"/>
                <a:gd name="T5" fmla="*/ 0 h 137"/>
                <a:gd name="T6" fmla="*/ 142 w 142"/>
                <a:gd name="T7" fmla="*/ 8 h 137"/>
                <a:gd name="T8" fmla="*/ 10 w 142"/>
                <a:gd name="T9" fmla="*/ 137 h 137"/>
                <a:gd name="T10" fmla="*/ 0 60000 65536"/>
                <a:gd name="T11" fmla="*/ 0 60000 65536"/>
                <a:gd name="T12" fmla="*/ 0 60000 65536"/>
                <a:gd name="T13" fmla="*/ 0 60000 65536"/>
                <a:gd name="T14" fmla="*/ 0 60000 65536"/>
                <a:gd name="T15" fmla="*/ 0 w 142"/>
                <a:gd name="T16" fmla="*/ 0 h 137"/>
                <a:gd name="T17" fmla="*/ 142 w 142"/>
                <a:gd name="T18" fmla="*/ 137 h 137"/>
              </a:gdLst>
              <a:ahLst/>
              <a:cxnLst>
                <a:cxn ang="T10">
                  <a:pos x="T0" y="T1"/>
                </a:cxn>
                <a:cxn ang="T11">
                  <a:pos x="T2" y="T3"/>
                </a:cxn>
                <a:cxn ang="T12">
                  <a:pos x="T4" y="T5"/>
                </a:cxn>
                <a:cxn ang="T13">
                  <a:pos x="T6" y="T7"/>
                </a:cxn>
                <a:cxn ang="T14">
                  <a:pos x="T8" y="T9"/>
                </a:cxn>
              </a:cxnLst>
              <a:rect l="T15" t="T16" r="T17" b="T18"/>
              <a:pathLst>
                <a:path w="142" h="137">
                  <a:moveTo>
                    <a:pt x="10" y="137"/>
                  </a:moveTo>
                  <a:lnTo>
                    <a:pt x="0" y="128"/>
                  </a:lnTo>
                  <a:lnTo>
                    <a:pt x="131" y="0"/>
                  </a:lnTo>
                  <a:lnTo>
                    <a:pt x="142" y="8"/>
                  </a:lnTo>
                  <a:lnTo>
                    <a:pt x="10" y="137"/>
                  </a:lnTo>
                  <a:close/>
                </a:path>
              </a:pathLst>
            </a:custGeom>
            <a:solidFill>
              <a:srgbClr val="C6C6C6"/>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4" name="Freeform 65"/>
            <p:cNvSpPr>
              <a:spLocks/>
            </p:cNvSpPr>
            <p:nvPr/>
          </p:nvSpPr>
          <p:spPr bwMode="auto">
            <a:xfrm>
              <a:off x="4007" y="1376"/>
              <a:ext cx="156" cy="142"/>
            </a:xfrm>
            <a:custGeom>
              <a:avLst/>
              <a:gdLst>
                <a:gd name="T0" fmla="*/ 25 w 156"/>
                <a:gd name="T1" fmla="*/ 142 h 142"/>
                <a:gd name="T2" fmla="*/ 0 w 156"/>
                <a:gd name="T3" fmla="*/ 129 h 142"/>
                <a:gd name="T4" fmla="*/ 132 w 156"/>
                <a:gd name="T5" fmla="*/ 0 h 142"/>
                <a:gd name="T6" fmla="*/ 156 w 156"/>
                <a:gd name="T7" fmla="*/ 14 h 142"/>
                <a:gd name="T8" fmla="*/ 25 w 156"/>
                <a:gd name="T9" fmla="*/ 142 h 142"/>
                <a:gd name="T10" fmla="*/ 0 60000 65536"/>
                <a:gd name="T11" fmla="*/ 0 60000 65536"/>
                <a:gd name="T12" fmla="*/ 0 60000 65536"/>
                <a:gd name="T13" fmla="*/ 0 60000 65536"/>
                <a:gd name="T14" fmla="*/ 0 60000 65536"/>
                <a:gd name="T15" fmla="*/ 0 w 156"/>
                <a:gd name="T16" fmla="*/ 0 h 142"/>
                <a:gd name="T17" fmla="*/ 156 w 156"/>
                <a:gd name="T18" fmla="*/ 142 h 142"/>
              </a:gdLst>
              <a:ahLst/>
              <a:cxnLst>
                <a:cxn ang="T10">
                  <a:pos x="T0" y="T1"/>
                </a:cxn>
                <a:cxn ang="T11">
                  <a:pos x="T2" y="T3"/>
                </a:cxn>
                <a:cxn ang="T12">
                  <a:pos x="T4" y="T5"/>
                </a:cxn>
                <a:cxn ang="T13">
                  <a:pos x="T6" y="T7"/>
                </a:cxn>
                <a:cxn ang="T14">
                  <a:pos x="T8" y="T9"/>
                </a:cxn>
              </a:cxnLst>
              <a:rect l="T15" t="T16" r="T17" b="T18"/>
              <a:pathLst>
                <a:path w="156" h="142">
                  <a:moveTo>
                    <a:pt x="25" y="142"/>
                  </a:moveTo>
                  <a:lnTo>
                    <a:pt x="0" y="129"/>
                  </a:lnTo>
                  <a:lnTo>
                    <a:pt x="132" y="0"/>
                  </a:lnTo>
                  <a:lnTo>
                    <a:pt x="156" y="14"/>
                  </a:lnTo>
                  <a:lnTo>
                    <a:pt x="25" y="142"/>
                  </a:lnTo>
                  <a:close/>
                </a:path>
              </a:pathLst>
            </a:custGeom>
            <a:solidFill>
              <a:srgbClr val="C1C1C1"/>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5" name="Line 66"/>
            <p:cNvSpPr>
              <a:spLocks noChangeShapeType="1"/>
            </p:cNvSpPr>
            <p:nvPr/>
          </p:nvSpPr>
          <p:spPr bwMode="auto">
            <a:xfrm flipV="1">
              <a:off x="4032" y="1390"/>
              <a:ext cx="131" cy="128"/>
            </a:xfrm>
            <a:prstGeom prst="line">
              <a:avLst/>
            </a:prstGeom>
            <a:noFill/>
            <a:ln w="12700">
              <a:solidFill>
                <a:srgbClr val="C1C1C1"/>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696" name="Freeform 67"/>
            <p:cNvSpPr>
              <a:spLocks/>
            </p:cNvSpPr>
            <p:nvPr/>
          </p:nvSpPr>
          <p:spPr bwMode="auto">
            <a:xfrm>
              <a:off x="4020" y="1383"/>
              <a:ext cx="143" cy="135"/>
            </a:xfrm>
            <a:custGeom>
              <a:avLst/>
              <a:gdLst>
                <a:gd name="T0" fmla="*/ 12 w 143"/>
                <a:gd name="T1" fmla="*/ 135 h 135"/>
                <a:gd name="T2" fmla="*/ 0 w 143"/>
                <a:gd name="T3" fmla="*/ 129 h 135"/>
                <a:gd name="T4" fmla="*/ 131 w 143"/>
                <a:gd name="T5" fmla="*/ 0 h 135"/>
                <a:gd name="T6" fmla="*/ 143 w 143"/>
                <a:gd name="T7" fmla="*/ 7 h 135"/>
                <a:gd name="T8" fmla="*/ 12 w 143"/>
                <a:gd name="T9" fmla="*/ 135 h 135"/>
                <a:gd name="T10" fmla="*/ 0 60000 65536"/>
                <a:gd name="T11" fmla="*/ 0 60000 65536"/>
                <a:gd name="T12" fmla="*/ 0 60000 65536"/>
                <a:gd name="T13" fmla="*/ 0 60000 65536"/>
                <a:gd name="T14" fmla="*/ 0 60000 65536"/>
                <a:gd name="T15" fmla="*/ 0 w 143"/>
                <a:gd name="T16" fmla="*/ 0 h 135"/>
                <a:gd name="T17" fmla="*/ 143 w 143"/>
                <a:gd name="T18" fmla="*/ 135 h 135"/>
              </a:gdLst>
              <a:ahLst/>
              <a:cxnLst>
                <a:cxn ang="T10">
                  <a:pos x="T0" y="T1"/>
                </a:cxn>
                <a:cxn ang="T11">
                  <a:pos x="T2" y="T3"/>
                </a:cxn>
                <a:cxn ang="T12">
                  <a:pos x="T4" y="T5"/>
                </a:cxn>
                <a:cxn ang="T13">
                  <a:pos x="T6" y="T7"/>
                </a:cxn>
                <a:cxn ang="T14">
                  <a:pos x="T8" y="T9"/>
                </a:cxn>
              </a:cxnLst>
              <a:rect l="T15" t="T16" r="T17" b="T18"/>
              <a:pathLst>
                <a:path w="143" h="135">
                  <a:moveTo>
                    <a:pt x="12" y="135"/>
                  </a:moveTo>
                  <a:lnTo>
                    <a:pt x="0" y="129"/>
                  </a:lnTo>
                  <a:lnTo>
                    <a:pt x="131" y="0"/>
                  </a:lnTo>
                  <a:lnTo>
                    <a:pt x="143" y="7"/>
                  </a:lnTo>
                  <a:lnTo>
                    <a:pt x="12" y="135"/>
                  </a:lnTo>
                  <a:close/>
                </a:path>
              </a:pathLst>
            </a:custGeom>
            <a:solidFill>
              <a:srgbClr val="C1C1C1"/>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7" name="Freeform 68"/>
            <p:cNvSpPr>
              <a:spLocks/>
            </p:cNvSpPr>
            <p:nvPr/>
          </p:nvSpPr>
          <p:spPr bwMode="auto">
            <a:xfrm>
              <a:off x="4007" y="1376"/>
              <a:ext cx="144" cy="136"/>
            </a:xfrm>
            <a:custGeom>
              <a:avLst/>
              <a:gdLst>
                <a:gd name="T0" fmla="*/ 13 w 144"/>
                <a:gd name="T1" fmla="*/ 136 h 136"/>
                <a:gd name="T2" fmla="*/ 0 w 144"/>
                <a:gd name="T3" fmla="*/ 129 h 136"/>
                <a:gd name="T4" fmla="*/ 132 w 144"/>
                <a:gd name="T5" fmla="*/ 0 h 136"/>
                <a:gd name="T6" fmla="*/ 144 w 144"/>
                <a:gd name="T7" fmla="*/ 7 h 136"/>
                <a:gd name="T8" fmla="*/ 13 w 144"/>
                <a:gd name="T9" fmla="*/ 136 h 136"/>
                <a:gd name="T10" fmla="*/ 0 60000 65536"/>
                <a:gd name="T11" fmla="*/ 0 60000 65536"/>
                <a:gd name="T12" fmla="*/ 0 60000 65536"/>
                <a:gd name="T13" fmla="*/ 0 60000 65536"/>
                <a:gd name="T14" fmla="*/ 0 60000 65536"/>
                <a:gd name="T15" fmla="*/ 0 w 144"/>
                <a:gd name="T16" fmla="*/ 0 h 136"/>
                <a:gd name="T17" fmla="*/ 144 w 144"/>
                <a:gd name="T18" fmla="*/ 136 h 136"/>
              </a:gdLst>
              <a:ahLst/>
              <a:cxnLst>
                <a:cxn ang="T10">
                  <a:pos x="T0" y="T1"/>
                </a:cxn>
                <a:cxn ang="T11">
                  <a:pos x="T2" y="T3"/>
                </a:cxn>
                <a:cxn ang="T12">
                  <a:pos x="T4" y="T5"/>
                </a:cxn>
                <a:cxn ang="T13">
                  <a:pos x="T6" y="T7"/>
                </a:cxn>
                <a:cxn ang="T14">
                  <a:pos x="T8" y="T9"/>
                </a:cxn>
              </a:cxnLst>
              <a:rect l="T15" t="T16" r="T17" b="T18"/>
              <a:pathLst>
                <a:path w="144" h="136">
                  <a:moveTo>
                    <a:pt x="13" y="136"/>
                  </a:moveTo>
                  <a:lnTo>
                    <a:pt x="0" y="129"/>
                  </a:lnTo>
                  <a:lnTo>
                    <a:pt x="132" y="0"/>
                  </a:lnTo>
                  <a:lnTo>
                    <a:pt x="144" y="7"/>
                  </a:lnTo>
                  <a:lnTo>
                    <a:pt x="13" y="136"/>
                  </a:lnTo>
                  <a:close/>
                </a:path>
              </a:pathLst>
            </a:custGeom>
            <a:solidFill>
              <a:srgbClr val="BABABA"/>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8" name="Freeform 69"/>
            <p:cNvSpPr>
              <a:spLocks/>
            </p:cNvSpPr>
            <p:nvPr/>
          </p:nvSpPr>
          <p:spPr bwMode="auto">
            <a:xfrm>
              <a:off x="3980" y="1368"/>
              <a:ext cx="159" cy="137"/>
            </a:xfrm>
            <a:custGeom>
              <a:avLst/>
              <a:gdLst>
                <a:gd name="T0" fmla="*/ 27 w 159"/>
                <a:gd name="T1" fmla="*/ 137 h 137"/>
                <a:gd name="T2" fmla="*/ 0 w 159"/>
                <a:gd name="T3" fmla="*/ 129 h 137"/>
                <a:gd name="T4" fmla="*/ 132 w 159"/>
                <a:gd name="T5" fmla="*/ 0 h 137"/>
                <a:gd name="T6" fmla="*/ 159 w 159"/>
                <a:gd name="T7" fmla="*/ 8 h 137"/>
                <a:gd name="T8" fmla="*/ 27 w 159"/>
                <a:gd name="T9" fmla="*/ 137 h 137"/>
                <a:gd name="T10" fmla="*/ 0 60000 65536"/>
                <a:gd name="T11" fmla="*/ 0 60000 65536"/>
                <a:gd name="T12" fmla="*/ 0 60000 65536"/>
                <a:gd name="T13" fmla="*/ 0 60000 65536"/>
                <a:gd name="T14" fmla="*/ 0 60000 65536"/>
                <a:gd name="T15" fmla="*/ 0 w 159"/>
                <a:gd name="T16" fmla="*/ 0 h 137"/>
                <a:gd name="T17" fmla="*/ 159 w 159"/>
                <a:gd name="T18" fmla="*/ 137 h 137"/>
              </a:gdLst>
              <a:ahLst/>
              <a:cxnLst>
                <a:cxn ang="T10">
                  <a:pos x="T0" y="T1"/>
                </a:cxn>
                <a:cxn ang="T11">
                  <a:pos x="T2" y="T3"/>
                </a:cxn>
                <a:cxn ang="T12">
                  <a:pos x="T4" y="T5"/>
                </a:cxn>
                <a:cxn ang="T13">
                  <a:pos x="T6" y="T7"/>
                </a:cxn>
                <a:cxn ang="T14">
                  <a:pos x="T8" y="T9"/>
                </a:cxn>
              </a:cxnLst>
              <a:rect l="T15" t="T16" r="T17" b="T18"/>
              <a:pathLst>
                <a:path w="159" h="137">
                  <a:moveTo>
                    <a:pt x="27" y="137"/>
                  </a:moveTo>
                  <a:lnTo>
                    <a:pt x="0" y="129"/>
                  </a:lnTo>
                  <a:lnTo>
                    <a:pt x="132" y="0"/>
                  </a:lnTo>
                  <a:lnTo>
                    <a:pt x="159" y="8"/>
                  </a:lnTo>
                  <a:lnTo>
                    <a:pt x="27" y="137"/>
                  </a:lnTo>
                  <a:close/>
                </a:path>
              </a:pathLst>
            </a:custGeom>
            <a:solidFill>
              <a:srgbClr val="B4B4B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99" name="Line 70"/>
            <p:cNvSpPr>
              <a:spLocks noChangeShapeType="1"/>
            </p:cNvSpPr>
            <p:nvPr/>
          </p:nvSpPr>
          <p:spPr bwMode="auto">
            <a:xfrm flipV="1">
              <a:off x="4007" y="1376"/>
              <a:ext cx="132" cy="129"/>
            </a:xfrm>
            <a:prstGeom prst="line">
              <a:avLst/>
            </a:prstGeom>
            <a:noFill/>
            <a:ln w="12700">
              <a:solidFill>
                <a:srgbClr val="B4B4B4"/>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00" name="Freeform 71"/>
            <p:cNvSpPr>
              <a:spLocks/>
            </p:cNvSpPr>
            <p:nvPr/>
          </p:nvSpPr>
          <p:spPr bwMode="auto">
            <a:xfrm>
              <a:off x="3994" y="1373"/>
              <a:ext cx="145" cy="132"/>
            </a:xfrm>
            <a:custGeom>
              <a:avLst/>
              <a:gdLst>
                <a:gd name="T0" fmla="*/ 13 w 145"/>
                <a:gd name="T1" fmla="*/ 132 h 132"/>
                <a:gd name="T2" fmla="*/ 0 w 145"/>
                <a:gd name="T3" fmla="*/ 128 h 132"/>
                <a:gd name="T4" fmla="*/ 131 w 145"/>
                <a:gd name="T5" fmla="*/ 0 h 132"/>
                <a:gd name="T6" fmla="*/ 145 w 145"/>
                <a:gd name="T7" fmla="*/ 3 h 132"/>
                <a:gd name="T8" fmla="*/ 13 w 145"/>
                <a:gd name="T9" fmla="*/ 132 h 132"/>
                <a:gd name="T10" fmla="*/ 0 60000 65536"/>
                <a:gd name="T11" fmla="*/ 0 60000 65536"/>
                <a:gd name="T12" fmla="*/ 0 60000 65536"/>
                <a:gd name="T13" fmla="*/ 0 60000 65536"/>
                <a:gd name="T14" fmla="*/ 0 60000 65536"/>
                <a:gd name="T15" fmla="*/ 0 w 145"/>
                <a:gd name="T16" fmla="*/ 0 h 132"/>
                <a:gd name="T17" fmla="*/ 145 w 145"/>
                <a:gd name="T18" fmla="*/ 132 h 132"/>
              </a:gdLst>
              <a:ahLst/>
              <a:cxnLst>
                <a:cxn ang="T10">
                  <a:pos x="T0" y="T1"/>
                </a:cxn>
                <a:cxn ang="T11">
                  <a:pos x="T2" y="T3"/>
                </a:cxn>
                <a:cxn ang="T12">
                  <a:pos x="T4" y="T5"/>
                </a:cxn>
                <a:cxn ang="T13">
                  <a:pos x="T6" y="T7"/>
                </a:cxn>
                <a:cxn ang="T14">
                  <a:pos x="T8" y="T9"/>
                </a:cxn>
              </a:cxnLst>
              <a:rect l="T15" t="T16" r="T17" b="T18"/>
              <a:pathLst>
                <a:path w="145" h="132">
                  <a:moveTo>
                    <a:pt x="13" y="132"/>
                  </a:moveTo>
                  <a:lnTo>
                    <a:pt x="0" y="128"/>
                  </a:lnTo>
                  <a:lnTo>
                    <a:pt x="131" y="0"/>
                  </a:lnTo>
                  <a:lnTo>
                    <a:pt x="145" y="3"/>
                  </a:lnTo>
                  <a:lnTo>
                    <a:pt x="13" y="132"/>
                  </a:lnTo>
                  <a:close/>
                </a:path>
              </a:pathLst>
            </a:custGeom>
            <a:solidFill>
              <a:srgbClr val="B4B4B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1" name="Freeform 72"/>
            <p:cNvSpPr>
              <a:spLocks/>
            </p:cNvSpPr>
            <p:nvPr/>
          </p:nvSpPr>
          <p:spPr bwMode="auto">
            <a:xfrm>
              <a:off x="3980" y="1368"/>
              <a:ext cx="145" cy="133"/>
            </a:xfrm>
            <a:custGeom>
              <a:avLst/>
              <a:gdLst>
                <a:gd name="T0" fmla="*/ 14 w 145"/>
                <a:gd name="T1" fmla="*/ 133 h 133"/>
                <a:gd name="T2" fmla="*/ 0 w 145"/>
                <a:gd name="T3" fmla="*/ 129 h 133"/>
                <a:gd name="T4" fmla="*/ 132 w 145"/>
                <a:gd name="T5" fmla="*/ 0 h 133"/>
                <a:gd name="T6" fmla="*/ 145 w 145"/>
                <a:gd name="T7" fmla="*/ 5 h 133"/>
                <a:gd name="T8" fmla="*/ 14 w 145"/>
                <a:gd name="T9" fmla="*/ 133 h 133"/>
                <a:gd name="T10" fmla="*/ 0 60000 65536"/>
                <a:gd name="T11" fmla="*/ 0 60000 65536"/>
                <a:gd name="T12" fmla="*/ 0 60000 65536"/>
                <a:gd name="T13" fmla="*/ 0 60000 65536"/>
                <a:gd name="T14" fmla="*/ 0 60000 65536"/>
                <a:gd name="T15" fmla="*/ 0 w 145"/>
                <a:gd name="T16" fmla="*/ 0 h 133"/>
                <a:gd name="T17" fmla="*/ 145 w 145"/>
                <a:gd name="T18" fmla="*/ 133 h 133"/>
              </a:gdLst>
              <a:ahLst/>
              <a:cxnLst>
                <a:cxn ang="T10">
                  <a:pos x="T0" y="T1"/>
                </a:cxn>
                <a:cxn ang="T11">
                  <a:pos x="T2" y="T3"/>
                </a:cxn>
                <a:cxn ang="T12">
                  <a:pos x="T4" y="T5"/>
                </a:cxn>
                <a:cxn ang="T13">
                  <a:pos x="T6" y="T7"/>
                </a:cxn>
                <a:cxn ang="T14">
                  <a:pos x="T8" y="T9"/>
                </a:cxn>
              </a:cxnLst>
              <a:rect l="T15" t="T16" r="T17" b="T18"/>
              <a:pathLst>
                <a:path w="145" h="133">
                  <a:moveTo>
                    <a:pt x="14" y="133"/>
                  </a:moveTo>
                  <a:lnTo>
                    <a:pt x="0" y="129"/>
                  </a:lnTo>
                  <a:lnTo>
                    <a:pt x="132" y="0"/>
                  </a:lnTo>
                  <a:lnTo>
                    <a:pt x="145" y="5"/>
                  </a:lnTo>
                  <a:lnTo>
                    <a:pt x="14" y="133"/>
                  </a:lnTo>
                  <a:close/>
                </a:path>
              </a:pathLst>
            </a:custGeom>
            <a:solidFill>
              <a:srgbClr val="ADADAD"/>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2" name="Freeform 73"/>
            <p:cNvSpPr>
              <a:spLocks/>
            </p:cNvSpPr>
            <p:nvPr/>
          </p:nvSpPr>
          <p:spPr bwMode="auto">
            <a:xfrm>
              <a:off x="3951" y="1366"/>
              <a:ext cx="161" cy="131"/>
            </a:xfrm>
            <a:custGeom>
              <a:avLst/>
              <a:gdLst>
                <a:gd name="T0" fmla="*/ 29 w 161"/>
                <a:gd name="T1" fmla="*/ 131 h 131"/>
                <a:gd name="T2" fmla="*/ 0 w 161"/>
                <a:gd name="T3" fmla="*/ 128 h 131"/>
                <a:gd name="T4" fmla="*/ 132 w 161"/>
                <a:gd name="T5" fmla="*/ 0 h 131"/>
                <a:gd name="T6" fmla="*/ 161 w 161"/>
                <a:gd name="T7" fmla="*/ 2 h 131"/>
                <a:gd name="T8" fmla="*/ 29 w 161"/>
                <a:gd name="T9" fmla="*/ 131 h 131"/>
                <a:gd name="T10" fmla="*/ 0 60000 65536"/>
                <a:gd name="T11" fmla="*/ 0 60000 65536"/>
                <a:gd name="T12" fmla="*/ 0 60000 65536"/>
                <a:gd name="T13" fmla="*/ 0 60000 65536"/>
                <a:gd name="T14" fmla="*/ 0 60000 65536"/>
                <a:gd name="T15" fmla="*/ 0 w 161"/>
                <a:gd name="T16" fmla="*/ 0 h 131"/>
                <a:gd name="T17" fmla="*/ 161 w 161"/>
                <a:gd name="T18" fmla="*/ 131 h 131"/>
              </a:gdLst>
              <a:ahLst/>
              <a:cxnLst>
                <a:cxn ang="T10">
                  <a:pos x="T0" y="T1"/>
                </a:cxn>
                <a:cxn ang="T11">
                  <a:pos x="T2" y="T3"/>
                </a:cxn>
                <a:cxn ang="T12">
                  <a:pos x="T4" y="T5"/>
                </a:cxn>
                <a:cxn ang="T13">
                  <a:pos x="T6" y="T7"/>
                </a:cxn>
                <a:cxn ang="T14">
                  <a:pos x="T8" y="T9"/>
                </a:cxn>
              </a:cxnLst>
              <a:rect l="T15" t="T16" r="T17" b="T18"/>
              <a:pathLst>
                <a:path w="161" h="131">
                  <a:moveTo>
                    <a:pt x="29" y="131"/>
                  </a:moveTo>
                  <a:lnTo>
                    <a:pt x="0" y="128"/>
                  </a:lnTo>
                  <a:lnTo>
                    <a:pt x="132" y="0"/>
                  </a:lnTo>
                  <a:lnTo>
                    <a:pt x="161" y="2"/>
                  </a:lnTo>
                  <a:lnTo>
                    <a:pt x="29" y="131"/>
                  </a:lnTo>
                  <a:close/>
                </a:path>
              </a:pathLst>
            </a:custGeom>
            <a:solidFill>
              <a:srgbClr val="A6A6A6"/>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3" name="Line 74"/>
            <p:cNvSpPr>
              <a:spLocks noChangeShapeType="1"/>
            </p:cNvSpPr>
            <p:nvPr/>
          </p:nvSpPr>
          <p:spPr bwMode="auto">
            <a:xfrm flipV="1">
              <a:off x="3980" y="1368"/>
              <a:ext cx="132" cy="129"/>
            </a:xfrm>
            <a:prstGeom prst="line">
              <a:avLst/>
            </a:prstGeom>
            <a:noFill/>
            <a:ln w="12700">
              <a:solidFill>
                <a:srgbClr val="A6A6A6"/>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04" name="Freeform 75"/>
            <p:cNvSpPr>
              <a:spLocks/>
            </p:cNvSpPr>
            <p:nvPr/>
          </p:nvSpPr>
          <p:spPr bwMode="auto">
            <a:xfrm>
              <a:off x="3965" y="1367"/>
              <a:ext cx="147" cy="130"/>
            </a:xfrm>
            <a:custGeom>
              <a:avLst/>
              <a:gdLst>
                <a:gd name="T0" fmla="*/ 15 w 147"/>
                <a:gd name="T1" fmla="*/ 130 h 130"/>
                <a:gd name="T2" fmla="*/ 0 w 147"/>
                <a:gd name="T3" fmla="*/ 129 h 130"/>
                <a:gd name="T4" fmla="*/ 132 w 147"/>
                <a:gd name="T5" fmla="*/ 0 h 130"/>
                <a:gd name="T6" fmla="*/ 147 w 147"/>
                <a:gd name="T7" fmla="*/ 1 h 130"/>
                <a:gd name="T8" fmla="*/ 15 w 147"/>
                <a:gd name="T9" fmla="*/ 130 h 130"/>
                <a:gd name="T10" fmla="*/ 0 60000 65536"/>
                <a:gd name="T11" fmla="*/ 0 60000 65536"/>
                <a:gd name="T12" fmla="*/ 0 60000 65536"/>
                <a:gd name="T13" fmla="*/ 0 60000 65536"/>
                <a:gd name="T14" fmla="*/ 0 60000 65536"/>
                <a:gd name="T15" fmla="*/ 0 w 147"/>
                <a:gd name="T16" fmla="*/ 0 h 130"/>
                <a:gd name="T17" fmla="*/ 147 w 147"/>
                <a:gd name="T18" fmla="*/ 130 h 130"/>
              </a:gdLst>
              <a:ahLst/>
              <a:cxnLst>
                <a:cxn ang="T10">
                  <a:pos x="T0" y="T1"/>
                </a:cxn>
                <a:cxn ang="T11">
                  <a:pos x="T2" y="T3"/>
                </a:cxn>
                <a:cxn ang="T12">
                  <a:pos x="T4" y="T5"/>
                </a:cxn>
                <a:cxn ang="T13">
                  <a:pos x="T6" y="T7"/>
                </a:cxn>
                <a:cxn ang="T14">
                  <a:pos x="T8" y="T9"/>
                </a:cxn>
              </a:cxnLst>
              <a:rect l="T15" t="T16" r="T17" b="T18"/>
              <a:pathLst>
                <a:path w="147" h="130">
                  <a:moveTo>
                    <a:pt x="15" y="130"/>
                  </a:moveTo>
                  <a:lnTo>
                    <a:pt x="0" y="129"/>
                  </a:lnTo>
                  <a:lnTo>
                    <a:pt x="132" y="0"/>
                  </a:lnTo>
                  <a:lnTo>
                    <a:pt x="147" y="1"/>
                  </a:lnTo>
                  <a:lnTo>
                    <a:pt x="15" y="130"/>
                  </a:lnTo>
                  <a:close/>
                </a:path>
              </a:pathLst>
            </a:custGeom>
            <a:solidFill>
              <a:srgbClr val="A6A6A6"/>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5" name="Freeform 76"/>
            <p:cNvSpPr>
              <a:spLocks/>
            </p:cNvSpPr>
            <p:nvPr/>
          </p:nvSpPr>
          <p:spPr bwMode="auto">
            <a:xfrm>
              <a:off x="3951" y="1366"/>
              <a:ext cx="146" cy="130"/>
            </a:xfrm>
            <a:custGeom>
              <a:avLst/>
              <a:gdLst>
                <a:gd name="T0" fmla="*/ 14 w 146"/>
                <a:gd name="T1" fmla="*/ 130 h 130"/>
                <a:gd name="T2" fmla="*/ 0 w 146"/>
                <a:gd name="T3" fmla="*/ 128 h 130"/>
                <a:gd name="T4" fmla="*/ 132 w 146"/>
                <a:gd name="T5" fmla="*/ 0 h 130"/>
                <a:gd name="T6" fmla="*/ 146 w 146"/>
                <a:gd name="T7" fmla="*/ 1 h 130"/>
                <a:gd name="T8" fmla="*/ 14 w 146"/>
                <a:gd name="T9" fmla="*/ 130 h 130"/>
                <a:gd name="T10" fmla="*/ 0 60000 65536"/>
                <a:gd name="T11" fmla="*/ 0 60000 65536"/>
                <a:gd name="T12" fmla="*/ 0 60000 65536"/>
                <a:gd name="T13" fmla="*/ 0 60000 65536"/>
                <a:gd name="T14" fmla="*/ 0 60000 65536"/>
                <a:gd name="T15" fmla="*/ 0 w 146"/>
                <a:gd name="T16" fmla="*/ 0 h 130"/>
                <a:gd name="T17" fmla="*/ 146 w 146"/>
                <a:gd name="T18" fmla="*/ 130 h 130"/>
              </a:gdLst>
              <a:ahLst/>
              <a:cxnLst>
                <a:cxn ang="T10">
                  <a:pos x="T0" y="T1"/>
                </a:cxn>
                <a:cxn ang="T11">
                  <a:pos x="T2" y="T3"/>
                </a:cxn>
                <a:cxn ang="T12">
                  <a:pos x="T4" y="T5"/>
                </a:cxn>
                <a:cxn ang="T13">
                  <a:pos x="T6" y="T7"/>
                </a:cxn>
                <a:cxn ang="T14">
                  <a:pos x="T8" y="T9"/>
                </a:cxn>
              </a:cxnLst>
              <a:rect l="T15" t="T16" r="T17" b="T18"/>
              <a:pathLst>
                <a:path w="146" h="130">
                  <a:moveTo>
                    <a:pt x="14" y="130"/>
                  </a:moveTo>
                  <a:lnTo>
                    <a:pt x="0" y="128"/>
                  </a:lnTo>
                  <a:lnTo>
                    <a:pt x="132" y="0"/>
                  </a:lnTo>
                  <a:lnTo>
                    <a:pt x="146" y="1"/>
                  </a:lnTo>
                  <a:lnTo>
                    <a:pt x="14" y="130"/>
                  </a:lnTo>
                  <a:close/>
                </a:path>
              </a:pathLst>
            </a:custGeom>
            <a:solidFill>
              <a:srgbClr val="9F9F9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6" name="Freeform 77"/>
            <p:cNvSpPr>
              <a:spLocks/>
            </p:cNvSpPr>
            <p:nvPr/>
          </p:nvSpPr>
          <p:spPr bwMode="auto">
            <a:xfrm>
              <a:off x="1692" y="1366"/>
              <a:ext cx="2391" cy="128"/>
            </a:xfrm>
            <a:custGeom>
              <a:avLst/>
              <a:gdLst>
                <a:gd name="T0" fmla="*/ 2259 w 2391"/>
                <a:gd name="T1" fmla="*/ 128 h 128"/>
                <a:gd name="T2" fmla="*/ 0 w 2391"/>
                <a:gd name="T3" fmla="*/ 128 h 128"/>
                <a:gd name="T4" fmla="*/ 131 w 2391"/>
                <a:gd name="T5" fmla="*/ 0 h 128"/>
                <a:gd name="T6" fmla="*/ 2391 w 2391"/>
                <a:gd name="T7" fmla="*/ 0 h 128"/>
                <a:gd name="T8" fmla="*/ 2259 w 2391"/>
                <a:gd name="T9" fmla="*/ 128 h 128"/>
                <a:gd name="T10" fmla="*/ 0 60000 65536"/>
                <a:gd name="T11" fmla="*/ 0 60000 65536"/>
                <a:gd name="T12" fmla="*/ 0 60000 65536"/>
                <a:gd name="T13" fmla="*/ 0 60000 65536"/>
                <a:gd name="T14" fmla="*/ 0 60000 65536"/>
                <a:gd name="T15" fmla="*/ 0 w 2391"/>
                <a:gd name="T16" fmla="*/ 0 h 128"/>
                <a:gd name="T17" fmla="*/ 2391 w 2391"/>
                <a:gd name="T18" fmla="*/ 128 h 128"/>
              </a:gdLst>
              <a:ahLst/>
              <a:cxnLst>
                <a:cxn ang="T10">
                  <a:pos x="T0" y="T1"/>
                </a:cxn>
                <a:cxn ang="T11">
                  <a:pos x="T2" y="T3"/>
                </a:cxn>
                <a:cxn ang="T12">
                  <a:pos x="T4" y="T5"/>
                </a:cxn>
                <a:cxn ang="T13">
                  <a:pos x="T6" y="T7"/>
                </a:cxn>
                <a:cxn ang="T14">
                  <a:pos x="T8" y="T9"/>
                </a:cxn>
              </a:cxnLst>
              <a:rect l="T15" t="T16" r="T17" b="T18"/>
              <a:pathLst>
                <a:path w="2391" h="128">
                  <a:moveTo>
                    <a:pt x="2259" y="128"/>
                  </a:moveTo>
                  <a:lnTo>
                    <a:pt x="0" y="128"/>
                  </a:lnTo>
                  <a:lnTo>
                    <a:pt x="131" y="0"/>
                  </a:lnTo>
                  <a:lnTo>
                    <a:pt x="2391" y="0"/>
                  </a:lnTo>
                  <a:lnTo>
                    <a:pt x="2259" y="128"/>
                  </a:lnTo>
                  <a:close/>
                </a:path>
              </a:pathLst>
            </a:custGeom>
            <a:solidFill>
              <a:srgbClr val="989898"/>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7" name="Line 78"/>
            <p:cNvSpPr>
              <a:spLocks noChangeShapeType="1"/>
            </p:cNvSpPr>
            <p:nvPr/>
          </p:nvSpPr>
          <p:spPr bwMode="auto">
            <a:xfrm flipV="1">
              <a:off x="3951" y="1366"/>
              <a:ext cx="132" cy="128"/>
            </a:xfrm>
            <a:prstGeom prst="line">
              <a:avLst/>
            </a:prstGeom>
            <a:noFill/>
            <a:ln w="12700">
              <a:solidFill>
                <a:srgbClr val="989898"/>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08" name="Freeform 79"/>
            <p:cNvSpPr>
              <a:spLocks/>
            </p:cNvSpPr>
            <p:nvPr/>
          </p:nvSpPr>
          <p:spPr bwMode="auto">
            <a:xfrm>
              <a:off x="1548" y="1494"/>
              <a:ext cx="2547" cy="1655"/>
            </a:xfrm>
            <a:custGeom>
              <a:avLst/>
              <a:gdLst>
                <a:gd name="T0" fmla="*/ 144 w 2547"/>
                <a:gd name="T1" fmla="*/ 0 h 1655"/>
                <a:gd name="T2" fmla="*/ 115 w 2547"/>
                <a:gd name="T3" fmla="*/ 3 h 1655"/>
                <a:gd name="T4" fmla="*/ 88 w 2547"/>
                <a:gd name="T5" fmla="*/ 11 h 1655"/>
                <a:gd name="T6" fmla="*/ 63 w 2547"/>
                <a:gd name="T7" fmla="*/ 24 h 1655"/>
                <a:gd name="T8" fmla="*/ 42 w 2547"/>
                <a:gd name="T9" fmla="*/ 42 h 1655"/>
                <a:gd name="T10" fmla="*/ 24 w 2547"/>
                <a:gd name="T11" fmla="*/ 63 h 1655"/>
                <a:gd name="T12" fmla="*/ 11 w 2547"/>
                <a:gd name="T13" fmla="*/ 87 h 1655"/>
                <a:gd name="T14" fmla="*/ 3 w 2547"/>
                <a:gd name="T15" fmla="*/ 113 h 1655"/>
                <a:gd name="T16" fmla="*/ 0 w 2547"/>
                <a:gd name="T17" fmla="*/ 142 h 1655"/>
                <a:gd name="T18" fmla="*/ 0 w 2547"/>
                <a:gd name="T19" fmla="*/ 1513 h 1655"/>
                <a:gd name="T20" fmla="*/ 3 w 2547"/>
                <a:gd name="T21" fmla="*/ 1542 h 1655"/>
                <a:gd name="T22" fmla="*/ 11 w 2547"/>
                <a:gd name="T23" fmla="*/ 1568 h 1655"/>
                <a:gd name="T24" fmla="*/ 24 w 2547"/>
                <a:gd name="T25" fmla="*/ 1592 h 1655"/>
                <a:gd name="T26" fmla="*/ 42 w 2547"/>
                <a:gd name="T27" fmla="*/ 1613 h 1655"/>
                <a:gd name="T28" fmla="*/ 63 w 2547"/>
                <a:gd name="T29" fmla="*/ 1631 h 1655"/>
                <a:gd name="T30" fmla="*/ 88 w 2547"/>
                <a:gd name="T31" fmla="*/ 1644 h 1655"/>
                <a:gd name="T32" fmla="*/ 115 w 2547"/>
                <a:gd name="T33" fmla="*/ 1652 h 1655"/>
                <a:gd name="T34" fmla="*/ 144 w 2547"/>
                <a:gd name="T35" fmla="*/ 1655 h 1655"/>
                <a:gd name="T36" fmla="*/ 2403 w 2547"/>
                <a:gd name="T37" fmla="*/ 1655 h 1655"/>
                <a:gd name="T38" fmla="*/ 2432 w 2547"/>
                <a:gd name="T39" fmla="*/ 1652 h 1655"/>
                <a:gd name="T40" fmla="*/ 2459 w 2547"/>
                <a:gd name="T41" fmla="*/ 1644 h 1655"/>
                <a:gd name="T42" fmla="*/ 2484 w 2547"/>
                <a:gd name="T43" fmla="*/ 1631 h 1655"/>
                <a:gd name="T44" fmla="*/ 2505 w 2547"/>
                <a:gd name="T45" fmla="*/ 1613 h 1655"/>
                <a:gd name="T46" fmla="*/ 2523 w 2547"/>
                <a:gd name="T47" fmla="*/ 1592 h 1655"/>
                <a:gd name="T48" fmla="*/ 2536 w 2547"/>
                <a:gd name="T49" fmla="*/ 1568 h 1655"/>
                <a:gd name="T50" fmla="*/ 2544 w 2547"/>
                <a:gd name="T51" fmla="*/ 1542 h 1655"/>
                <a:gd name="T52" fmla="*/ 2547 w 2547"/>
                <a:gd name="T53" fmla="*/ 1513 h 1655"/>
                <a:gd name="T54" fmla="*/ 2547 w 2547"/>
                <a:gd name="T55" fmla="*/ 142 h 1655"/>
                <a:gd name="T56" fmla="*/ 2544 w 2547"/>
                <a:gd name="T57" fmla="*/ 113 h 1655"/>
                <a:gd name="T58" fmla="*/ 2536 w 2547"/>
                <a:gd name="T59" fmla="*/ 87 h 1655"/>
                <a:gd name="T60" fmla="*/ 2523 w 2547"/>
                <a:gd name="T61" fmla="*/ 63 h 1655"/>
                <a:gd name="T62" fmla="*/ 2505 w 2547"/>
                <a:gd name="T63" fmla="*/ 42 h 1655"/>
                <a:gd name="T64" fmla="*/ 2484 w 2547"/>
                <a:gd name="T65" fmla="*/ 24 h 1655"/>
                <a:gd name="T66" fmla="*/ 2459 w 2547"/>
                <a:gd name="T67" fmla="*/ 11 h 1655"/>
                <a:gd name="T68" fmla="*/ 2432 w 2547"/>
                <a:gd name="T69" fmla="*/ 3 h 1655"/>
                <a:gd name="T70" fmla="*/ 2403 w 2547"/>
                <a:gd name="T71" fmla="*/ 0 h 1655"/>
                <a:gd name="T72" fmla="*/ 144 w 2547"/>
                <a:gd name="T73" fmla="*/ 0 h 16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47"/>
                <a:gd name="T112" fmla="*/ 0 h 1655"/>
                <a:gd name="T113" fmla="*/ 2547 w 2547"/>
                <a:gd name="T114" fmla="*/ 1655 h 16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47" h="1655">
                  <a:moveTo>
                    <a:pt x="144" y="0"/>
                  </a:moveTo>
                  <a:lnTo>
                    <a:pt x="115" y="3"/>
                  </a:lnTo>
                  <a:lnTo>
                    <a:pt x="88" y="11"/>
                  </a:lnTo>
                  <a:lnTo>
                    <a:pt x="63" y="24"/>
                  </a:lnTo>
                  <a:lnTo>
                    <a:pt x="42" y="42"/>
                  </a:lnTo>
                  <a:lnTo>
                    <a:pt x="24" y="63"/>
                  </a:lnTo>
                  <a:lnTo>
                    <a:pt x="11" y="87"/>
                  </a:lnTo>
                  <a:lnTo>
                    <a:pt x="3" y="113"/>
                  </a:lnTo>
                  <a:lnTo>
                    <a:pt x="0" y="142"/>
                  </a:lnTo>
                  <a:lnTo>
                    <a:pt x="0" y="1513"/>
                  </a:lnTo>
                  <a:lnTo>
                    <a:pt x="3" y="1542"/>
                  </a:lnTo>
                  <a:lnTo>
                    <a:pt x="11" y="1568"/>
                  </a:lnTo>
                  <a:lnTo>
                    <a:pt x="24" y="1592"/>
                  </a:lnTo>
                  <a:lnTo>
                    <a:pt x="42" y="1613"/>
                  </a:lnTo>
                  <a:lnTo>
                    <a:pt x="63" y="1631"/>
                  </a:lnTo>
                  <a:lnTo>
                    <a:pt x="88" y="1644"/>
                  </a:lnTo>
                  <a:lnTo>
                    <a:pt x="115" y="1652"/>
                  </a:lnTo>
                  <a:lnTo>
                    <a:pt x="144" y="1655"/>
                  </a:lnTo>
                  <a:lnTo>
                    <a:pt x="2403" y="1655"/>
                  </a:lnTo>
                  <a:lnTo>
                    <a:pt x="2432" y="1652"/>
                  </a:lnTo>
                  <a:lnTo>
                    <a:pt x="2459" y="1644"/>
                  </a:lnTo>
                  <a:lnTo>
                    <a:pt x="2484" y="1631"/>
                  </a:lnTo>
                  <a:lnTo>
                    <a:pt x="2505" y="1613"/>
                  </a:lnTo>
                  <a:lnTo>
                    <a:pt x="2523" y="1592"/>
                  </a:lnTo>
                  <a:lnTo>
                    <a:pt x="2536" y="1568"/>
                  </a:lnTo>
                  <a:lnTo>
                    <a:pt x="2544" y="1542"/>
                  </a:lnTo>
                  <a:lnTo>
                    <a:pt x="2547" y="1513"/>
                  </a:lnTo>
                  <a:lnTo>
                    <a:pt x="2547" y="142"/>
                  </a:lnTo>
                  <a:lnTo>
                    <a:pt x="2544" y="113"/>
                  </a:lnTo>
                  <a:lnTo>
                    <a:pt x="2536" y="87"/>
                  </a:lnTo>
                  <a:lnTo>
                    <a:pt x="2523" y="63"/>
                  </a:lnTo>
                  <a:lnTo>
                    <a:pt x="2505" y="42"/>
                  </a:lnTo>
                  <a:lnTo>
                    <a:pt x="2484" y="24"/>
                  </a:lnTo>
                  <a:lnTo>
                    <a:pt x="2459" y="11"/>
                  </a:lnTo>
                  <a:lnTo>
                    <a:pt x="2432" y="3"/>
                  </a:lnTo>
                  <a:lnTo>
                    <a:pt x="2403" y="0"/>
                  </a:lnTo>
                  <a:lnTo>
                    <a:pt x="144" y="0"/>
                  </a:lnTo>
                  <a:close/>
                </a:path>
              </a:pathLst>
            </a:custGeom>
            <a:solidFill>
              <a:srgbClr val="C4C4C4"/>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709" name="Line 80"/>
            <p:cNvSpPr>
              <a:spLocks noChangeShapeType="1"/>
            </p:cNvSpPr>
            <p:nvPr/>
          </p:nvSpPr>
          <p:spPr bwMode="auto">
            <a:xfrm flipH="1">
              <a:off x="1663" y="1494"/>
              <a:ext cx="29" cy="3"/>
            </a:xfrm>
            <a:prstGeom prst="line">
              <a:avLst/>
            </a:prstGeom>
            <a:noFill/>
            <a:ln w="12700">
              <a:solidFill>
                <a:srgbClr val="B2B2B2"/>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0" name="Line 81"/>
            <p:cNvSpPr>
              <a:spLocks noChangeShapeType="1"/>
            </p:cNvSpPr>
            <p:nvPr/>
          </p:nvSpPr>
          <p:spPr bwMode="auto">
            <a:xfrm flipH="1">
              <a:off x="1636" y="1497"/>
              <a:ext cx="27" cy="8"/>
            </a:xfrm>
            <a:prstGeom prst="line">
              <a:avLst/>
            </a:prstGeom>
            <a:noFill/>
            <a:ln w="12700">
              <a:solidFill>
                <a:srgbClr val="B1B1B1"/>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1" name="Line 82"/>
            <p:cNvSpPr>
              <a:spLocks noChangeShapeType="1"/>
            </p:cNvSpPr>
            <p:nvPr/>
          </p:nvSpPr>
          <p:spPr bwMode="auto">
            <a:xfrm flipH="1">
              <a:off x="1611" y="1505"/>
              <a:ext cx="25" cy="13"/>
            </a:xfrm>
            <a:prstGeom prst="line">
              <a:avLst/>
            </a:prstGeom>
            <a:noFill/>
            <a:ln w="12700">
              <a:solidFill>
                <a:srgbClr val="BBBBBB"/>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2" name="Line 83"/>
            <p:cNvSpPr>
              <a:spLocks noChangeShapeType="1"/>
            </p:cNvSpPr>
            <p:nvPr/>
          </p:nvSpPr>
          <p:spPr bwMode="auto">
            <a:xfrm flipH="1">
              <a:off x="1590" y="1518"/>
              <a:ext cx="21" cy="18"/>
            </a:xfrm>
            <a:prstGeom prst="line">
              <a:avLst/>
            </a:prstGeom>
            <a:noFill/>
            <a:ln w="12700">
              <a:solidFill>
                <a:srgbClr val="C3C3C3"/>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3" name="Line 84"/>
            <p:cNvSpPr>
              <a:spLocks noChangeShapeType="1"/>
            </p:cNvSpPr>
            <p:nvPr/>
          </p:nvSpPr>
          <p:spPr bwMode="auto">
            <a:xfrm flipH="1">
              <a:off x="1572" y="1536"/>
              <a:ext cx="18" cy="21"/>
            </a:xfrm>
            <a:prstGeom prst="line">
              <a:avLst/>
            </a:prstGeom>
            <a:noFill/>
            <a:ln w="12700">
              <a:solidFill>
                <a:srgbClr val="CACACA"/>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4" name="Line 85"/>
            <p:cNvSpPr>
              <a:spLocks noChangeShapeType="1"/>
            </p:cNvSpPr>
            <p:nvPr/>
          </p:nvSpPr>
          <p:spPr bwMode="auto">
            <a:xfrm flipH="1">
              <a:off x="1559" y="1557"/>
              <a:ext cx="13" cy="24"/>
            </a:xfrm>
            <a:prstGeom prst="line">
              <a:avLst/>
            </a:prstGeom>
            <a:noFill/>
            <a:ln w="12700">
              <a:solidFill>
                <a:srgbClr val="CFCFC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5" name="Line 86"/>
            <p:cNvSpPr>
              <a:spLocks noChangeShapeType="1"/>
            </p:cNvSpPr>
            <p:nvPr/>
          </p:nvSpPr>
          <p:spPr bwMode="auto">
            <a:xfrm flipH="1">
              <a:off x="1551" y="1581"/>
              <a:ext cx="8" cy="26"/>
            </a:xfrm>
            <a:prstGeom prst="line">
              <a:avLst/>
            </a:prstGeom>
            <a:noFill/>
            <a:ln w="12700">
              <a:solidFill>
                <a:srgbClr val="D3D3D3"/>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6" name="Line 87"/>
            <p:cNvSpPr>
              <a:spLocks noChangeShapeType="1"/>
            </p:cNvSpPr>
            <p:nvPr/>
          </p:nvSpPr>
          <p:spPr bwMode="auto">
            <a:xfrm flipH="1">
              <a:off x="1548" y="1607"/>
              <a:ext cx="3" cy="29"/>
            </a:xfrm>
            <a:prstGeom prst="line">
              <a:avLst/>
            </a:prstGeom>
            <a:noFill/>
            <a:ln w="12700">
              <a:solidFill>
                <a:srgbClr val="D5D5D5"/>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7" name="Line 88"/>
            <p:cNvSpPr>
              <a:spLocks noChangeShapeType="1"/>
            </p:cNvSpPr>
            <p:nvPr/>
          </p:nvSpPr>
          <p:spPr bwMode="auto">
            <a:xfrm>
              <a:off x="1548" y="1636"/>
              <a:ext cx="1" cy="1371"/>
            </a:xfrm>
            <a:prstGeom prst="line">
              <a:avLst/>
            </a:prstGeom>
            <a:noFill/>
            <a:ln w="12700">
              <a:solidFill>
                <a:srgbClr val="D6D6D6"/>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8" name="Line 89"/>
            <p:cNvSpPr>
              <a:spLocks noChangeShapeType="1"/>
            </p:cNvSpPr>
            <p:nvPr/>
          </p:nvSpPr>
          <p:spPr bwMode="auto">
            <a:xfrm>
              <a:off x="1548" y="3007"/>
              <a:ext cx="3" cy="29"/>
            </a:xfrm>
            <a:prstGeom prst="line">
              <a:avLst/>
            </a:prstGeom>
            <a:noFill/>
            <a:ln w="12700">
              <a:solidFill>
                <a:srgbClr val="D5D5D5"/>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19" name="Line 90"/>
            <p:cNvSpPr>
              <a:spLocks noChangeShapeType="1"/>
            </p:cNvSpPr>
            <p:nvPr/>
          </p:nvSpPr>
          <p:spPr bwMode="auto">
            <a:xfrm>
              <a:off x="1551" y="3036"/>
              <a:ext cx="8" cy="26"/>
            </a:xfrm>
            <a:prstGeom prst="line">
              <a:avLst/>
            </a:prstGeom>
            <a:noFill/>
            <a:ln w="12700">
              <a:solidFill>
                <a:srgbClr val="D3D3D3"/>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0" name="Line 91"/>
            <p:cNvSpPr>
              <a:spLocks noChangeShapeType="1"/>
            </p:cNvSpPr>
            <p:nvPr/>
          </p:nvSpPr>
          <p:spPr bwMode="auto">
            <a:xfrm>
              <a:off x="1559" y="3062"/>
              <a:ext cx="13" cy="24"/>
            </a:xfrm>
            <a:prstGeom prst="line">
              <a:avLst/>
            </a:prstGeom>
            <a:noFill/>
            <a:ln w="12700">
              <a:solidFill>
                <a:srgbClr val="CFCFC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1" name="Line 92"/>
            <p:cNvSpPr>
              <a:spLocks noChangeShapeType="1"/>
            </p:cNvSpPr>
            <p:nvPr/>
          </p:nvSpPr>
          <p:spPr bwMode="auto">
            <a:xfrm>
              <a:off x="1572" y="3086"/>
              <a:ext cx="18" cy="21"/>
            </a:xfrm>
            <a:prstGeom prst="line">
              <a:avLst/>
            </a:prstGeom>
            <a:noFill/>
            <a:ln w="12700">
              <a:solidFill>
                <a:srgbClr val="CACACA"/>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2" name="Line 93"/>
            <p:cNvSpPr>
              <a:spLocks noChangeShapeType="1"/>
            </p:cNvSpPr>
            <p:nvPr/>
          </p:nvSpPr>
          <p:spPr bwMode="auto">
            <a:xfrm>
              <a:off x="1590" y="3107"/>
              <a:ext cx="21" cy="18"/>
            </a:xfrm>
            <a:prstGeom prst="line">
              <a:avLst/>
            </a:prstGeom>
            <a:noFill/>
            <a:ln w="12700">
              <a:solidFill>
                <a:srgbClr val="C3C3C3"/>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3" name="Line 94"/>
            <p:cNvSpPr>
              <a:spLocks noChangeShapeType="1"/>
            </p:cNvSpPr>
            <p:nvPr/>
          </p:nvSpPr>
          <p:spPr bwMode="auto">
            <a:xfrm>
              <a:off x="1611" y="3125"/>
              <a:ext cx="25" cy="13"/>
            </a:xfrm>
            <a:prstGeom prst="line">
              <a:avLst/>
            </a:prstGeom>
            <a:noFill/>
            <a:ln w="12700">
              <a:solidFill>
                <a:srgbClr val="BBBBBB"/>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4" name="Line 95"/>
            <p:cNvSpPr>
              <a:spLocks noChangeShapeType="1"/>
            </p:cNvSpPr>
            <p:nvPr/>
          </p:nvSpPr>
          <p:spPr bwMode="auto">
            <a:xfrm>
              <a:off x="1636" y="3138"/>
              <a:ext cx="27" cy="8"/>
            </a:xfrm>
            <a:prstGeom prst="line">
              <a:avLst/>
            </a:prstGeom>
            <a:noFill/>
            <a:ln w="12700">
              <a:solidFill>
                <a:srgbClr val="B1B1B1"/>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5" name="Line 96"/>
            <p:cNvSpPr>
              <a:spLocks noChangeShapeType="1"/>
            </p:cNvSpPr>
            <p:nvPr/>
          </p:nvSpPr>
          <p:spPr bwMode="auto">
            <a:xfrm>
              <a:off x="1663" y="3146"/>
              <a:ext cx="29" cy="3"/>
            </a:xfrm>
            <a:prstGeom prst="line">
              <a:avLst/>
            </a:prstGeom>
            <a:noFill/>
            <a:ln w="12700">
              <a:solidFill>
                <a:srgbClr val="B2B2B2"/>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6" name="Line 97"/>
            <p:cNvSpPr>
              <a:spLocks noChangeShapeType="1"/>
            </p:cNvSpPr>
            <p:nvPr/>
          </p:nvSpPr>
          <p:spPr bwMode="auto">
            <a:xfrm>
              <a:off x="1692" y="3149"/>
              <a:ext cx="2259" cy="1"/>
            </a:xfrm>
            <a:prstGeom prst="line">
              <a:avLst/>
            </a:prstGeom>
            <a:noFill/>
            <a:ln w="12700">
              <a:solidFill>
                <a:srgbClr val="B7B7B7"/>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7" name="Line 98"/>
            <p:cNvSpPr>
              <a:spLocks noChangeShapeType="1"/>
            </p:cNvSpPr>
            <p:nvPr/>
          </p:nvSpPr>
          <p:spPr bwMode="auto">
            <a:xfrm flipV="1">
              <a:off x="3951" y="3146"/>
              <a:ext cx="29" cy="3"/>
            </a:xfrm>
            <a:prstGeom prst="line">
              <a:avLst/>
            </a:prstGeom>
            <a:noFill/>
            <a:ln w="12700">
              <a:solidFill>
                <a:srgbClr val="BCBCBC"/>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8" name="Line 99"/>
            <p:cNvSpPr>
              <a:spLocks noChangeShapeType="1"/>
            </p:cNvSpPr>
            <p:nvPr/>
          </p:nvSpPr>
          <p:spPr bwMode="auto">
            <a:xfrm flipV="1">
              <a:off x="3980" y="3138"/>
              <a:ext cx="27" cy="8"/>
            </a:xfrm>
            <a:prstGeom prst="line">
              <a:avLst/>
            </a:prstGeom>
            <a:noFill/>
            <a:ln w="12700">
              <a:solidFill>
                <a:srgbClr val="C6C6C6"/>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29" name="Line 100"/>
            <p:cNvSpPr>
              <a:spLocks noChangeShapeType="1"/>
            </p:cNvSpPr>
            <p:nvPr/>
          </p:nvSpPr>
          <p:spPr bwMode="auto">
            <a:xfrm flipV="1">
              <a:off x="4007" y="3125"/>
              <a:ext cx="25" cy="13"/>
            </a:xfrm>
            <a:prstGeom prst="line">
              <a:avLst/>
            </a:prstGeom>
            <a:noFill/>
            <a:ln w="12700">
              <a:solidFill>
                <a:srgbClr val="CFCFC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0" name="Line 101"/>
            <p:cNvSpPr>
              <a:spLocks noChangeShapeType="1"/>
            </p:cNvSpPr>
            <p:nvPr/>
          </p:nvSpPr>
          <p:spPr bwMode="auto">
            <a:xfrm flipV="1">
              <a:off x="4032" y="3107"/>
              <a:ext cx="21" cy="18"/>
            </a:xfrm>
            <a:prstGeom prst="line">
              <a:avLst/>
            </a:prstGeom>
            <a:noFill/>
            <a:ln w="12700">
              <a:solidFill>
                <a:srgbClr val="D7D7D7"/>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1" name="Line 102"/>
            <p:cNvSpPr>
              <a:spLocks noChangeShapeType="1"/>
            </p:cNvSpPr>
            <p:nvPr/>
          </p:nvSpPr>
          <p:spPr bwMode="auto">
            <a:xfrm flipV="1">
              <a:off x="4053" y="3086"/>
              <a:ext cx="18" cy="21"/>
            </a:xfrm>
            <a:prstGeom prst="line">
              <a:avLst/>
            </a:prstGeom>
            <a:noFill/>
            <a:ln w="12700">
              <a:solidFill>
                <a:srgbClr val="DEDEDE"/>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2" name="Line 103"/>
            <p:cNvSpPr>
              <a:spLocks noChangeShapeType="1"/>
            </p:cNvSpPr>
            <p:nvPr/>
          </p:nvSpPr>
          <p:spPr bwMode="auto">
            <a:xfrm flipV="1">
              <a:off x="4071" y="3062"/>
              <a:ext cx="13" cy="24"/>
            </a:xfrm>
            <a:prstGeom prst="line">
              <a:avLst/>
            </a:prstGeom>
            <a:noFill/>
            <a:ln w="12700">
              <a:solidFill>
                <a:srgbClr val="E4E4E4"/>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3" name="Line 104"/>
            <p:cNvSpPr>
              <a:spLocks noChangeShapeType="1"/>
            </p:cNvSpPr>
            <p:nvPr/>
          </p:nvSpPr>
          <p:spPr bwMode="auto">
            <a:xfrm flipV="1">
              <a:off x="4084" y="3036"/>
              <a:ext cx="8" cy="26"/>
            </a:xfrm>
            <a:prstGeom prst="line">
              <a:avLst/>
            </a:prstGeom>
            <a:noFill/>
            <a:ln w="12700">
              <a:solidFill>
                <a:srgbClr val="E8E8E8"/>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4" name="Line 105"/>
            <p:cNvSpPr>
              <a:spLocks noChangeShapeType="1"/>
            </p:cNvSpPr>
            <p:nvPr/>
          </p:nvSpPr>
          <p:spPr bwMode="auto">
            <a:xfrm flipV="1">
              <a:off x="4092" y="3007"/>
              <a:ext cx="3" cy="29"/>
            </a:xfrm>
            <a:prstGeom prst="line">
              <a:avLst/>
            </a:prstGeom>
            <a:noFill/>
            <a:ln w="12700">
              <a:solidFill>
                <a:srgbClr val="EAEAEA"/>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5" name="Line 106"/>
            <p:cNvSpPr>
              <a:spLocks noChangeShapeType="1"/>
            </p:cNvSpPr>
            <p:nvPr/>
          </p:nvSpPr>
          <p:spPr bwMode="auto">
            <a:xfrm flipV="1">
              <a:off x="4095" y="1636"/>
              <a:ext cx="1" cy="1371"/>
            </a:xfrm>
            <a:prstGeom prst="line">
              <a:avLst/>
            </a:prstGeom>
            <a:noFill/>
            <a:ln w="12700">
              <a:solidFill>
                <a:srgbClr val="EAEAEA"/>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6" name="Line 107"/>
            <p:cNvSpPr>
              <a:spLocks noChangeShapeType="1"/>
            </p:cNvSpPr>
            <p:nvPr/>
          </p:nvSpPr>
          <p:spPr bwMode="auto">
            <a:xfrm flipH="1" flipV="1">
              <a:off x="4092" y="1607"/>
              <a:ext cx="3" cy="29"/>
            </a:xfrm>
            <a:prstGeom prst="line">
              <a:avLst/>
            </a:prstGeom>
            <a:noFill/>
            <a:ln w="12700">
              <a:solidFill>
                <a:srgbClr val="EAEAEA"/>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7" name="Line 108"/>
            <p:cNvSpPr>
              <a:spLocks noChangeShapeType="1"/>
            </p:cNvSpPr>
            <p:nvPr/>
          </p:nvSpPr>
          <p:spPr bwMode="auto">
            <a:xfrm flipH="1" flipV="1">
              <a:off x="4084" y="1581"/>
              <a:ext cx="8" cy="26"/>
            </a:xfrm>
            <a:prstGeom prst="line">
              <a:avLst/>
            </a:prstGeom>
            <a:noFill/>
            <a:ln w="12700">
              <a:solidFill>
                <a:srgbClr val="E8E8E8"/>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8" name="Line 109"/>
            <p:cNvSpPr>
              <a:spLocks noChangeShapeType="1"/>
            </p:cNvSpPr>
            <p:nvPr/>
          </p:nvSpPr>
          <p:spPr bwMode="auto">
            <a:xfrm flipH="1" flipV="1">
              <a:off x="4071" y="1557"/>
              <a:ext cx="13" cy="24"/>
            </a:xfrm>
            <a:prstGeom prst="line">
              <a:avLst/>
            </a:prstGeom>
            <a:noFill/>
            <a:ln w="12700">
              <a:solidFill>
                <a:srgbClr val="E4E4E4"/>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39" name="Line 110"/>
            <p:cNvSpPr>
              <a:spLocks noChangeShapeType="1"/>
            </p:cNvSpPr>
            <p:nvPr/>
          </p:nvSpPr>
          <p:spPr bwMode="auto">
            <a:xfrm flipH="1" flipV="1">
              <a:off x="4053" y="1536"/>
              <a:ext cx="18" cy="21"/>
            </a:xfrm>
            <a:prstGeom prst="line">
              <a:avLst/>
            </a:prstGeom>
            <a:noFill/>
            <a:ln w="12700">
              <a:solidFill>
                <a:srgbClr val="DEDEDE"/>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40" name="Line 111"/>
            <p:cNvSpPr>
              <a:spLocks noChangeShapeType="1"/>
            </p:cNvSpPr>
            <p:nvPr/>
          </p:nvSpPr>
          <p:spPr bwMode="auto">
            <a:xfrm flipH="1" flipV="1">
              <a:off x="4032" y="1518"/>
              <a:ext cx="21" cy="18"/>
            </a:xfrm>
            <a:prstGeom prst="line">
              <a:avLst/>
            </a:prstGeom>
            <a:noFill/>
            <a:ln w="12700">
              <a:solidFill>
                <a:srgbClr val="D7D7D7"/>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41" name="Line 112"/>
            <p:cNvSpPr>
              <a:spLocks noChangeShapeType="1"/>
            </p:cNvSpPr>
            <p:nvPr/>
          </p:nvSpPr>
          <p:spPr bwMode="auto">
            <a:xfrm flipH="1" flipV="1">
              <a:off x="4007" y="1505"/>
              <a:ext cx="25" cy="13"/>
            </a:xfrm>
            <a:prstGeom prst="line">
              <a:avLst/>
            </a:prstGeom>
            <a:noFill/>
            <a:ln w="12700">
              <a:solidFill>
                <a:srgbClr val="CFCFCF"/>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42" name="Line 113"/>
            <p:cNvSpPr>
              <a:spLocks noChangeShapeType="1"/>
            </p:cNvSpPr>
            <p:nvPr/>
          </p:nvSpPr>
          <p:spPr bwMode="auto">
            <a:xfrm flipH="1" flipV="1">
              <a:off x="3980" y="1497"/>
              <a:ext cx="27" cy="8"/>
            </a:xfrm>
            <a:prstGeom prst="line">
              <a:avLst/>
            </a:prstGeom>
            <a:noFill/>
            <a:ln w="12700">
              <a:solidFill>
                <a:srgbClr val="C6C6C6"/>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43" name="Line 114"/>
            <p:cNvSpPr>
              <a:spLocks noChangeShapeType="1"/>
            </p:cNvSpPr>
            <p:nvPr/>
          </p:nvSpPr>
          <p:spPr bwMode="auto">
            <a:xfrm flipH="1" flipV="1">
              <a:off x="3951" y="1494"/>
              <a:ext cx="29" cy="3"/>
            </a:xfrm>
            <a:prstGeom prst="line">
              <a:avLst/>
            </a:prstGeom>
            <a:noFill/>
            <a:ln w="12700">
              <a:solidFill>
                <a:srgbClr val="BCBCBC"/>
              </a:solidFill>
              <a:miter lim="800000"/>
              <a:headEnd/>
              <a:tailEnd/>
            </a:ln>
          </p:spPr>
          <p:txBody>
            <a:bodyPr/>
            <a:lstStyle/>
            <a:p>
              <a:pPr algn="ctr"/>
              <a:endParaRPr lang="ja-JP" altLang="en-US" sz="1662">
                <a:solidFill>
                  <a:srgbClr val="000000"/>
                </a:solidFill>
                <a:latin typeface="Arial"/>
                <a:ea typeface="ＭＳ Ｐゴシック"/>
              </a:endParaRPr>
            </a:p>
          </p:txBody>
        </p:sp>
        <p:sp>
          <p:nvSpPr>
            <p:cNvPr id="20744" name="Line 115"/>
            <p:cNvSpPr>
              <a:spLocks noChangeShapeType="1"/>
            </p:cNvSpPr>
            <p:nvPr/>
          </p:nvSpPr>
          <p:spPr bwMode="auto">
            <a:xfrm flipH="1">
              <a:off x="1692" y="1494"/>
              <a:ext cx="2259" cy="1"/>
            </a:xfrm>
            <a:prstGeom prst="line">
              <a:avLst/>
            </a:prstGeom>
            <a:noFill/>
            <a:ln w="12700">
              <a:solidFill>
                <a:srgbClr val="B7B7B7"/>
              </a:solidFill>
              <a:miter lim="800000"/>
              <a:headEnd/>
              <a:tailEnd/>
            </a:ln>
          </p:spPr>
          <p:txBody>
            <a:bodyPr/>
            <a:lstStyle/>
            <a:p>
              <a:pPr algn="ctr"/>
              <a:endParaRPr lang="ja-JP" altLang="en-US" sz="1662">
                <a:solidFill>
                  <a:srgbClr val="000000"/>
                </a:solidFill>
                <a:latin typeface="Arial"/>
                <a:ea typeface="ＭＳ Ｐゴシック"/>
              </a:endParaRPr>
            </a:p>
          </p:txBody>
        </p:sp>
      </p:grpSp>
      <p:grpSp>
        <p:nvGrpSpPr>
          <p:cNvPr id="3" name="Group 116"/>
          <p:cNvGrpSpPr>
            <a:grpSpLocks/>
          </p:cNvGrpSpPr>
          <p:nvPr/>
        </p:nvGrpSpPr>
        <p:grpSpPr bwMode="auto">
          <a:xfrm>
            <a:off x="2133184" y="2500347"/>
            <a:ext cx="1614488" cy="402981"/>
            <a:chOff x="2028" y="674"/>
            <a:chExt cx="1548" cy="342"/>
          </a:xfrm>
        </p:grpSpPr>
        <p:sp>
          <p:nvSpPr>
            <p:cNvPr id="20654" name="Oval 117"/>
            <p:cNvSpPr>
              <a:spLocks noChangeArrowheads="1"/>
            </p:cNvSpPr>
            <p:nvPr/>
          </p:nvSpPr>
          <p:spPr bwMode="auto">
            <a:xfrm>
              <a:off x="2028" y="674"/>
              <a:ext cx="1548" cy="342"/>
            </a:xfrm>
            <a:prstGeom prst="ellipse">
              <a:avLst/>
            </a:pr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55" name="Oval 118"/>
            <p:cNvSpPr>
              <a:spLocks noChangeArrowheads="1"/>
            </p:cNvSpPr>
            <p:nvPr/>
          </p:nvSpPr>
          <p:spPr bwMode="auto">
            <a:xfrm>
              <a:off x="2028" y="674"/>
              <a:ext cx="1548" cy="342"/>
            </a:xfrm>
            <a:prstGeom prst="ellipse">
              <a:avLst/>
            </a:prstGeom>
            <a:noFill/>
            <a:ln w="381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08" name="Rectangle 119"/>
          <p:cNvSpPr>
            <a:spLocks noChangeArrowheads="1"/>
          </p:cNvSpPr>
          <p:nvPr/>
        </p:nvSpPr>
        <p:spPr bwMode="auto">
          <a:xfrm>
            <a:off x="2493880" y="2644800"/>
            <a:ext cx="856004" cy="170496"/>
          </a:xfrm>
          <a:prstGeom prst="rect">
            <a:avLst/>
          </a:prstGeom>
          <a:noFill/>
          <a:ln w="9525">
            <a:noFill/>
            <a:miter lim="800000"/>
            <a:headEnd/>
            <a:tailEnd/>
          </a:ln>
        </p:spPr>
        <p:txBody>
          <a:bodyPr wrap="none" lIns="0" tIns="0" rIns="0" bIns="0">
            <a:spAutoFit/>
          </a:bodyPr>
          <a:lstStyle/>
          <a:p>
            <a:pPr algn="ctr"/>
            <a:r>
              <a:rPr lang="ja-JP" altLang="en-US" sz="1108">
                <a:solidFill>
                  <a:srgbClr val="000000"/>
                </a:solidFill>
                <a:latin typeface="HG丸ｺﾞｼｯｸM-PRO" pitchFamily="50" charset="-128"/>
                <a:ea typeface="HG丸ｺﾞｼｯｸM-PRO" pitchFamily="50" charset="-128"/>
              </a:rPr>
              <a:t>障害のある方</a:t>
            </a:r>
            <a:endParaRPr lang="ja-JP" altLang="en-US" sz="1108">
              <a:solidFill>
                <a:srgbClr val="000000"/>
              </a:solidFill>
              <a:latin typeface="Arial"/>
              <a:ea typeface="ＭＳ Ｐゴシック"/>
            </a:endParaRPr>
          </a:p>
        </p:txBody>
      </p:sp>
      <p:sp>
        <p:nvSpPr>
          <p:cNvPr id="20509" name="Rectangle 120"/>
          <p:cNvSpPr>
            <a:spLocks noChangeArrowheads="1"/>
          </p:cNvSpPr>
          <p:nvPr/>
        </p:nvSpPr>
        <p:spPr bwMode="auto">
          <a:xfrm>
            <a:off x="3335014" y="2975978"/>
            <a:ext cx="237245"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相談</a:t>
            </a:r>
            <a:endParaRPr lang="ja-JP" altLang="en-US" sz="923">
              <a:solidFill>
                <a:srgbClr val="000000"/>
              </a:solidFill>
              <a:latin typeface="Arial"/>
              <a:ea typeface="ＭＳ Ｐゴシック"/>
            </a:endParaRPr>
          </a:p>
        </p:txBody>
      </p:sp>
      <p:sp>
        <p:nvSpPr>
          <p:cNvPr id="20510" name="Freeform 121"/>
          <p:cNvSpPr>
            <a:spLocks noEditPoints="1"/>
          </p:cNvSpPr>
          <p:nvPr/>
        </p:nvSpPr>
        <p:spPr bwMode="auto">
          <a:xfrm>
            <a:off x="1341297" y="3821503"/>
            <a:ext cx="427037" cy="106974"/>
          </a:xfrm>
          <a:custGeom>
            <a:avLst/>
            <a:gdLst>
              <a:gd name="T0" fmla="*/ 2147483647 w 964"/>
              <a:gd name="T1" fmla="*/ 2147483647 h 144"/>
              <a:gd name="T2" fmla="*/ 2147483647 w 964"/>
              <a:gd name="T3" fmla="*/ 2147483647 h 144"/>
              <a:gd name="T4" fmla="*/ 2147483647 w 964"/>
              <a:gd name="T5" fmla="*/ 2147483647 h 144"/>
              <a:gd name="T6" fmla="*/ 2147483647 w 964"/>
              <a:gd name="T7" fmla="*/ 2147483647 h 144"/>
              <a:gd name="T8" fmla="*/ 2147483647 w 964"/>
              <a:gd name="T9" fmla="*/ 2147483647 h 144"/>
              <a:gd name="T10" fmla="*/ 2147483647 w 964"/>
              <a:gd name="T11" fmla="*/ 2147483647 h 144"/>
              <a:gd name="T12" fmla="*/ 2147483647 w 964"/>
              <a:gd name="T13" fmla="*/ 2147483647 h 144"/>
              <a:gd name="T14" fmla="*/ 2147483647 w 964"/>
              <a:gd name="T15" fmla="*/ 2147483647 h 144"/>
              <a:gd name="T16" fmla="*/ 2147483647 w 964"/>
              <a:gd name="T17" fmla="*/ 2147483647 h 144"/>
              <a:gd name="T18" fmla="*/ 2147483647 w 964"/>
              <a:gd name="T19" fmla="*/ 2147483647 h 144"/>
              <a:gd name="T20" fmla="*/ 2147483647 w 964"/>
              <a:gd name="T21" fmla="*/ 2147483647 h 144"/>
              <a:gd name="T22" fmla="*/ 2147483647 w 964"/>
              <a:gd name="T23" fmla="*/ 2147483647 h 144"/>
              <a:gd name="T24" fmla="*/ 2147483647 w 964"/>
              <a:gd name="T25" fmla="*/ 2147483647 h 144"/>
              <a:gd name="T26" fmla="*/ 2147483647 w 964"/>
              <a:gd name="T27" fmla="*/ 2147483647 h 144"/>
              <a:gd name="T28" fmla="*/ 2147483647 w 964"/>
              <a:gd name="T29" fmla="*/ 2147483647 h 144"/>
              <a:gd name="T30" fmla="*/ 2147483647 w 964"/>
              <a:gd name="T31" fmla="*/ 2147483647 h 144"/>
              <a:gd name="T32" fmla="*/ 2147483647 w 964"/>
              <a:gd name="T33" fmla="*/ 2147483647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4"/>
              <a:gd name="T52" fmla="*/ 0 h 144"/>
              <a:gd name="T53" fmla="*/ 964 w 96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4" h="144">
                <a:moveTo>
                  <a:pt x="12" y="1"/>
                </a:moveTo>
                <a:lnTo>
                  <a:pt x="944" y="78"/>
                </a:lnTo>
                <a:cubicBezTo>
                  <a:pt x="950" y="79"/>
                  <a:pt x="954" y="84"/>
                  <a:pt x="954" y="90"/>
                </a:cubicBezTo>
                <a:cubicBezTo>
                  <a:pt x="953" y="96"/>
                  <a:pt x="948" y="100"/>
                  <a:pt x="942" y="100"/>
                </a:cubicBezTo>
                <a:lnTo>
                  <a:pt x="11" y="22"/>
                </a:lnTo>
                <a:cubicBezTo>
                  <a:pt x="5" y="22"/>
                  <a:pt x="0" y="16"/>
                  <a:pt x="1" y="11"/>
                </a:cubicBezTo>
                <a:cubicBezTo>
                  <a:pt x="1" y="5"/>
                  <a:pt x="6" y="0"/>
                  <a:pt x="12" y="1"/>
                </a:cubicBezTo>
                <a:close/>
                <a:moveTo>
                  <a:pt x="868" y="24"/>
                </a:moveTo>
                <a:lnTo>
                  <a:pt x="964" y="91"/>
                </a:lnTo>
                <a:lnTo>
                  <a:pt x="859" y="141"/>
                </a:lnTo>
                <a:cubicBezTo>
                  <a:pt x="853" y="144"/>
                  <a:pt x="847" y="142"/>
                  <a:pt x="844" y="136"/>
                </a:cubicBezTo>
                <a:cubicBezTo>
                  <a:pt x="842" y="131"/>
                  <a:pt x="844" y="125"/>
                  <a:pt x="849" y="122"/>
                </a:cubicBezTo>
                <a:lnTo>
                  <a:pt x="939" y="79"/>
                </a:lnTo>
                <a:lnTo>
                  <a:pt x="937" y="98"/>
                </a:lnTo>
                <a:lnTo>
                  <a:pt x="856" y="41"/>
                </a:lnTo>
                <a:cubicBezTo>
                  <a:pt x="851" y="38"/>
                  <a:pt x="850" y="31"/>
                  <a:pt x="853" y="26"/>
                </a:cubicBezTo>
                <a:cubicBezTo>
                  <a:pt x="857" y="21"/>
                  <a:pt x="864" y="20"/>
                  <a:pt x="868" y="24"/>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20511" name="Freeform 122"/>
          <p:cNvSpPr>
            <a:spLocks noEditPoints="1"/>
          </p:cNvSpPr>
          <p:nvPr/>
        </p:nvSpPr>
        <p:spPr bwMode="auto">
          <a:xfrm>
            <a:off x="1148936" y="3275536"/>
            <a:ext cx="554038" cy="313592"/>
          </a:xfrm>
          <a:custGeom>
            <a:avLst/>
            <a:gdLst>
              <a:gd name="T0" fmla="*/ 2147483647 w 1094"/>
              <a:gd name="T1" fmla="*/ 2147483647 h 561"/>
              <a:gd name="T2" fmla="*/ 2147483647 w 1094"/>
              <a:gd name="T3" fmla="*/ 2147483647 h 561"/>
              <a:gd name="T4" fmla="*/ 2147483647 w 1094"/>
              <a:gd name="T5" fmla="*/ 2147483647 h 561"/>
              <a:gd name="T6" fmla="*/ 2147483647 w 1094"/>
              <a:gd name="T7" fmla="*/ 2147483647 h 561"/>
              <a:gd name="T8" fmla="*/ 2147483647 w 1094"/>
              <a:gd name="T9" fmla="*/ 2147483647 h 561"/>
              <a:gd name="T10" fmla="*/ 2147483647 w 1094"/>
              <a:gd name="T11" fmla="*/ 2147483647 h 561"/>
              <a:gd name="T12" fmla="*/ 2147483647 w 1094"/>
              <a:gd name="T13" fmla="*/ 2147483647 h 561"/>
              <a:gd name="T14" fmla="*/ 2147483647 w 1094"/>
              <a:gd name="T15" fmla="*/ 2147483647 h 561"/>
              <a:gd name="T16" fmla="*/ 0 w 1094"/>
              <a:gd name="T17" fmla="*/ 2147483647 h 561"/>
              <a:gd name="T18" fmla="*/ 2147483647 w 1094"/>
              <a:gd name="T19" fmla="*/ 0 h 561"/>
              <a:gd name="T20" fmla="*/ 2147483647 w 1094"/>
              <a:gd name="T21" fmla="*/ 2147483647 h 561"/>
              <a:gd name="T22" fmla="*/ 2147483647 w 1094"/>
              <a:gd name="T23" fmla="*/ 2147483647 h 561"/>
              <a:gd name="T24" fmla="*/ 2147483647 w 1094"/>
              <a:gd name="T25" fmla="*/ 2147483647 h 561"/>
              <a:gd name="T26" fmla="*/ 2147483647 w 1094"/>
              <a:gd name="T27" fmla="*/ 2147483647 h 561"/>
              <a:gd name="T28" fmla="*/ 2147483647 w 1094"/>
              <a:gd name="T29" fmla="*/ 2147483647 h 561"/>
              <a:gd name="T30" fmla="*/ 2147483647 w 1094"/>
              <a:gd name="T31" fmla="*/ 2147483647 h 561"/>
              <a:gd name="T32" fmla="*/ 2147483647 w 1094"/>
              <a:gd name="T33" fmla="*/ 2147483647 h 5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4"/>
              <a:gd name="T52" fmla="*/ 0 h 561"/>
              <a:gd name="T53" fmla="*/ 1094 w 1094"/>
              <a:gd name="T54" fmla="*/ 561 h 5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4" h="561">
                <a:moveTo>
                  <a:pt x="1077" y="558"/>
                </a:moveTo>
                <a:lnTo>
                  <a:pt x="14" y="27"/>
                </a:lnTo>
                <a:cubicBezTo>
                  <a:pt x="9" y="24"/>
                  <a:pt x="7" y="18"/>
                  <a:pt x="9" y="12"/>
                </a:cubicBezTo>
                <a:cubicBezTo>
                  <a:pt x="12" y="7"/>
                  <a:pt x="18" y="5"/>
                  <a:pt x="24" y="8"/>
                </a:cubicBezTo>
                <a:lnTo>
                  <a:pt x="1086" y="539"/>
                </a:lnTo>
                <a:cubicBezTo>
                  <a:pt x="1092" y="542"/>
                  <a:pt x="1094" y="548"/>
                  <a:pt x="1091" y="553"/>
                </a:cubicBezTo>
                <a:cubicBezTo>
                  <a:pt x="1088" y="559"/>
                  <a:pt x="1082" y="561"/>
                  <a:pt x="1077" y="558"/>
                </a:cubicBezTo>
                <a:close/>
                <a:moveTo>
                  <a:pt x="64" y="106"/>
                </a:moveTo>
                <a:lnTo>
                  <a:pt x="0" y="8"/>
                </a:lnTo>
                <a:lnTo>
                  <a:pt x="117" y="0"/>
                </a:lnTo>
                <a:cubicBezTo>
                  <a:pt x="123" y="0"/>
                  <a:pt x="128" y="4"/>
                  <a:pt x="128" y="10"/>
                </a:cubicBezTo>
                <a:cubicBezTo>
                  <a:pt x="129" y="16"/>
                  <a:pt x="124" y="21"/>
                  <a:pt x="118" y="21"/>
                </a:cubicBezTo>
                <a:lnTo>
                  <a:pt x="20" y="28"/>
                </a:lnTo>
                <a:lnTo>
                  <a:pt x="28" y="11"/>
                </a:lnTo>
                <a:lnTo>
                  <a:pt x="82" y="94"/>
                </a:lnTo>
                <a:cubicBezTo>
                  <a:pt x="85" y="99"/>
                  <a:pt x="84" y="106"/>
                  <a:pt x="79" y="109"/>
                </a:cubicBezTo>
                <a:cubicBezTo>
                  <a:pt x="74" y="112"/>
                  <a:pt x="67" y="111"/>
                  <a:pt x="64" y="106"/>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20512" name="Freeform 123"/>
          <p:cNvSpPr>
            <a:spLocks noEditPoints="1"/>
          </p:cNvSpPr>
          <p:nvPr/>
        </p:nvSpPr>
        <p:spPr bwMode="auto">
          <a:xfrm>
            <a:off x="1239422" y="5280182"/>
            <a:ext cx="519112" cy="183173"/>
          </a:xfrm>
          <a:custGeom>
            <a:avLst/>
            <a:gdLst>
              <a:gd name="T0" fmla="*/ 2147483647 w 1029"/>
              <a:gd name="T1" fmla="*/ 2147483647 h 328"/>
              <a:gd name="T2" fmla="*/ 2147483647 w 1029"/>
              <a:gd name="T3" fmla="*/ 2147483647 h 328"/>
              <a:gd name="T4" fmla="*/ 2147483647 w 1029"/>
              <a:gd name="T5" fmla="*/ 2147483647 h 328"/>
              <a:gd name="T6" fmla="*/ 2147483647 w 1029"/>
              <a:gd name="T7" fmla="*/ 2147483647 h 328"/>
              <a:gd name="T8" fmla="*/ 2147483647 w 1029"/>
              <a:gd name="T9" fmla="*/ 2147483647 h 328"/>
              <a:gd name="T10" fmla="*/ 2147483647 w 1029"/>
              <a:gd name="T11" fmla="*/ 2147483647 h 328"/>
              <a:gd name="T12" fmla="*/ 2147483647 w 1029"/>
              <a:gd name="T13" fmla="*/ 2147483647 h 328"/>
              <a:gd name="T14" fmla="*/ 2147483647 w 1029"/>
              <a:gd name="T15" fmla="*/ 2147483647 h 328"/>
              <a:gd name="T16" fmla="*/ 0 w 1029"/>
              <a:gd name="T17" fmla="*/ 2147483647 h 328"/>
              <a:gd name="T18" fmla="*/ 2147483647 w 1029"/>
              <a:gd name="T19" fmla="*/ 2147483647 h 328"/>
              <a:gd name="T20" fmla="*/ 2147483647 w 1029"/>
              <a:gd name="T21" fmla="*/ 2147483647 h 328"/>
              <a:gd name="T22" fmla="*/ 2147483647 w 1029"/>
              <a:gd name="T23" fmla="*/ 2147483647 h 328"/>
              <a:gd name="T24" fmla="*/ 2147483647 w 1029"/>
              <a:gd name="T25" fmla="*/ 2147483647 h 328"/>
              <a:gd name="T26" fmla="*/ 2147483647 w 1029"/>
              <a:gd name="T27" fmla="*/ 2147483647 h 328"/>
              <a:gd name="T28" fmla="*/ 2147483647 w 1029"/>
              <a:gd name="T29" fmla="*/ 2147483647 h 328"/>
              <a:gd name="T30" fmla="*/ 2147483647 w 1029"/>
              <a:gd name="T31" fmla="*/ 2147483647 h 328"/>
              <a:gd name="T32" fmla="*/ 2147483647 w 1029"/>
              <a:gd name="T33" fmla="*/ 2147483647 h 3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9"/>
              <a:gd name="T52" fmla="*/ 0 h 328"/>
              <a:gd name="T53" fmla="*/ 1029 w 1029"/>
              <a:gd name="T54" fmla="*/ 328 h 3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9" h="328">
                <a:moveTo>
                  <a:pt x="18" y="281"/>
                </a:moveTo>
                <a:lnTo>
                  <a:pt x="1015" y="1"/>
                </a:lnTo>
                <a:cubicBezTo>
                  <a:pt x="1020" y="0"/>
                  <a:pt x="1026" y="3"/>
                  <a:pt x="1028" y="9"/>
                </a:cubicBezTo>
                <a:cubicBezTo>
                  <a:pt x="1029" y="14"/>
                  <a:pt x="1026" y="20"/>
                  <a:pt x="1020" y="22"/>
                </a:cubicBezTo>
                <a:lnTo>
                  <a:pt x="24" y="302"/>
                </a:lnTo>
                <a:cubicBezTo>
                  <a:pt x="18" y="304"/>
                  <a:pt x="12" y="300"/>
                  <a:pt x="11" y="295"/>
                </a:cubicBezTo>
                <a:cubicBezTo>
                  <a:pt x="9" y="289"/>
                  <a:pt x="12" y="283"/>
                  <a:pt x="18" y="281"/>
                </a:cubicBezTo>
                <a:close/>
                <a:moveTo>
                  <a:pt x="114" y="327"/>
                </a:moveTo>
                <a:lnTo>
                  <a:pt x="0" y="297"/>
                </a:lnTo>
                <a:lnTo>
                  <a:pt x="82" y="213"/>
                </a:lnTo>
                <a:cubicBezTo>
                  <a:pt x="86" y="209"/>
                  <a:pt x="93" y="209"/>
                  <a:pt x="97" y="213"/>
                </a:cubicBezTo>
                <a:cubicBezTo>
                  <a:pt x="101" y="217"/>
                  <a:pt x="101" y="224"/>
                  <a:pt x="97" y="228"/>
                </a:cubicBezTo>
                <a:lnTo>
                  <a:pt x="29" y="299"/>
                </a:lnTo>
                <a:lnTo>
                  <a:pt x="24" y="281"/>
                </a:lnTo>
                <a:lnTo>
                  <a:pt x="119" y="306"/>
                </a:lnTo>
                <a:cubicBezTo>
                  <a:pt x="125" y="308"/>
                  <a:pt x="128" y="314"/>
                  <a:pt x="127" y="319"/>
                </a:cubicBezTo>
                <a:cubicBezTo>
                  <a:pt x="125" y="325"/>
                  <a:pt x="119" y="328"/>
                  <a:pt x="114" y="327"/>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grpSp>
        <p:nvGrpSpPr>
          <p:cNvPr id="4" name="Group 124"/>
          <p:cNvGrpSpPr>
            <a:grpSpLocks/>
          </p:cNvGrpSpPr>
          <p:nvPr/>
        </p:nvGrpSpPr>
        <p:grpSpPr bwMode="auto">
          <a:xfrm>
            <a:off x="232947" y="3563596"/>
            <a:ext cx="1071562" cy="523143"/>
            <a:chOff x="208" y="1578"/>
            <a:chExt cx="1027" cy="445"/>
          </a:xfrm>
        </p:grpSpPr>
        <p:sp>
          <p:nvSpPr>
            <p:cNvPr id="20650" name="Freeform 125"/>
            <p:cNvSpPr>
              <a:spLocks/>
            </p:cNvSpPr>
            <p:nvPr/>
          </p:nvSpPr>
          <p:spPr bwMode="auto">
            <a:xfrm>
              <a:off x="229" y="1598"/>
              <a:ext cx="1006" cy="425"/>
            </a:xfrm>
            <a:custGeom>
              <a:avLst/>
              <a:gdLst>
                <a:gd name="T0" fmla="*/ 0 w 2080"/>
                <a:gd name="T1" fmla="*/ 0 h 896"/>
                <a:gd name="T2" fmla="*/ 0 w 2080"/>
                <a:gd name="T3" fmla="*/ 0 h 896"/>
                <a:gd name="T4" fmla="*/ 0 w 2080"/>
                <a:gd name="T5" fmla="*/ 1 h 896"/>
                <a:gd name="T6" fmla="*/ 0 w 2080"/>
                <a:gd name="T7" fmla="*/ 1 h 896"/>
                <a:gd name="T8" fmla="*/ 3 w 2080"/>
                <a:gd name="T9" fmla="*/ 1 h 896"/>
                <a:gd name="T10" fmla="*/ 3 w 2080"/>
                <a:gd name="T11" fmla="*/ 1 h 896"/>
                <a:gd name="T12" fmla="*/ 3 w 2080"/>
                <a:gd name="T13" fmla="*/ 0 h 896"/>
                <a:gd name="T14" fmla="*/ 3 w 2080"/>
                <a:gd name="T15" fmla="*/ 0 h 896"/>
                <a:gd name="T16" fmla="*/ 0 w 2080"/>
                <a:gd name="T17" fmla="*/ 0 h 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0"/>
                <a:gd name="T28" fmla="*/ 0 h 896"/>
                <a:gd name="T29" fmla="*/ 2080 w 2080"/>
                <a:gd name="T30" fmla="*/ 896 h 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0" h="896">
                  <a:moveTo>
                    <a:pt x="149" y="0"/>
                  </a:moveTo>
                  <a:cubicBezTo>
                    <a:pt x="67" y="0"/>
                    <a:pt x="0" y="67"/>
                    <a:pt x="0" y="149"/>
                  </a:cubicBezTo>
                  <a:lnTo>
                    <a:pt x="0" y="747"/>
                  </a:lnTo>
                  <a:cubicBezTo>
                    <a:pt x="0" y="829"/>
                    <a:pt x="67" y="896"/>
                    <a:pt x="149" y="896"/>
                  </a:cubicBezTo>
                  <a:lnTo>
                    <a:pt x="1931" y="896"/>
                  </a:lnTo>
                  <a:cubicBezTo>
                    <a:pt x="2013" y="896"/>
                    <a:pt x="2080" y="829"/>
                    <a:pt x="2080" y="747"/>
                  </a:cubicBezTo>
                  <a:lnTo>
                    <a:pt x="2080" y="149"/>
                  </a:lnTo>
                  <a:cubicBezTo>
                    <a:pt x="2080" y="67"/>
                    <a:pt x="2013" y="0"/>
                    <a:pt x="1931" y="0"/>
                  </a:cubicBezTo>
                  <a:lnTo>
                    <a:pt x="149"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51" name="Freeform 126"/>
            <p:cNvSpPr>
              <a:spLocks/>
            </p:cNvSpPr>
            <p:nvPr/>
          </p:nvSpPr>
          <p:spPr bwMode="auto">
            <a:xfrm>
              <a:off x="229" y="1598"/>
              <a:ext cx="1006" cy="425"/>
            </a:xfrm>
            <a:custGeom>
              <a:avLst/>
              <a:gdLst>
                <a:gd name="T0" fmla="*/ 0 w 2080"/>
                <a:gd name="T1" fmla="*/ 0 h 896"/>
                <a:gd name="T2" fmla="*/ 0 w 2080"/>
                <a:gd name="T3" fmla="*/ 0 h 896"/>
                <a:gd name="T4" fmla="*/ 0 w 2080"/>
                <a:gd name="T5" fmla="*/ 1 h 896"/>
                <a:gd name="T6" fmla="*/ 0 w 2080"/>
                <a:gd name="T7" fmla="*/ 1 h 896"/>
                <a:gd name="T8" fmla="*/ 3 w 2080"/>
                <a:gd name="T9" fmla="*/ 1 h 896"/>
                <a:gd name="T10" fmla="*/ 3 w 2080"/>
                <a:gd name="T11" fmla="*/ 1 h 896"/>
                <a:gd name="T12" fmla="*/ 3 w 2080"/>
                <a:gd name="T13" fmla="*/ 0 h 896"/>
                <a:gd name="T14" fmla="*/ 3 w 2080"/>
                <a:gd name="T15" fmla="*/ 0 h 896"/>
                <a:gd name="T16" fmla="*/ 0 w 2080"/>
                <a:gd name="T17" fmla="*/ 0 h 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0"/>
                <a:gd name="T28" fmla="*/ 0 h 896"/>
                <a:gd name="T29" fmla="*/ 2080 w 2080"/>
                <a:gd name="T30" fmla="*/ 896 h 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0" h="896">
                  <a:moveTo>
                    <a:pt x="149" y="0"/>
                  </a:moveTo>
                  <a:cubicBezTo>
                    <a:pt x="67" y="0"/>
                    <a:pt x="0" y="67"/>
                    <a:pt x="0" y="149"/>
                  </a:cubicBezTo>
                  <a:lnTo>
                    <a:pt x="0" y="747"/>
                  </a:lnTo>
                  <a:cubicBezTo>
                    <a:pt x="0" y="829"/>
                    <a:pt x="67" y="896"/>
                    <a:pt x="149" y="896"/>
                  </a:cubicBezTo>
                  <a:lnTo>
                    <a:pt x="1931" y="896"/>
                  </a:lnTo>
                  <a:cubicBezTo>
                    <a:pt x="2013" y="896"/>
                    <a:pt x="2080" y="829"/>
                    <a:pt x="2080" y="747"/>
                  </a:cubicBezTo>
                  <a:lnTo>
                    <a:pt x="2080" y="149"/>
                  </a:lnTo>
                  <a:cubicBezTo>
                    <a:pt x="2080" y="67"/>
                    <a:pt x="2013" y="0"/>
                    <a:pt x="1931" y="0"/>
                  </a:cubicBezTo>
                  <a:lnTo>
                    <a:pt x="149"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52" name="Freeform 127"/>
            <p:cNvSpPr>
              <a:spLocks/>
            </p:cNvSpPr>
            <p:nvPr/>
          </p:nvSpPr>
          <p:spPr bwMode="auto">
            <a:xfrm>
              <a:off x="208" y="1578"/>
              <a:ext cx="1007" cy="425"/>
            </a:xfrm>
            <a:custGeom>
              <a:avLst/>
              <a:gdLst>
                <a:gd name="T0" fmla="*/ 0 w 2080"/>
                <a:gd name="T1" fmla="*/ 0 h 896"/>
                <a:gd name="T2" fmla="*/ 0 w 2080"/>
                <a:gd name="T3" fmla="*/ 0 h 896"/>
                <a:gd name="T4" fmla="*/ 0 w 2080"/>
                <a:gd name="T5" fmla="*/ 1 h 896"/>
                <a:gd name="T6" fmla="*/ 0 w 2080"/>
                <a:gd name="T7" fmla="*/ 1 h 896"/>
                <a:gd name="T8" fmla="*/ 3 w 2080"/>
                <a:gd name="T9" fmla="*/ 1 h 896"/>
                <a:gd name="T10" fmla="*/ 3 w 2080"/>
                <a:gd name="T11" fmla="*/ 1 h 896"/>
                <a:gd name="T12" fmla="*/ 3 w 2080"/>
                <a:gd name="T13" fmla="*/ 0 h 896"/>
                <a:gd name="T14" fmla="*/ 3 w 2080"/>
                <a:gd name="T15" fmla="*/ 0 h 896"/>
                <a:gd name="T16" fmla="*/ 0 w 2080"/>
                <a:gd name="T17" fmla="*/ 0 h 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0"/>
                <a:gd name="T28" fmla="*/ 0 h 896"/>
                <a:gd name="T29" fmla="*/ 2080 w 2080"/>
                <a:gd name="T30" fmla="*/ 896 h 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0" h="896">
                  <a:moveTo>
                    <a:pt x="150" y="0"/>
                  </a:moveTo>
                  <a:cubicBezTo>
                    <a:pt x="67" y="0"/>
                    <a:pt x="0" y="67"/>
                    <a:pt x="0" y="150"/>
                  </a:cubicBezTo>
                  <a:lnTo>
                    <a:pt x="0" y="747"/>
                  </a:lnTo>
                  <a:cubicBezTo>
                    <a:pt x="0" y="830"/>
                    <a:pt x="67" y="896"/>
                    <a:pt x="150" y="896"/>
                  </a:cubicBezTo>
                  <a:lnTo>
                    <a:pt x="1931" y="896"/>
                  </a:lnTo>
                  <a:cubicBezTo>
                    <a:pt x="2014" y="896"/>
                    <a:pt x="2080" y="830"/>
                    <a:pt x="2080" y="747"/>
                  </a:cubicBezTo>
                  <a:lnTo>
                    <a:pt x="2080" y="150"/>
                  </a:lnTo>
                  <a:cubicBezTo>
                    <a:pt x="2080" y="67"/>
                    <a:pt x="2014" y="0"/>
                    <a:pt x="1931" y="0"/>
                  </a:cubicBezTo>
                  <a:lnTo>
                    <a:pt x="150"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53" name="Freeform 128"/>
            <p:cNvSpPr>
              <a:spLocks/>
            </p:cNvSpPr>
            <p:nvPr/>
          </p:nvSpPr>
          <p:spPr bwMode="auto">
            <a:xfrm>
              <a:off x="208" y="1578"/>
              <a:ext cx="1007" cy="425"/>
            </a:xfrm>
            <a:custGeom>
              <a:avLst/>
              <a:gdLst>
                <a:gd name="T0" fmla="*/ 0 w 2080"/>
                <a:gd name="T1" fmla="*/ 0 h 896"/>
                <a:gd name="T2" fmla="*/ 0 w 2080"/>
                <a:gd name="T3" fmla="*/ 0 h 896"/>
                <a:gd name="T4" fmla="*/ 0 w 2080"/>
                <a:gd name="T5" fmla="*/ 1 h 896"/>
                <a:gd name="T6" fmla="*/ 0 w 2080"/>
                <a:gd name="T7" fmla="*/ 1 h 896"/>
                <a:gd name="T8" fmla="*/ 3 w 2080"/>
                <a:gd name="T9" fmla="*/ 1 h 896"/>
                <a:gd name="T10" fmla="*/ 3 w 2080"/>
                <a:gd name="T11" fmla="*/ 1 h 896"/>
                <a:gd name="T12" fmla="*/ 3 w 2080"/>
                <a:gd name="T13" fmla="*/ 0 h 896"/>
                <a:gd name="T14" fmla="*/ 3 w 2080"/>
                <a:gd name="T15" fmla="*/ 0 h 896"/>
                <a:gd name="T16" fmla="*/ 0 w 2080"/>
                <a:gd name="T17" fmla="*/ 0 h 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0"/>
                <a:gd name="T28" fmla="*/ 0 h 896"/>
                <a:gd name="T29" fmla="*/ 2080 w 2080"/>
                <a:gd name="T30" fmla="*/ 896 h 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0" h="896">
                  <a:moveTo>
                    <a:pt x="150" y="0"/>
                  </a:moveTo>
                  <a:cubicBezTo>
                    <a:pt x="67" y="0"/>
                    <a:pt x="0" y="67"/>
                    <a:pt x="0" y="150"/>
                  </a:cubicBezTo>
                  <a:lnTo>
                    <a:pt x="0" y="747"/>
                  </a:lnTo>
                  <a:cubicBezTo>
                    <a:pt x="0" y="830"/>
                    <a:pt x="67" y="896"/>
                    <a:pt x="150" y="896"/>
                  </a:cubicBezTo>
                  <a:lnTo>
                    <a:pt x="1931" y="896"/>
                  </a:lnTo>
                  <a:cubicBezTo>
                    <a:pt x="2014" y="896"/>
                    <a:pt x="2080" y="830"/>
                    <a:pt x="2080" y="747"/>
                  </a:cubicBezTo>
                  <a:lnTo>
                    <a:pt x="2080" y="150"/>
                  </a:lnTo>
                  <a:cubicBezTo>
                    <a:pt x="2080" y="67"/>
                    <a:pt x="2014" y="0"/>
                    <a:pt x="1931" y="0"/>
                  </a:cubicBezTo>
                  <a:lnTo>
                    <a:pt x="150"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14" name="Rectangle 129"/>
          <p:cNvSpPr>
            <a:spLocks noChangeArrowheads="1"/>
          </p:cNvSpPr>
          <p:nvPr/>
        </p:nvSpPr>
        <p:spPr bwMode="auto">
          <a:xfrm>
            <a:off x="463700" y="3654450"/>
            <a:ext cx="593112"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地域障害者</a:t>
            </a:r>
            <a:endParaRPr lang="ja-JP" altLang="en-US" sz="923">
              <a:solidFill>
                <a:srgbClr val="000000"/>
              </a:solidFill>
              <a:latin typeface="Arial"/>
              <a:ea typeface="ＭＳ Ｐゴシック"/>
            </a:endParaRPr>
          </a:p>
        </p:txBody>
      </p:sp>
      <p:sp>
        <p:nvSpPr>
          <p:cNvPr id="20515" name="Rectangle 130"/>
          <p:cNvSpPr>
            <a:spLocks noChangeArrowheads="1"/>
          </p:cNvSpPr>
          <p:nvPr/>
        </p:nvSpPr>
        <p:spPr bwMode="auto">
          <a:xfrm>
            <a:off x="401632" y="3822970"/>
            <a:ext cx="711734"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職業センター</a:t>
            </a:r>
            <a:endParaRPr lang="ja-JP" altLang="en-US" sz="923">
              <a:solidFill>
                <a:srgbClr val="000000"/>
              </a:solidFill>
              <a:latin typeface="Arial"/>
              <a:ea typeface="ＭＳ Ｐゴシック"/>
            </a:endParaRPr>
          </a:p>
        </p:txBody>
      </p:sp>
      <p:sp>
        <p:nvSpPr>
          <p:cNvPr id="20516" name="Rectangle 131"/>
          <p:cNvSpPr>
            <a:spLocks noChangeArrowheads="1"/>
          </p:cNvSpPr>
          <p:nvPr/>
        </p:nvSpPr>
        <p:spPr bwMode="auto">
          <a:xfrm>
            <a:off x="1361102" y="4035453"/>
            <a:ext cx="472886"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専門的支援</a:t>
            </a:r>
            <a:endParaRPr lang="ja-JP" altLang="en-US" sz="738">
              <a:solidFill>
                <a:srgbClr val="000000"/>
              </a:solidFill>
              <a:latin typeface="Arial"/>
              <a:ea typeface="ＭＳ Ｐゴシック"/>
            </a:endParaRPr>
          </a:p>
        </p:txBody>
      </p:sp>
      <p:sp>
        <p:nvSpPr>
          <p:cNvPr id="20517" name="Rectangle 132"/>
          <p:cNvSpPr>
            <a:spLocks noChangeArrowheads="1"/>
          </p:cNvSpPr>
          <p:nvPr/>
        </p:nvSpPr>
        <p:spPr bwMode="auto">
          <a:xfrm>
            <a:off x="1353090" y="4138031"/>
            <a:ext cx="283732"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の依頼</a:t>
            </a:r>
            <a:endParaRPr lang="ja-JP" altLang="en-US" sz="738">
              <a:solidFill>
                <a:srgbClr val="000000"/>
              </a:solidFill>
              <a:latin typeface="Arial"/>
              <a:ea typeface="ＭＳ Ｐゴシック"/>
            </a:endParaRPr>
          </a:p>
        </p:txBody>
      </p:sp>
      <p:grpSp>
        <p:nvGrpSpPr>
          <p:cNvPr id="5" name="Group 133"/>
          <p:cNvGrpSpPr>
            <a:grpSpLocks/>
          </p:cNvGrpSpPr>
          <p:nvPr/>
        </p:nvGrpSpPr>
        <p:grpSpPr bwMode="auto">
          <a:xfrm>
            <a:off x="2745968" y="2992096"/>
            <a:ext cx="485775" cy="159727"/>
            <a:chOff x="2616" y="1092"/>
            <a:chExt cx="465" cy="136"/>
          </a:xfrm>
        </p:grpSpPr>
        <p:sp>
          <p:nvSpPr>
            <p:cNvPr id="20648" name="Freeform 134"/>
            <p:cNvSpPr>
              <a:spLocks/>
            </p:cNvSpPr>
            <p:nvPr/>
          </p:nvSpPr>
          <p:spPr bwMode="auto">
            <a:xfrm>
              <a:off x="2616" y="1092"/>
              <a:ext cx="465" cy="136"/>
            </a:xfrm>
            <a:custGeom>
              <a:avLst/>
              <a:gdLst>
                <a:gd name="T0" fmla="*/ 0 w 465"/>
                <a:gd name="T1" fmla="*/ 102 h 136"/>
                <a:gd name="T2" fmla="*/ 116 w 465"/>
                <a:gd name="T3" fmla="*/ 102 h 136"/>
                <a:gd name="T4" fmla="*/ 116 w 465"/>
                <a:gd name="T5" fmla="*/ 0 h 136"/>
                <a:gd name="T6" fmla="*/ 349 w 465"/>
                <a:gd name="T7" fmla="*/ 0 h 136"/>
                <a:gd name="T8" fmla="*/ 349 w 465"/>
                <a:gd name="T9" fmla="*/ 102 h 136"/>
                <a:gd name="T10" fmla="*/ 465 w 465"/>
                <a:gd name="T11" fmla="*/ 102 h 136"/>
                <a:gd name="T12" fmla="*/ 232 w 465"/>
                <a:gd name="T13" fmla="*/ 136 h 136"/>
                <a:gd name="T14" fmla="*/ 0 w 465"/>
                <a:gd name="T15" fmla="*/ 102 h 136"/>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136"/>
                <a:gd name="T26" fmla="*/ 465 w 465"/>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136">
                  <a:moveTo>
                    <a:pt x="0" y="102"/>
                  </a:moveTo>
                  <a:lnTo>
                    <a:pt x="116" y="102"/>
                  </a:lnTo>
                  <a:lnTo>
                    <a:pt x="116" y="0"/>
                  </a:lnTo>
                  <a:lnTo>
                    <a:pt x="349" y="0"/>
                  </a:lnTo>
                  <a:lnTo>
                    <a:pt x="349" y="102"/>
                  </a:lnTo>
                  <a:lnTo>
                    <a:pt x="465" y="102"/>
                  </a:lnTo>
                  <a:lnTo>
                    <a:pt x="232" y="136"/>
                  </a:lnTo>
                  <a:lnTo>
                    <a:pt x="0" y="102"/>
                  </a:lnTo>
                  <a:close/>
                </a:path>
              </a:pathLst>
            </a:custGeom>
            <a:solidFill>
              <a:srgbClr val="C0C0C0"/>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49" name="Freeform 135"/>
            <p:cNvSpPr>
              <a:spLocks/>
            </p:cNvSpPr>
            <p:nvPr/>
          </p:nvSpPr>
          <p:spPr bwMode="auto">
            <a:xfrm>
              <a:off x="2616" y="1092"/>
              <a:ext cx="465" cy="136"/>
            </a:xfrm>
            <a:custGeom>
              <a:avLst/>
              <a:gdLst>
                <a:gd name="T0" fmla="*/ 0 w 465"/>
                <a:gd name="T1" fmla="*/ 102 h 136"/>
                <a:gd name="T2" fmla="*/ 116 w 465"/>
                <a:gd name="T3" fmla="*/ 102 h 136"/>
                <a:gd name="T4" fmla="*/ 116 w 465"/>
                <a:gd name="T5" fmla="*/ 0 h 136"/>
                <a:gd name="T6" fmla="*/ 349 w 465"/>
                <a:gd name="T7" fmla="*/ 0 h 136"/>
                <a:gd name="T8" fmla="*/ 349 w 465"/>
                <a:gd name="T9" fmla="*/ 102 h 136"/>
                <a:gd name="T10" fmla="*/ 465 w 465"/>
                <a:gd name="T11" fmla="*/ 102 h 136"/>
                <a:gd name="T12" fmla="*/ 232 w 465"/>
                <a:gd name="T13" fmla="*/ 136 h 136"/>
                <a:gd name="T14" fmla="*/ 0 w 465"/>
                <a:gd name="T15" fmla="*/ 102 h 136"/>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136"/>
                <a:gd name="T26" fmla="*/ 465 w 465"/>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136">
                  <a:moveTo>
                    <a:pt x="0" y="102"/>
                  </a:moveTo>
                  <a:lnTo>
                    <a:pt x="116" y="102"/>
                  </a:lnTo>
                  <a:lnTo>
                    <a:pt x="116" y="0"/>
                  </a:lnTo>
                  <a:lnTo>
                    <a:pt x="349" y="0"/>
                  </a:lnTo>
                  <a:lnTo>
                    <a:pt x="349" y="102"/>
                  </a:lnTo>
                  <a:lnTo>
                    <a:pt x="465" y="102"/>
                  </a:lnTo>
                  <a:lnTo>
                    <a:pt x="232" y="136"/>
                  </a:lnTo>
                  <a:lnTo>
                    <a:pt x="0" y="102"/>
                  </a:lnTo>
                  <a:close/>
                </a:path>
              </a:pathLst>
            </a:custGeom>
            <a:noFill/>
            <a:ln w="17463" cap="rnd">
              <a:solidFill>
                <a:srgbClr val="000000"/>
              </a:solidFill>
              <a:miter lim="800000"/>
              <a:headEnd/>
              <a:tailEnd/>
            </a:ln>
          </p:spPr>
          <p:txBody>
            <a:bodyPr/>
            <a:lstStyle/>
            <a:p>
              <a:pPr algn="ctr"/>
              <a:endParaRPr lang="ja-JP" altLang="en-US" sz="1662">
                <a:solidFill>
                  <a:srgbClr val="000000"/>
                </a:solidFill>
                <a:latin typeface="Arial"/>
                <a:ea typeface="ＭＳ Ｐゴシック"/>
              </a:endParaRPr>
            </a:p>
          </p:txBody>
        </p:sp>
      </p:grpSp>
      <p:grpSp>
        <p:nvGrpSpPr>
          <p:cNvPr id="6" name="Group 136"/>
          <p:cNvGrpSpPr>
            <a:grpSpLocks/>
          </p:cNvGrpSpPr>
          <p:nvPr/>
        </p:nvGrpSpPr>
        <p:grpSpPr bwMode="auto">
          <a:xfrm>
            <a:off x="2730084" y="5456873"/>
            <a:ext cx="525463" cy="159727"/>
            <a:chOff x="2601" y="3187"/>
            <a:chExt cx="503" cy="136"/>
          </a:xfrm>
        </p:grpSpPr>
        <p:sp>
          <p:nvSpPr>
            <p:cNvPr id="20646" name="Freeform 137"/>
            <p:cNvSpPr>
              <a:spLocks/>
            </p:cNvSpPr>
            <p:nvPr/>
          </p:nvSpPr>
          <p:spPr bwMode="auto">
            <a:xfrm>
              <a:off x="2601" y="3187"/>
              <a:ext cx="503" cy="136"/>
            </a:xfrm>
            <a:custGeom>
              <a:avLst/>
              <a:gdLst>
                <a:gd name="T0" fmla="*/ 0 w 503"/>
                <a:gd name="T1" fmla="*/ 102 h 136"/>
                <a:gd name="T2" fmla="*/ 126 w 503"/>
                <a:gd name="T3" fmla="*/ 102 h 136"/>
                <a:gd name="T4" fmla="*/ 126 w 503"/>
                <a:gd name="T5" fmla="*/ 0 h 136"/>
                <a:gd name="T6" fmla="*/ 377 w 503"/>
                <a:gd name="T7" fmla="*/ 0 h 136"/>
                <a:gd name="T8" fmla="*/ 377 w 503"/>
                <a:gd name="T9" fmla="*/ 102 h 136"/>
                <a:gd name="T10" fmla="*/ 503 w 503"/>
                <a:gd name="T11" fmla="*/ 102 h 136"/>
                <a:gd name="T12" fmla="*/ 251 w 503"/>
                <a:gd name="T13" fmla="*/ 136 h 136"/>
                <a:gd name="T14" fmla="*/ 0 w 503"/>
                <a:gd name="T15" fmla="*/ 102 h 136"/>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136"/>
                <a:gd name="T26" fmla="*/ 503 w 503"/>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136">
                  <a:moveTo>
                    <a:pt x="0" y="102"/>
                  </a:moveTo>
                  <a:lnTo>
                    <a:pt x="126" y="102"/>
                  </a:lnTo>
                  <a:lnTo>
                    <a:pt x="126" y="0"/>
                  </a:lnTo>
                  <a:lnTo>
                    <a:pt x="377" y="0"/>
                  </a:lnTo>
                  <a:lnTo>
                    <a:pt x="377" y="102"/>
                  </a:lnTo>
                  <a:lnTo>
                    <a:pt x="503" y="102"/>
                  </a:lnTo>
                  <a:lnTo>
                    <a:pt x="251" y="136"/>
                  </a:lnTo>
                  <a:lnTo>
                    <a:pt x="0" y="102"/>
                  </a:lnTo>
                  <a:close/>
                </a:path>
              </a:pathLst>
            </a:custGeom>
            <a:solidFill>
              <a:srgbClr val="C0C0C0"/>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47" name="Freeform 138"/>
            <p:cNvSpPr>
              <a:spLocks/>
            </p:cNvSpPr>
            <p:nvPr/>
          </p:nvSpPr>
          <p:spPr bwMode="auto">
            <a:xfrm>
              <a:off x="2601" y="3187"/>
              <a:ext cx="503" cy="136"/>
            </a:xfrm>
            <a:custGeom>
              <a:avLst/>
              <a:gdLst>
                <a:gd name="T0" fmla="*/ 0 w 503"/>
                <a:gd name="T1" fmla="*/ 102 h 136"/>
                <a:gd name="T2" fmla="*/ 126 w 503"/>
                <a:gd name="T3" fmla="*/ 102 h 136"/>
                <a:gd name="T4" fmla="*/ 126 w 503"/>
                <a:gd name="T5" fmla="*/ 0 h 136"/>
                <a:gd name="T6" fmla="*/ 377 w 503"/>
                <a:gd name="T7" fmla="*/ 0 h 136"/>
                <a:gd name="T8" fmla="*/ 377 w 503"/>
                <a:gd name="T9" fmla="*/ 102 h 136"/>
                <a:gd name="T10" fmla="*/ 503 w 503"/>
                <a:gd name="T11" fmla="*/ 102 h 136"/>
                <a:gd name="T12" fmla="*/ 251 w 503"/>
                <a:gd name="T13" fmla="*/ 136 h 136"/>
                <a:gd name="T14" fmla="*/ 0 w 503"/>
                <a:gd name="T15" fmla="*/ 102 h 136"/>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136"/>
                <a:gd name="T26" fmla="*/ 503 w 503"/>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136">
                  <a:moveTo>
                    <a:pt x="0" y="102"/>
                  </a:moveTo>
                  <a:lnTo>
                    <a:pt x="126" y="102"/>
                  </a:lnTo>
                  <a:lnTo>
                    <a:pt x="126" y="0"/>
                  </a:lnTo>
                  <a:lnTo>
                    <a:pt x="377" y="0"/>
                  </a:lnTo>
                  <a:lnTo>
                    <a:pt x="377" y="102"/>
                  </a:lnTo>
                  <a:lnTo>
                    <a:pt x="503" y="102"/>
                  </a:lnTo>
                  <a:lnTo>
                    <a:pt x="251" y="136"/>
                  </a:lnTo>
                  <a:lnTo>
                    <a:pt x="0" y="102"/>
                  </a:lnTo>
                  <a:close/>
                </a:path>
              </a:pathLst>
            </a:custGeom>
            <a:noFill/>
            <a:ln w="17463" cap="rnd">
              <a:solidFill>
                <a:srgbClr val="000000"/>
              </a:solidFill>
              <a:miter lim="800000"/>
              <a:headEnd/>
              <a:tailEnd/>
            </a:ln>
          </p:spPr>
          <p:txBody>
            <a:bodyPr/>
            <a:lstStyle/>
            <a:p>
              <a:pPr algn="ctr"/>
              <a:endParaRPr lang="ja-JP" altLang="en-US" sz="1662">
                <a:solidFill>
                  <a:srgbClr val="000000"/>
                </a:solidFill>
                <a:latin typeface="Arial"/>
                <a:ea typeface="ＭＳ Ｐゴシック"/>
              </a:endParaRPr>
            </a:p>
          </p:txBody>
        </p:sp>
      </p:grpSp>
      <p:grpSp>
        <p:nvGrpSpPr>
          <p:cNvPr id="7" name="Group 139"/>
          <p:cNvGrpSpPr>
            <a:grpSpLocks/>
          </p:cNvGrpSpPr>
          <p:nvPr/>
        </p:nvGrpSpPr>
        <p:grpSpPr bwMode="auto">
          <a:xfrm>
            <a:off x="3214272" y="3786334"/>
            <a:ext cx="901700" cy="1472712"/>
            <a:chOff x="3065" y="1767"/>
            <a:chExt cx="767" cy="1253"/>
          </a:xfrm>
        </p:grpSpPr>
        <p:sp>
          <p:nvSpPr>
            <p:cNvPr id="20642" name="Freeform 140"/>
            <p:cNvSpPr>
              <a:spLocks/>
            </p:cNvSpPr>
            <p:nvPr/>
          </p:nvSpPr>
          <p:spPr bwMode="auto">
            <a:xfrm>
              <a:off x="3065" y="1767"/>
              <a:ext cx="767" cy="1253"/>
            </a:xfrm>
            <a:custGeom>
              <a:avLst/>
              <a:gdLst>
                <a:gd name="T0" fmla="*/ 0 w 767"/>
                <a:gd name="T1" fmla="*/ 0 h 1253"/>
                <a:gd name="T2" fmla="*/ 0 w 767"/>
                <a:gd name="T3" fmla="*/ 1253 h 1253"/>
                <a:gd name="T4" fmla="*/ 651 w 767"/>
                <a:gd name="T5" fmla="*/ 1253 h 1253"/>
                <a:gd name="T6" fmla="*/ 767 w 767"/>
                <a:gd name="T7" fmla="*/ 1063 h 1253"/>
                <a:gd name="T8" fmla="*/ 767 w 767"/>
                <a:gd name="T9" fmla="*/ 0 h 1253"/>
                <a:gd name="T10" fmla="*/ 0 w 767"/>
                <a:gd name="T11" fmla="*/ 0 h 1253"/>
                <a:gd name="T12" fmla="*/ 0 60000 65536"/>
                <a:gd name="T13" fmla="*/ 0 60000 65536"/>
                <a:gd name="T14" fmla="*/ 0 60000 65536"/>
                <a:gd name="T15" fmla="*/ 0 60000 65536"/>
                <a:gd name="T16" fmla="*/ 0 60000 65536"/>
                <a:gd name="T17" fmla="*/ 0 60000 65536"/>
                <a:gd name="T18" fmla="*/ 0 w 767"/>
                <a:gd name="T19" fmla="*/ 0 h 1253"/>
                <a:gd name="T20" fmla="*/ 767 w 767"/>
                <a:gd name="T21" fmla="*/ 1253 h 1253"/>
              </a:gdLst>
              <a:ahLst/>
              <a:cxnLst>
                <a:cxn ang="T12">
                  <a:pos x="T0" y="T1"/>
                </a:cxn>
                <a:cxn ang="T13">
                  <a:pos x="T2" y="T3"/>
                </a:cxn>
                <a:cxn ang="T14">
                  <a:pos x="T4" y="T5"/>
                </a:cxn>
                <a:cxn ang="T15">
                  <a:pos x="T6" y="T7"/>
                </a:cxn>
                <a:cxn ang="T16">
                  <a:pos x="T8" y="T9"/>
                </a:cxn>
                <a:cxn ang="T17">
                  <a:pos x="T10" y="T11"/>
                </a:cxn>
              </a:cxnLst>
              <a:rect l="T18" t="T19" r="T20" b="T21"/>
              <a:pathLst>
                <a:path w="767" h="1253">
                  <a:moveTo>
                    <a:pt x="0" y="0"/>
                  </a:moveTo>
                  <a:lnTo>
                    <a:pt x="0" y="1253"/>
                  </a:lnTo>
                  <a:lnTo>
                    <a:pt x="651" y="1253"/>
                  </a:lnTo>
                  <a:lnTo>
                    <a:pt x="767" y="1063"/>
                  </a:lnTo>
                  <a:lnTo>
                    <a:pt x="767" y="0"/>
                  </a:lnTo>
                  <a:lnTo>
                    <a:pt x="0" y="0"/>
                  </a:lnTo>
                  <a:close/>
                </a:path>
              </a:pathLst>
            </a:custGeom>
            <a:solidFill>
              <a:srgbClr val="FFFFF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643" name="Freeform 141"/>
            <p:cNvSpPr>
              <a:spLocks/>
            </p:cNvSpPr>
            <p:nvPr/>
          </p:nvSpPr>
          <p:spPr bwMode="auto">
            <a:xfrm>
              <a:off x="3716" y="2830"/>
              <a:ext cx="116" cy="190"/>
            </a:xfrm>
            <a:custGeom>
              <a:avLst/>
              <a:gdLst>
                <a:gd name="T0" fmla="*/ 0 w 239"/>
                <a:gd name="T1" fmla="*/ 0 h 399"/>
                <a:gd name="T2" fmla="*/ 0 w 239"/>
                <a:gd name="T3" fmla="*/ 0 h 399"/>
                <a:gd name="T4" fmla="*/ 0 w 239"/>
                <a:gd name="T5" fmla="*/ 0 h 399"/>
                <a:gd name="T6" fmla="*/ 0 60000 65536"/>
                <a:gd name="T7" fmla="*/ 0 60000 65536"/>
                <a:gd name="T8" fmla="*/ 0 60000 65536"/>
                <a:gd name="T9" fmla="*/ 0 w 239"/>
                <a:gd name="T10" fmla="*/ 0 h 399"/>
                <a:gd name="T11" fmla="*/ 239 w 239"/>
                <a:gd name="T12" fmla="*/ 399 h 399"/>
              </a:gdLst>
              <a:ahLst/>
              <a:cxnLst>
                <a:cxn ang="T6">
                  <a:pos x="T0" y="T1"/>
                </a:cxn>
                <a:cxn ang="T7">
                  <a:pos x="T2" y="T3"/>
                </a:cxn>
                <a:cxn ang="T8">
                  <a:pos x="T4" y="T5"/>
                </a:cxn>
              </a:cxnLst>
              <a:rect l="T9" t="T10" r="T11" b="T12"/>
              <a:pathLst>
                <a:path w="239" h="399">
                  <a:moveTo>
                    <a:pt x="0" y="399"/>
                  </a:moveTo>
                  <a:lnTo>
                    <a:pt x="62" y="14"/>
                  </a:lnTo>
                  <a:cubicBezTo>
                    <a:pt x="86" y="75"/>
                    <a:pt x="150" y="75"/>
                    <a:pt x="239" y="0"/>
                  </a:cubicBezTo>
                </a:path>
              </a:pathLst>
            </a:custGeom>
            <a:solidFill>
              <a:srgbClr val="CDCDCD"/>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44" name="Freeform 142"/>
            <p:cNvSpPr>
              <a:spLocks/>
            </p:cNvSpPr>
            <p:nvPr/>
          </p:nvSpPr>
          <p:spPr bwMode="auto">
            <a:xfrm>
              <a:off x="3065" y="1767"/>
              <a:ext cx="767" cy="1253"/>
            </a:xfrm>
            <a:custGeom>
              <a:avLst/>
              <a:gdLst>
                <a:gd name="T0" fmla="*/ 0 w 767"/>
                <a:gd name="T1" fmla="*/ 0 h 1253"/>
                <a:gd name="T2" fmla="*/ 0 w 767"/>
                <a:gd name="T3" fmla="*/ 1253 h 1253"/>
                <a:gd name="T4" fmla="*/ 651 w 767"/>
                <a:gd name="T5" fmla="*/ 1253 h 1253"/>
                <a:gd name="T6" fmla="*/ 767 w 767"/>
                <a:gd name="T7" fmla="*/ 1063 h 1253"/>
                <a:gd name="T8" fmla="*/ 767 w 767"/>
                <a:gd name="T9" fmla="*/ 0 h 1253"/>
                <a:gd name="T10" fmla="*/ 0 w 767"/>
                <a:gd name="T11" fmla="*/ 0 h 1253"/>
                <a:gd name="T12" fmla="*/ 0 60000 65536"/>
                <a:gd name="T13" fmla="*/ 0 60000 65536"/>
                <a:gd name="T14" fmla="*/ 0 60000 65536"/>
                <a:gd name="T15" fmla="*/ 0 60000 65536"/>
                <a:gd name="T16" fmla="*/ 0 60000 65536"/>
                <a:gd name="T17" fmla="*/ 0 60000 65536"/>
                <a:gd name="T18" fmla="*/ 0 w 767"/>
                <a:gd name="T19" fmla="*/ 0 h 1253"/>
                <a:gd name="T20" fmla="*/ 767 w 767"/>
                <a:gd name="T21" fmla="*/ 1253 h 1253"/>
              </a:gdLst>
              <a:ahLst/>
              <a:cxnLst>
                <a:cxn ang="T12">
                  <a:pos x="T0" y="T1"/>
                </a:cxn>
                <a:cxn ang="T13">
                  <a:pos x="T2" y="T3"/>
                </a:cxn>
                <a:cxn ang="T14">
                  <a:pos x="T4" y="T5"/>
                </a:cxn>
                <a:cxn ang="T15">
                  <a:pos x="T6" y="T7"/>
                </a:cxn>
                <a:cxn ang="T16">
                  <a:pos x="T8" y="T9"/>
                </a:cxn>
                <a:cxn ang="T17">
                  <a:pos x="T10" y="T11"/>
                </a:cxn>
              </a:cxnLst>
              <a:rect l="T18" t="T19" r="T20" b="T21"/>
              <a:pathLst>
                <a:path w="767" h="1253">
                  <a:moveTo>
                    <a:pt x="0" y="0"/>
                  </a:moveTo>
                  <a:lnTo>
                    <a:pt x="0" y="1253"/>
                  </a:lnTo>
                  <a:lnTo>
                    <a:pt x="651" y="1253"/>
                  </a:lnTo>
                  <a:lnTo>
                    <a:pt x="767" y="1063"/>
                  </a:lnTo>
                  <a:lnTo>
                    <a:pt x="767" y="0"/>
                  </a:lnTo>
                  <a:lnTo>
                    <a:pt x="0" y="0"/>
                  </a:lnTo>
                  <a:close/>
                </a:path>
              </a:pathLst>
            </a:custGeom>
            <a:noFill/>
            <a:ln w="25400">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45" name="Freeform 143"/>
            <p:cNvSpPr>
              <a:spLocks/>
            </p:cNvSpPr>
            <p:nvPr/>
          </p:nvSpPr>
          <p:spPr bwMode="auto">
            <a:xfrm>
              <a:off x="3716" y="2830"/>
              <a:ext cx="116" cy="190"/>
            </a:xfrm>
            <a:custGeom>
              <a:avLst/>
              <a:gdLst>
                <a:gd name="T0" fmla="*/ 0 w 239"/>
                <a:gd name="T1" fmla="*/ 0 h 399"/>
                <a:gd name="T2" fmla="*/ 0 w 239"/>
                <a:gd name="T3" fmla="*/ 0 h 399"/>
                <a:gd name="T4" fmla="*/ 0 w 239"/>
                <a:gd name="T5" fmla="*/ 0 h 399"/>
                <a:gd name="T6" fmla="*/ 0 60000 65536"/>
                <a:gd name="T7" fmla="*/ 0 60000 65536"/>
                <a:gd name="T8" fmla="*/ 0 60000 65536"/>
                <a:gd name="T9" fmla="*/ 0 w 239"/>
                <a:gd name="T10" fmla="*/ 0 h 399"/>
                <a:gd name="T11" fmla="*/ 239 w 239"/>
                <a:gd name="T12" fmla="*/ 399 h 399"/>
              </a:gdLst>
              <a:ahLst/>
              <a:cxnLst>
                <a:cxn ang="T6">
                  <a:pos x="T0" y="T1"/>
                </a:cxn>
                <a:cxn ang="T7">
                  <a:pos x="T2" y="T3"/>
                </a:cxn>
                <a:cxn ang="T8">
                  <a:pos x="T4" y="T5"/>
                </a:cxn>
              </a:cxnLst>
              <a:rect l="T9" t="T10" r="T11" b="T12"/>
              <a:pathLst>
                <a:path w="239" h="399">
                  <a:moveTo>
                    <a:pt x="0" y="399"/>
                  </a:moveTo>
                  <a:lnTo>
                    <a:pt x="62" y="14"/>
                  </a:lnTo>
                  <a:cubicBezTo>
                    <a:pt x="86" y="75"/>
                    <a:pt x="150" y="75"/>
                    <a:pt x="239" y="0"/>
                  </a:cubicBezTo>
                </a:path>
              </a:pathLst>
            </a:custGeom>
            <a:noFill/>
            <a:ln w="25400">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21" name="Rectangle 144"/>
          <p:cNvSpPr>
            <a:spLocks noChangeArrowheads="1"/>
          </p:cNvSpPr>
          <p:nvPr/>
        </p:nvSpPr>
        <p:spPr bwMode="auto">
          <a:xfrm>
            <a:off x="3420879" y="3513773"/>
            <a:ext cx="474489" cy="142027"/>
          </a:xfrm>
          <a:prstGeom prst="rect">
            <a:avLst/>
          </a:prstGeom>
          <a:noFill/>
          <a:ln w="9525">
            <a:noFill/>
            <a:miter lim="800000"/>
            <a:headEnd/>
            <a:tailEnd/>
          </a:ln>
        </p:spPr>
        <p:txBody>
          <a:bodyPr wrap="none" lIns="0" tIns="0" rIns="0" bIns="0">
            <a:spAutoFit/>
          </a:bodyPr>
          <a:lstStyle/>
          <a:p>
            <a:pPr algn="ctr"/>
            <a:r>
              <a:rPr lang="ja-JP" altLang="en-US" sz="923" b="1">
                <a:solidFill>
                  <a:srgbClr val="000000"/>
                </a:solidFill>
                <a:latin typeface="HG丸ｺﾞｼｯｸM-PRO" pitchFamily="50" charset="-128"/>
                <a:ea typeface="HG丸ｺﾞｼｯｸM-PRO" pitchFamily="50" charset="-128"/>
              </a:rPr>
              <a:t>生活支援</a:t>
            </a:r>
            <a:endParaRPr lang="ja-JP" altLang="en-US" sz="923">
              <a:solidFill>
                <a:srgbClr val="000000"/>
              </a:solidFill>
              <a:latin typeface="Arial"/>
              <a:ea typeface="ＭＳ Ｐゴシック"/>
            </a:endParaRPr>
          </a:p>
        </p:txBody>
      </p:sp>
      <p:sp>
        <p:nvSpPr>
          <p:cNvPr id="20522" name="Rectangle 145"/>
          <p:cNvSpPr>
            <a:spLocks noChangeArrowheads="1"/>
          </p:cNvSpPr>
          <p:nvPr/>
        </p:nvSpPr>
        <p:spPr bwMode="auto">
          <a:xfrm>
            <a:off x="3117862" y="3638337"/>
            <a:ext cx="1016304" cy="113557"/>
          </a:xfrm>
          <a:prstGeom prst="rect">
            <a:avLst/>
          </a:prstGeom>
          <a:noFill/>
          <a:ln w="9525">
            <a:noFill/>
            <a:miter lim="800000"/>
            <a:headEnd/>
            <a:tailEnd/>
          </a:ln>
        </p:spPr>
        <p:txBody>
          <a:bodyPr wrap="none" lIns="0" tIns="0" rIns="0" bIns="0">
            <a:spAutoFit/>
          </a:bodyPr>
          <a:lstStyle/>
          <a:p>
            <a:pPr algn="ctr"/>
            <a:r>
              <a:rPr lang="ja-JP" altLang="en-US" sz="738" b="1">
                <a:solidFill>
                  <a:srgbClr val="000000"/>
                </a:solidFill>
                <a:latin typeface="HG丸ｺﾞｼｯｸM-PRO" pitchFamily="50" charset="-128"/>
                <a:ea typeface="HG丸ｺﾞｼｯｸM-PRO" pitchFamily="50" charset="-128"/>
              </a:rPr>
              <a:t>（生活支援担当者</a:t>
            </a:r>
            <a:r>
              <a:rPr lang="en-US" altLang="ja-JP" sz="738" b="1">
                <a:solidFill>
                  <a:srgbClr val="000000"/>
                </a:solidFill>
                <a:latin typeface="HG丸ｺﾞｼｯｸM-PRO" pitchFamily="50" charset="-128"/>
                <a:ea typeface="HG丸ｺﾞｼｯｸM-PRO" pitchFamily="50" charset="-128"/>
              </a:rPr>
              <a:t>1</a:t>
            </a:r>
            <a:r>
              <a:rPr lang="ja-JP" altLang="en-US" sz="738" b="1">
                <a:solidFill>
                  <a:srgbClr val="000000"/>
                </a:solidFill>
                <a:latin typeface="HG丸ｺﾞｼｯｸM-PRO" pitchFamily="50" charset="-128"/>
                <a:ea typeface="HG丸ｺﾞｼｯｸM-PRO" pitchFamily="50" charset="-128"/>
              </a:rPr>
              <a:t>名）</a:t>
            </a:r>
            <a:endParaRPr lang="ja-JP" altLang="en-US" sz="738">
              <a:solidFill>
                <a:srgbClr val="000000"/>
              </a:solidFill>
              <a:latin typeface="Arial"/>
              <a:ea typeface="ＭＳ Ｐゴシック"/>
            </a:endParaRPr>
          </a:p>
        </p:txBody>
      </p:sp>
      <p:sp>
        <p:nvSpPr>
          <p:cNvPr id="20523" name="Rectangle 146"/>
          <p:cNvSpPr>
            <a:spLocks noChangeArrowheads="1"/>
          </p:cNvSpPr>
          <p:nvPr/>
        </p:nvSpPr>
        <p:spPr bwMode="auto">
          <a:xfrm>
            <a:off x="2188981" y="3506447"/>
            <a:ext cx="474489" cy="142027"/>
          </a:xfrm>
          <a:prstGeom prst="rect">
            <a:avLst/>
          </a:prstGeom>
          <a:noFill/>
          <a:ln w="9525">
            <a:noFill/>
            <a:miter lim="800000"/>
            <a:headEnd/>
            <a:tailEnd/>
          </a:ln>
        </p:spPr>
        <p:txBody>
          <a:bodyPr wrap="none" lIns="0" tIns="0" rIns="0" bIns="0">
            <a:spAutoFit/>
          </a:bodyPr>
          <a:lstStyle/>
          <a:p>
            <a:pPr algn="ctr"/>
            <a:r>
              <a:rPr lang="ja-JP" altLang="en-US" sz="923" b="1">
                <a:solidFill>
                  <a:srgbClr val="000000"/>
                </a:solidFill>
                <a:latin typeface="HG丸ｺﾞｼｯｸM-PRO" pitchFamily="50" charset="-128"/>
                <a:ea typeface="HG丸ｺﾞｼｯｸM-PRO" pitchFamily="50" charset="-128"/>
              </a:rPr>
              <a:t>就業支援</a:t>
            </a:r>
            <a:endParaRPr lang="ja-JP" altLang="en-US" sz="923">
              <a:solidFill>
                <a:srgbClr val="000000"/>
              </a:solidFill>
              <a:latin typeface="Arial"/>
              <a:ea typeface="ＭＳ Ｐゴシック"/>
            </a:endParaRPr>
          </a:p>
        </p:txBody>
      </p:sp>
      <p:sp>
        <p:nvSpPr>
          <p:cNvPr id="20524" name="Rectangle 147"/>
          <p:cNvSpPr>
            <a:spLocks noChangeArrowheads="1"/>
          </p:cNvSpPr>
          <p:nvPr/>
        </p:nvSpPr>
        <p:spPr bwMode="auto">
          <a:xfrm>
            <a:off x="1829861" y="3631007"/>
            <a:ext cx="1181414" cy="113557"/>
          </a:xfrm>
          <a:prstGeom prst="rect">
            <a:avLst/>
          </a:prstGeom>
          <a:noFill/>
          <a:ln w="9525">
            <a:noFill/>
            <a:miter lim="800000"/>
            <a:headEnd/>
            <a:tailEnd/>
          </a:ln>
        </p:spPr>
        <p:txBody>
          <a:bodyPr wrap="none" lIns="0" tIns="0" rIns="0" bIns="0">
            <a:spAutoFit/>
          </a:bodyPr>
          <a:lstStyle/>
          <a:p>
            <a:pPr algn="ctr"/>
            <a:r>
              <a:rPr lang="ja-JP" altLang="en-US" sz="738" b="1" dirty="0">
                <a:solidFill>
                  <a:srgbClr val="000000"/>
                </a:solidFill>
                <a:latin typeface="HG丸ｺﾞｼｯｸM-PRO" pitchFamily="50" charset="-128"/>
                <a:ea typeface="HG丸ｺﾞｼｯｸM-PRO" pitchFamily="50" charset="-128"/>
              </a:rPr>
              <a:t>（就業支援担当者</a:t>
            </a:r>
            <a:r>
              <a:rPr lang="en-US" altLang="ja-JP" sz="738" b="1" dirty="0">
                <a:solidFill>
                  <a:srgbClr val="000000"/>
                </a:solidFill>
                <a:latin typeface="HG丸ｺﾞｼｯｸM-PRO" pitchFamily="50" charset="-128"/>
                <a:ea typeface="HG丸ｺﾞｼｯｸM-PRO" pitchFamily="50" charset="-128"/>
              </a:rPr>
              <a:t>2</a:t>
            </a:r>
            <a:r>
              <a:rPr lang="ja-JP" altLang="en-US" sz="738" b="1" dirty="0">
                <a:solidFill>
                  <a:srgbClr val="000000"/>
                </a:solidFill>
                <a:latin typeface="HG丸ｺﾞｼｯｸM-PRO" pitchFamily="50" charset="-128"/>
                <a:ea typeface="HG丸ｺﾞｼｯｸM-PRO" pitchFamily="50" charset="-128"/>
              </a:rPr>
              <a:t>～</a:t>
            </a:r>
            <a:r>
              <a:rPr lang="en-US" altLang="ja-JP" sz="738" b="1" dirty="0">
                <a:solidFill>
                  <a:srgbClr val="000000"/>
                </a:solidFill>
                <a:latin typeface="HG丸ｺﾞｼｯｸM-PRO" pitchFamily="50" charset="-128"/>
                <a:ea typeface="HG丸ｺﾞｼｯｸM-PRO" pitchFamily="50" charset="-128"/>
              </a:rPr>
              <a:t>7</a:t>
            </a:r>
            <a:r>
              <a:rPr lang="ja-JP" altLang="en-US" sz="738" b="1" dirty="0">
                <a:solidFill>
                  <a:srgbClr val="000000"/>
                </a:solidFill>
                <a:latin typeface="HG丸ｺﾞｼｯｸM-PRO" pitchFamily="50" charset="-128"/>
                <a:ea typeface="HG丸ｺﾞｼｯｸM-PRO" pitchFamily="50" charset="-128"/>
              </a:rPr>
              <a:t>名）</a:t>
            </a:r>
            <a:endParaRPr lang="ja-JP" altLang="en-US" sz="738" dirty="0">
              <a:solidFill>
                <a:srgbClr val="000000"/>
              </a:solidFill>
              <a:latin typeface="Arial"/>
              <a:ea typeface="ＭＳ Ｐゴシック"/>
            </a:endParaRPr>
          </a:p>
        </p:txBody>
      </p:sp>
      <p:grpSp>
        <p:nvGrpSpPr>
          <p:cNvPr id="8" name="Group 148"/>
          <p:cNvGrpSpPr>
            <a:grpSpLocks/>
          </p:cNvGrpSpPr>
          <p:nvPr/>
        </p:nvGrpSpPr>
        <p:grpSpPr bwMode="auto">
          <a:xfrm>
            <a:off x="240892" y="2874865"/>
            <a:ext cx="942975" cy="328246"/>
            <a:chOff x="216" y="993"/>
            <a:chExt cx="903" cy="279"/>
          </a:xfrm>
        </p:grpSpPr>
        <p:sp>
          <p:nvSpPr>
            <p:cNvPr id="20638" name="Freeform 149"/>
            <p:cNvSpPr>
              <a:spLocks/>
            </p:cNvSpPr>
            <p:nvPr/>
          </p:nvSpPr>
          <p:spPr bwMode="auto">
            <a:xfrm>
              <a:off x="237" y="1014"/>
              <a:ext cx="882" cy="258"/>
            </a:xfrm>
            <a:custGeom>
              <a:avLst/>
              <a:gdLst>
                <a:gd name="T0" fmla="*/ 0 w 1824"/>
                <a:gd name="T1" fmla="*/ 0 h 544"/>
                <a:gd name="T2" fmla="*/ 0 w 1824"/>
                <a:gd name="T3" fmla="*/ 0 h 544"/>
                <a:gd name="T4" fmla="*/ 0 w 1824"/>
                <a:gd name="T5" fmla="*/ 0 h 544"/>
                <a:gd name="T6" fmla="*/ 0 w 1824"/>
                <a:gd name="T7" fmla="*/ 0 h 544"/>
                <a:gd name="T8" fmla="*/ 2 w 1824"/>
                <a:gd name="T9" fmla="*/ 0 h 544"/>
                <a:gd name="T10" fmla="*/ 2 w 1824"/>
                <a:gd name="T11" fmla="*/ 0 h 544"/>
                <a:gd name="T12" fmla="*/ 2 w 1824"/>
                <a:gd name="T13" fmla="*/ 0 h 544"/>
                <a:gd name="T14" fmla="*/ 2 w 1824"/>
                <a:gd name="T15" fmla="*/ 0 h 544"/>
                <a:gd name="T16" fmla="*/ 0 w 1824"/>
                <a:gd name="T17" fmla="*/ 0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544"/>
                <a:gd name="T29" fmla="*/ 1824 w 1824"/>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544">
                  <a:moveTo>
                    <a:pt x="91" y="0"/>
                  </a:moveTo>
                  <a:cubicBezTo>
                    <a:pt x="41" y="0"/>
                    <a:pt x="0" y="41"/>
                    <a:pt x="0" y="91"/>
                  </a:cubicBezTo>
                  <a:lnTo>
                    <a:pt x="0" y="453"/>
                  </a:lnTo>
                  <a:cubicBezTo>
                    <a:pt x="0" y="504"/>
                    <a:pt x="41" y="544"/>
                    <a:pt x="91" y="544"/>
                  </a:cubicBezTo>
                  <a:lnTo>
                    <a:pt x="1733" y="544"/>
                  </a:lnTo>
                  <a:cubicBezTo>
                    <a:pt x="1784" y="544"/>
                    <a:pt x="1824" y="504"/>
                    <a:pt x="1824" y="453"/>
                  </a:cubicBezTo>
                  <a:lnTo>
                    <a:pt x="1824" y="91"/>
                  </a:lnTo>
                  <a:cubicBezTo>
                    <a:pt x="1824" y="41"/>
                    <a:pt x="1784" y="0"/>
                    <a:pt x="1733" y="0"/>
                  </a:cubicBezTo>
                  <a:lnTo>
                    <a:pt x="91"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39" name="Freeform 150"/>
            <p:cNvSpPr>
              <a:spLocks/>
            </p:cNvSpPr>
            <p:nvPr/>
          </p:nvSpPr>
          <p:spPr bwMode="auto">
            <a:xfrm>
              <a:off x="237" y="1014"/>
              <a:ext cx="882" cy="258"/>
            </a:xfrm>
            <a:custGeom>
              <a:avLst/>
              <a:gdLst>
                <a:gd name="T0" fmla="*/ 0 w 1824"/>
                <a:gd name="T1" fmla="*/ 0 h 544"/>
                <a:gd name="T2" fmla="*/ 0 w 1824"/>
                <a:gd name="T3" fmla="*/ 0 h 544"/>
                <a:gd name="T4" fmla="*/ 0 w 1824"/>
                <a:gd name="T5" fmla="*/ 0 h 544"/>
                <a:gd name="T6" fmla="*/ 0 w 1824"/>
                <a:gd name="T7" fmla="*/ 0 h 544"/>
                <a:gd name="T8" fmla="*/ 2 w 1824"/>
                <a:gd name="T9" fmla="*/ 0 h 544"/>
                <a:gd name="T10" fmla="*/ 2 w 1824"/>
                <a:gd name="T11" fmla="*/ 0 h 544"/>
                <a:gd name="T12" fmla="*/ 2 w 1824"/>
                <a:gd name="T13" fmla="*/ 0 h 544"/>
                <a:gd name="T14" fmla="*/ 2 w 1824"/>
                <a:gd name="T15" fmla="*/ 0 h 544"/>
                <a:gd name="T16" fmla="*/ 0 w 1824"/>
                <a:gd name="T17" fmla="*/ 0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544"/>
                <a:gd name="T29" fmla="*/ 1824 w 1824"/>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544">
                  <a:moveTo>
                    <a:pt x="91" y="0"/>
                  </a:moveTo>
                  <a:cubicBezTo>
                    <a:pt x="41" y="0"/>
                    <a:pt x="0" y="41"/>
                    <a:pt x="0" y="91"/>
                  </a:cubicBezTo>
                  <a:lnTo>
                    <a:pt x="0" y="453"/>
                  </a:lnTo>
                  <a:cubicBezTo>
                    <a:pt x="0" y="504"/>
                    <a:pt x="41" y="544"/>
                    <a:pt x="91" y="544"/>
                  </a:cubicBezTo>
                  <a:lnTo>
                    <a:pt x="1733" y="544"/>
                  </a:lnTo>
                  <a:cubicBezTo>
                    <a:pt x="1784" y="544"/>
                    <a:pt x="1824" y="504"/>
                    <a:pt x="1824" y="453"/>
                  </a:cubicBezTo>
                  <a:lnTo>
                    <a:pt x="1824" y="91"/>
                  </a:lnTo>
                  <a:cubicBezTo>
                    <a:pt x="1824" y="41"/>
                    <a:pt x="1784" y="0"/>
                    <a:pt x="1733" y="0"/>
                  </a:cubicBezTo>
                  <a:lnTo>
                    <a:pt x="91"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40" name="Freeform 151"/>
            <p:cNvSpPr>
              <a:spLocks/>
            </p:cNvSpPr>
            <p:nvPr/>
          </p:nvSpPr>
          <p:spPr bwMode="auto">
            <a:xfrm>
              <a:off x="216" y="993"/>
              <a:ext cx="882" cy="258"/>
            </a:xfrm>
            <a:custGeom>
              <a:avLst/>
              <a:gdLst>
                <a:gd name="T0" fmla="*/ 0 w 1824"/>
                <a:gd name="T1" fmla="*/ 0 h 544"/>
                <a:gd name="T2" fmla="*/ 0 w 1824"/>
                <a:gd name="T3" fmla="*/ 0 h 544"/>
                <a:gd name="T4" fmla="*/ 0 w 1824"/>
                <a:gd name="T5" fmla="*/ 0 h 544"/>
                <a:gd name="T6" fmla="*/ 0 w 1824"/>
                <a:gd name="T7" fmla="*/ 0 h 544"/>
                <a:gd name="T8" fmla="*/ 2 w 1824"/>
                <a:gd name="T9" fmla="*/ 0 h 544"/>
                <a:gd name="T10" fmla="*/ 2 w 1824"/>
                <a:gd name="T11" fmla="*/ 0 h 544"/>
                <a:gd name="T12" fmla="*/ 2 w 1824"/>
                <a:gd name="T13" fmla="*/ 0 h 544"/>
                <a:gd name="T14" fmla="*/ 2 w 1824"/>
                <a:gd name="T15" fmla="*/ 0 h 544"/>
                <a:gd name="T16" fmla="*/ 0 w 1824"/>
                <a:gd name="T17" fmla="*/ 0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544"/>
                <a:gd name="T29" fmla="*/ 1824 w 1824"/>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544">
                  <a:moveTo>
                    <a:pt x="91" y="0"/>
                  </a:moveTo>
                  <a:cubicBezTo>
                    <a:pt x="41" y="0"/>
                    <a:pt x="0" y="41"/>
                    <a:pt x="0" y="91"/>
                  </a:cubicBezTo>
                  <a:lnTo>
                    <a:pt x="0" y="454"/>
                  </a:lnTo>
                  <a:cubicBezTo>
                    <a:pt x="0" y="504"/>
                    <a:pt x="41" y="544"/>
                    <a:pt x="91" y="544"/>
                  </a:cubicBezTo>
                  <a:lnTo>
                    <a:pt x="1734" y="544"/>
                  </a:lnTo>
                  <a:cubicBezTo>
                    <a:pt x="1784" y="544"/>
                    <a:pt x="1824" y="504"/>
                    <a:pt x="1824" y="454"/>
                  </a:cubicBezTo>
                  <a:lnTo>
                    <a:pt x="1824" y="91"/>
                  </a:lnTo>
                  <a:cubicBezTo>
                    <a:pt x="1824" y="41"/>
                    <a:pt x="1784" y="0"/>
                    <a:pt x="1734" y="0"/>
                  </a:cubicBezTo>
                  <a:lnTo>
                    <a:pt x="91"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41" name="Freeform 152"/>
            <p:cNvSpPr>
              <a:spLocks/>
            </p:cNvSpPr>
            <p:nvPr/>
          </p:nvSpPr>
          <p:spPr bwMode="auto">
            <a:xfrm>
              <a:off x="216" y="993"/>
              <a:ext cx="882" cy="258"/>
            </a:xfrm>
            <a:custGeom>
              <a:avLst/>
              <a:gdLst>
                <a:gd name="T0" fmla="*/ 0 w 1824"/>
                <a:gd name="T1" fmla="*/ 0 h 544"/>
                <a:gd name="T2" fmla="*/ 0 w 1824"/>
                <a:gd name="T3" fmla="*/ 0 h 544"/>
                <a:gd name="T4" fmla="*/ 0 w 1824"/>
                <a:gd name="T5" fmla="*/ 0 h 544"/>
                <a:gd name="T6" fmla="*/ 0 w 1824"/>
                <a:gd name="T7" fmla="*/ 0 h 544"/>
                <a:gd name="T8" fmla="*/ 2 w 1824"/>
                <a:gd name="T9" fmla="*/ 0 h 544"/>
                <a:gd name="T10" fmla="*/ 2 w 1824"/>
                <a:gd name="T11" fmla="*/ 0 h 544"/>
                <a:gd name="T12" fmla="*/ 2 w 1824"/>
                <a:gd name="T13" fmla="*/ 0 h 544"/>
                <a:gd name="T14" fmla="*/ 2 w 1824"/>
                <a:gd name="T15" fmla="*/ 0 h 544"/>
                <a:gd name="T16" fmla="*/ 0 w 1824"/>
                <a:gd name="T17" fmla="*/ 0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544"/>
                <a:gd name="T29" fmla="*/ 1824 w 1824"/>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544">
                  <a:moveTo>
                    <a:pt x="91" y="0"/>
                  </a:moveTo>
                  <a:cubicBezTo>
                    <a:pt x="41" y="0"/>
                    <a:pt x="0" y="41"/>
                    <a:pt x="0" y="91"/>
                  </a:cubicBezTo>
                  <a:lnTo>
                    <a:pt x="0" y="454"/>
                  </a:lnTo>
                  <a:cubicBezTo>
                    <a:pt x="0" y="504"/>
                    <a:pt x="41" y="544"/>
                    <a:pt x="91" y="544"/>
                  </a:cubicBezTo>
                  <a:lnTo>
                    <a:pt x="1734" y="544"/>
                  </a:lnTo>
                  <a:cubicBezTo>
                    <a:pt x="1784" y="544"/>
                    <a:pt x="1824" y="504"/>
                    <a:pt x="1824" y="454"/>
                  </a:cubicBezTo>
                  <a:lnTo>
                    <a:pt x="1824" y="91"/>
                  </a:lnTo>
                  <a:cubicBezTo>
                    <a:pt x="1824" y="41"/>
                    <a:pt x="1784" y="0"/>
                    <a:pt x="1734" y="0"/>
                  </a:cubicBezTo>
                  <a:lnTo>
                    <a:pt x="91"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26" name="Rectangle 153"/>
          <p:cNvSpPr>
            <a:spLocks noChangeArrowheads="1"/>
          </p:cNvSpPr>
          <p:nvPr/>
        </p:nvSpPr>
        <p:spPr bwMode="auto">
          <a:xfrm>
            <a:off x="328612" y="2975978"/>
            <a:ext cx="711734"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ハローワーク</a:t>
            </a:r>
            <a:endParaRPr lang="ja-JP" altLang="en-US" sz="923">
              <a:solidFill>
                <a:srgbClr val="000000"/>
              </a:solidFill>
              <a:latin typeface="Arial"/>
              <a:ea typeface="ＭＳ Ｐゴシック"/>
            </a:endParaRPr>
          </a:p>
        </p:txBody>
      </p:sp>
      <p:grpSp>
        <p:nvGrpSpPr>
          <p:cNvPr id="9" name="Group 154"/>
          <p:cNvGrpSpPr>
            <a:grpSpLocks/>
          </p:cNvGrpSpPr>
          <p:nvPr/>
        </p:nvGrpSpPr>
        <p:grpSpPr bwMode="auto">
          <a:xfrm>
            <a:off x="240890" y="5080889"/>
            <a:ext cx="895350" cy="640373"/>
            <a:chOff x="216" y="2868"/>
            <a:chExt cx="857" cy="544"/>
          </a:xfrm>
        </p:grpSpPr>
        <p:sp>
          <p:nvSpPr>
            <p:cNvPr id="20634" name="Freeform 155"/>
            <p:cNvSpPr>
              <a:spLocks/>
            </p:cNvSpPr>
            <p:nvPr/>
          </p:nvSpPr>
          <p:spPr bwMode="auto">
            <a:xfrm>
              <a:off x="237" y="2888"/>
              <a:ext cx="836" cy="524"/>
            </a:xfrm>
            <a:custGeom>
              <a:avLst/>
              <a:gdLst>
                <a:gd name="T0" fmla="*/ 0 w 1728"/>
                <a:gd name="T1" fmla="*/ 0 h 1104"/>
                <a:gd name="T2" fmla="*/ 0 w 1728"/>
                <a:gd name="T3" fmla="*/ 0 h 1104"/>
                <a:gd name="T4" fmla="*/ 0 w 1728"/>
                <a:gd name="T5" fmla="*/ 1 h 1104"/>
                <a:gd name="T6" fmla="*/ 0 w 1728"/>
                <a:gd name="T7" fmla="*/ 1 h 1104"/>
                <a:gd name="T8" fmla="*/ 2 w 1728"/>
                <a:gd name="T9" fmla="*/ 1 h 1104"/>
                <a:gd name="T10" fmla="*/ 2 w 1728"/>
                <a:gd name="T11" fmla="*/ 1 h 1104"/>
                <a:gd name="T12" fmla="*/ 2 w 1728"/>
                <a:gd name="T13" fmla="*/ 0 h 1104"/>
                <a:gd name="T14" fmla="*/ 2 w 1728"/>
                <a:gd name="T15" fmla="*/ 0 h 1104"/>
                <a:gd name="T16" fmla="*/ 0 w 1728"/>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04"/>
                <a:gd name="T29" fmla="*/ 1728 w 1728"/>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04">
                  <a:moveTo>
                    <a:pt x="184" y="0"/>
                  </a:moveTo>
                  <a:cubicBezTo>
                    <a:pt x="83" y="0"/>
                    <a:pt x="0" y="83"/>
                    <a:pt x="0" y="184"/>
                  </a:cubicBezTo>
                  <a:lnTo>
                    <a:pt x="0" y="920"/>
                  </a:lnTo>
                  <a:cubicBezTo>
                    <a:pt x="0" y="1022"/>
                    <a:pt x="83" y="1104"/>
                    <a:pt x="184" y="1104"/>
                  </a:cubicBezTo>
                  <a:lnTo>
                    <a:pt x="1544" y="1104"/>
                  </a:lnTo>
                  <a:cubicBezTo>
                    <a:pt x="1646" y="1104"/>
                    <a:pt x="1728" y="1022"/>
                    <a:pt x="1728" y="920"/>
                  </a:cubicBezTo>
                  <a:lnTo>
                    <a:pt x="1728" y="184"/>
                  </a:lnTo>
                  <a:cubicBezTo>
                    <a:pt x="1728" y="83"/>
                    <a:pt x="1646" y="0"/>
                    <a:pt x="1544" y="0"/>
                  </a:cubicBezTo>
                  <a:lnTo>
                    <a:pt x="184"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35" name="Freeform 156"/>
            <p:cNvSpPr>
              <a:spLocks/>
            </p:cNvSpPr>
            <p:nvPr/>
          </p:nvSpPr>
          <p:spPr bwMode="auto">
            <a:xfrm>
              <a:off x="237" y="2888"/>
              <a:ext cx="836" cy="524"/>
            </a:xfrm>
            <a:custGeom>
              <a:avLst/>
              <a:gdLst>
                <a:gd name="T0" fmla="*/ 0 w 1728"/>
                <a:gd name="T1" fmla="*/ 0 h 1104"/>
                <a:gd name="T2" fmla="*/ 0 w 1728"/>
                <a:gd name="T3" fmla="*/ 0 h 1104"/>
                <a:gd name="T4" fmla="*/ 0 w 1728"/>
                <a:gd name="T5" fmla="*/ 1 h 1104"/>
                <a:gd name="T6" fmla="*/ 0 w 1728"/>
                <a:gd name="T7" fmla="*/ 1 h 1104"/>
                <a:gd name="T8" fmla="*/ 2 w 1728"/>
                <a:gd name="T9" fmla="*/ 1 h 1104"/>
                <a:gd name="T10" fmla="*/ 2 w 1728"/>
                <a:gd name="T11" fmla="*/ 1 h 1104"/>
                <a:gd name="T12" fmla="*/ 2 w 1728"/>
                <a:gd name="T13" fmla="*/ 0 h 1104"/>
                <a:gd name="T14" fmla="*/ 2 w 1728"/>
                <a:gd name="T15" fmla="*/ 0 h 1104"/>
                <a:gd name="T16" fmla="*/ 0 w 1728"/>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04"/>
                <a:gd name="T29" fmla="*/ 1728 w 1728"/>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04">
                  <a:moveTo>
                    <a:pt x="184" y="0"/>
                  </a:moveTo>
                  <a:cubicBezTo>
                    <a:pt x="83" y="0"/>
                    <a:pt x="0" y="83"/>
                    <a:pt x="0" y="184"/>
                  </a:cubicBezTo>
                  <a:lnTo>
                    <a:pt x="0" y="920"/>
                  </a:lnTo>
                  <a:cubicBezTo>
                    <a:pt x="0" y="1022"/>
                    <a:pt x="83" y="1104"/>
                    <a:pt x="184" y="1104"/>
                  </a:cubicBezTo>
                  <a:lnTo>
                    <a:pt x="1544" y="1104"/>
                  </a:lnTo>
                  <a:cubicBezTo>
                    <a:pt x="1646" y="1104"/>
                    <a:pt x="1728" y="1022"/>
                    <a:pt x="1728" y="920"/>
                  </a:cubicBezTo>
                  <a:lnTo>
                    <a:pt x="1728" y="184"/>
                  </a:lnTo>
                  <a:cubicBezTo>
                    <a:pt x="1728" y="83"/>
                    <a:pt x="1646" y="0"/>
                    <a:pt x="1544" y="0"/>
                  </a:cubicBezTo>
                  <a:lnTo>
                    <a:pt x="184"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36" name="Freeform 157"/>
            <p:cNvSpPr>
              <a:spLocks/>
            </p:cNvSpPr>
            <p:nvPr/>
          </p:nvSpPr>
          <p:spPr bwMode="auto">
            <a:xfrm>
              <a:off x="216" y="2868"/>
              <a:ext cx="836" cy="523"/>
            </a:xfrm>
            <a:custGeom>
              <a:avLst/>
              <a:gdLst>
                <a:gd name="T0" fmla="*/ 0 w 1728"/>
                <a:gd name="T1" fmla="*/ 0 h 1104"/>
                <a:gd name="T2" fmla="*/ 0 w 1728"/>
                <a:gd name="T3" fmla="*/ 0 h 1104"/>
                <a:gd name="T4" fmla="*/ 0 w 1728"/>
                <a:gd name="T5" fmla="*/ 1 h 1104"/>
                <a:gd name="T6" fmla="*/ 0 w 1728"/>
                <a:gd name="T7" fmla="*/ 1 h 1104"/>
                <a:gd name="T8" fmla="*/ 2 w 1728"/>
                <a:gd name="T9" fmla="*/ 1 h 1104"/>
                <a:gd name="T10" fmla="*/ 2 w 1728"/>
                <a:gd name="T11" fmla="*/ 1 h 1104"/>
                <a:gd name="T12" fmla="*/ 2 w 1728"/>
                <a:gd name="T13" fmla="*/ 0 h 1104"/>
                <a:gd name="T14" fmla="*/ 2 w 1728"/>
                <a:gd name="T15" fmla="*/ 0 h 1104"/>
                <a:gd name="T16" fmla="*/ 0 w 1728"/>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04"/>
                <a:gd name="T29" fmla="*/ 1728 w 1728"/>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04">
                  <a:moveTo>
                    <a:pt x="184" y="0"/>
                  </a:moveTo>
                  <a:cubicBezTo>
                    <a:pt x="83" y="0"/>
                    <a:pt x="0" y="83"/>
                    <a:pt x="0" y="184"/>
                  </a:cubicBezTo>
                  <a:lnTo>
                    <a:pt x="0" y="920"/>
                  </a:lnTo>
                  <a:cubicBezTo>
                    <a:pt x="0" y="1022"/>
                    <a:pt x="83" y="1104"/>
                    <a:pt x="184" y="1104"/>
                  </a:cubicBezTo>
                  <a:lnTo>
                    <a:pt x="1544" y="1104"/>
                  </a:lnTo>
                  <a:cubicBezTo>
                    <a:pt x="1646" y="1104"/>
                    <a:pt x="1728" y="1022"/>
                    <a:pt x="1728" y="920"/>
                  </a:cubicBezTo>
                  <a:lnTo>
                    <a:pt x="1728" y="184"/>
                  </a:lnTo>
                  <a:cubicBezTo>
                    <a:pt x="1728" y="83"/>
                    <a:pt x="1646" y="0"/>
                    <a:pt x="1544" y="0"/>
                  </a:cubicBezTo>
                  <a:lnTo>
                    <a:pt x="184"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37" name="Freeform 158"/>
            <p:cNvSpPr>
              <a:spLocks/>
            </p:cNvSpPr>
            <p:nvPr/>
          </p:nvSpPr>
          <p:spPr bwMode="auto">
            <a:xfrm>
              <a:off x="216" y="2868"/>
              <a:ext cx="836" cy="523"/>
            </a:xfrm>
            <a:custGeom>
              <a:avLst/>
              <a:gdLst>
                <a:gd name="T0" fmla="*/ 0 w 1728"/>
                <a:gd name="T1" fmla="*/ 0 h 1104"/>
                <a:gd name="T2" fmla="*/ 0 w 1728"/>
                <a:gd name="T3" fmla="*/ 0 h 1104"/>
                <a:gd name="T4" fmla="*/ 0 w 1728"/>
                <a:gd name="T5" fmla="*/ 1 h 1104"/>
                <a:gd name="T6" fmla="*/ 0 w 1728"/>
                <a:gd name="T7" fmla="*/ 1 h 1104"/>
                <a:gd name="T8" fmla="*/ 2 w 1728"/>
                <a:gd name="T9" fmla="*/ 1 h 1104"/>
                <a:gd name="T10" fmla="*/ 2 w 1728"/>
                <a:gd name="T11" fmla="*/ 1 h 1104"/>
                <a:gd name="T12" fmla="*/ 2 w 1728"/>
                <a:gd name="T13" fmla="*/ 0 h 1104"/>
                <a:gd name="T14" fmla="*/ 2 w 1728"/>
                <a:gd name="T15" fmla="*/ 0 h 1104"/>
                <a:gd name="T16" fmla="*/ 0 w 1728"/>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1104"/>
                <a:gd name="T29" fmla="*/ 1728 w 1728"/>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1104">
                  <a:moveTo>
                    <a:pt x="184" y="0"/>
                  </a:moveTo>
                  <a:cubicBezTo>
                    <a:pt x="83" y="0"/>
                    <a:pt x="0" y="83"/>
                    <a:pt x="0" y="184"/>
                  </a:cubicBezTo>
                  <a:lnTo>
                    <a:pt x="0" y="920"/>
                  </a:lnTo>
                  <a:cubicBezTo>
                    <a:pt x="0" y="1022"/>
                    <a:pt x="83" y="1104"/>
                    <a:pt x="184" y="1104"/>
                  </a:cubicBezTo>
                  <a:lnTo>
                    <a:pt x="1544" y="1104"/>
                  </a:lnTo>
                  <a:cubicBezTo>
                    <a:pt x="1646" y="1104"/>
                    <a:pt x="1728" y="1022"/>
                    <a:pt x="1728" y="920"/>
                  </a:cubicBezTo>
                  <a:lnTo>
                    <a:pt x="1728" y="184"/>
                  </a:lnTo>
                  <a:cubicBezTo>
                    <a:pt x="1728" y="83"/>
                    <a:pt x="1646" y="0"/>
                    <a:pt x="1544" y="0"/>
                  </a:cubicBezTo>
                  <a:lnTo>
                    <a:pt x="184"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28" name="Rectangle 159"/>
          <p:cNvSpPr>
            <a:spLocks noChangeArrowheads="1"/>
          </p:cNvSpPr>
          <p:nvPr/>
        </p:nvSpPr>
        <p:spPr bwMode="auto">
          <a:xfrm>
            <a:off x="498350" y="5324989"/>
            <a:ext cx="355867"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事業主</a:t>
            </a:r>
            <a:endParaRPr lang="ja-JP" altLang="en-US" sz="923">
              <a:solidFill>
                <a:srgbClr val="000000"/>
              </a:solidFill>
              <a:latin typeface="Arial"/>
              <a:ea typeface="ＭＳ Ｐゴシック"/>
            </a:endParaRPr>
          </a:p>
        </p:txBody>
      </p:sp>
      <p:sp>
        <p:nvSpPr>
          <p:cNvPr id="20529" name="Rectangle 160"/>
          <p:cNvSpPr>
            <a:spLocks noChangeArrowheads="1"/>
          </p:cNvSpPr>
          <p:nvPr/>
        </p:nvSpPr>
        <p:spPr bwMode="auto">
          <a:xfrm>
            <a:off x="1230152" y="5183466"/>
            <a:ext cx="567463"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職場適応支援</a:t>
            </a:r>
            <a:endParaRPr lang="ja-JP" altLang="en-US" sz="738">
              <a:solidFill>
                <a:srgbClr val="000000"/>
              </a:solidFill>
              <a:latin typeface="Arial"/>
              <a:ea typeface="ＭＳ Ｐゴシック"/>
            </a:endParaRPr>
          </a:p>
        </p:txBody>
      </p:sp>
      <p:sp>
        <p:nvSpPr>
          <p:cNvPr id="20530" name="Rectangle 161"/>
          <p:cNvSpPr>
            <a:spLocks noChangeArrowheads="1"/>
          </p:cNvSpPr>
          <p:nvPr/>
        </p:nvSpPr>
        <p:spPr bwMode="auto">
          <a:xfrm>
            <a:off x="1276184" y="3227176"/>
            <a:ext cx="567463"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求職活動支援</a:t>
            </a:r>
            <a:endParaRPr lang="ja-JP" altLang="en-US" sz="738">
              <a:solidFill>
                <a:srgbClr val="000000"/>
              </a:solidFill>
              <a:latin typeface="Arial"/>
              <a:ea typeface="ＭＳ Ｐゴシック"/>
            </a:endParaRPr>
          </a:p>
        </p:txBody>
      </p:sp>
      <p:grpSp>
        <p:nvGrpSpPr>
          <p:cNvPr id="10" name="Group 162"/>
          <p:cNvGrpSpPr>
            <a:grpSpLocks/>
          </p:cNvGrpSpPr>
          <p:nvPr/>
        </p:nvGrpSpPr>
        <p:grpSpPr bwMode="auto">
          <a:xfrm>
            <a:off x="248827" y="4455170"/>
            <a:ext cx="942975" cy="391258"/>
            <a:chOff x="223" y="2336"/>
            <a:chExt cx="904" cy="332"/>
          </a:xfrm>
        </p:grpSpPr>
        <p:sp>
          <p:nvSpPr>
            <p:cNvPr id="20630" name="Freeform 163"/>
            <p:cNvSpPr>
              <a:spLocks/>
            </p:cNvSpPr>
            <p:nvPr/>
          </p:nvSpPr>
          <p:spPr bwMode="auto">
            <a:xfrm>
              <a:off x="244" y="2357"/>
              <a:ext cx="883" cy="311"/>
            </a:xfrm>
            <a:custGeom>
              <a:avLst/>
              <a:gdLst>
                <a:gd name="T0" fmla="*/ 0 w 1824"/>
                <a:gd name="T1" fmla="*/ 0 h 656"/>
                <a:gd name="T2" fmla="*/ 0 w 1824"/>
                <a:gd name="T3" fmla="*/ 0 h 656"/>
                <a:gd name="T4" fmla="*/ 0 w 1824"/>
                <a:gd name="T5" fmla="*/ 0 h 656"/>
                <a:gd name="T6" fmla="*/ 0 w 1824"/>
                <a:gd name="T7" fmla="*/ 1 h 656"/>
                <a:gd name="T8" fmla="*/ 2 w 1824"/>
                <a:gd name="T9" fmla="*/ 1 h 656"/>
                <a:gd name="T10" fmla="*/ 2 w 1824"/>
                <a:gd name="T11" fmla="*/ 0 h 656"/>
                <a:gd name="T12" fmla="*/ 2 w 1824"/>
                <a:gd name="T13" fmla="*/ 0 h 656"/>
                <a:gd name="T14" fmla="*/ 2 w 1824"/>
                <a:gd name="T15" fmla="*/ 0 h 656"/>
                <a:gd name="T16" fmla="*/ 0 w 1824"/>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656"/>
                <a:gd name="T29" fmla="*/ 1824 w 1824"/>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656">
                  <a:moveTo>
                    <a:pt x="109" y="0"/>
                  </a:moveTo>
                  <a:cubicBezTo>
                    <a:pt x="49" y="0"/>
                    <a:pt x="0" y="49"/>
                    <a:pt x="0" y="109"/>
                  </a:cubicBezTo>
                  <a:lnTo>
                    <a:pt x="0" y="547"/>
                  </a:lnTo>
                  <a:cubicBezTo>
                    <a:pt x="0" y="607"/>
                    <a:pt x="49" y="656"/>
                    <a:pt x="109" y="656"/>
                  </a:cubicBezTo>
                  <a:lnTo>
                    <a:pt x="1715" y="656"/>
                  </a:lnTo>
                  <a:cubicBezTo>
                    <a:pt x="1775" y="656"/>
                    <a:pt x="1824" y="607"/>
                    <a:pt x="1824" y="547"/>
                  </a:cubicBezTo>
                  <a:lnTo>
                    <a:pt x="1824" y="109"/>
                  </a:lnTo>
                  <a:cubicBezTo>
                    <a:pt x="1824" y="49"/>
                    <a:pt x="1775" y="0"/>
                    <a:pt x="1715" y="0"/>
                  </a:cubicBezTo>
                  <a:lnTo>
                    <a:pt x="109"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31" name="Freeform 164"/>
            <p:cNvSpPr>
              <a:spLocks/>
            </p:cNvSpPr>
            <p:nvPr/>
          </p:nvSpPr>
          <p:spPr bwMode="auto">
            <a:xfrm>
              <a:off x="244" y="2357"/>
              <a:ext cx="883" cy="311"/>
            </a:xfrm>
            <a:custGeom>
              <a:avLst/>
              <a:gdLst>
                <a:gd name="T0" fmla="*/ 0 w 1824"/>
                <a:gd name="T1" fmla="*/ 0 h 656"/>
                <a:gd name="T2" fmla="*/ 0 w 1824"/>
                <a:gd name="T3" fmla="*/ 0 h 656"/>
                <a:gd name="T4" fmla="*/ 0 w 1824"/>
                <a:gd name="T5" fmla="*/ 0 h 656"/>
                <a:gd name="T6" fmla="*/ 0 w 1824"/>
                <a:gd name="T7" fmla="*/ 1 h 656"/>
                <a:gd name="T8" fmla="*/ 2 w 1824"/>
                <a:gd name="T9" fmla="*/ 1 h 656"/>
                <a:gd name="T10" fmla="*/ 2 w 1824"/>
                <a:gd name="T11" fmla="*/ 0 h 656"/>
                <a:gd name="T12" fmla="*/ 2 w 1824"/>
                <a:gd name="T13" fmla="*/ 0 h 656"/>
                <a:gd name="T14" fmla="*/ 2 w 1824"/>
                <a:gd name="T15" fmla="*/ 0 h 656"/>
                <a:gd name="T16" fmla="*/ 0 w 1824"/>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656"/>
                <a:gd name="T29" fmla="*/ 1824 w 1824"/>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656">
                  <a:moveTo>
                    <a:pt x="109" y="0"/>
                  </a:moveTo>
                  <a:cubicBezTo>
                    <a:pt x="49" y="0"/>
                    <a:pt x="0" y="49"/>
                    <a:pt x="0" y="109"/>
                  </a:cubicBezTo>
                  <a:lnTo>
                    <a:pt x="0" y="547"/>
                  </a:lnTo>
                  <a:cubicBezTo>
                    <a:pt x="0" y="607"/>
                    <a:pt x="49" y="656"/>
                    <a:pt x="109" y="656"/>
                  </a:cubicBezTo>
                  <a:lnTo>
                    <a:pt x="1715" y="656"/>
                  </a:lnTo>
                  <a:cubicBezTo>
                    <a:pt x="1775" y="656"/>
                    <a:pt x="1824" y="607"/>
                    <a:pt x="1824" y="547"/>
                  </a:cubicBezTo>
                  <a:lnTo>
                    <a:pt x="1824" y="109"/>
                  </a:lnTo>
                  <a:cubicBezTo>
                    <a:pt x="1824" y="49"/>
                    <a:pt x="1775" y="0"/>
                    <a:pt x="1715" y="0"/>
                  </a:cubicBezTo>
                  <a:lnTo>
                    <a:pt x="109"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32" name="Freeform 165"/>
            <p:cNvSpPr>
              <a:spLocks/>
            </p:cNvSpPr>
            <p:nvPr/>
          </p:nvSpPr>
          <p:spPr bwMode="auto">
            <a:xfrm>
              <a:off x="223" y="2336"/>
              <a:ext cx="883" cy="312"/>
            </a:xfrm>
            <a:custGeom>
              <a:avLst/>
              <a:gdLst>
                <a:gd name="T0" fmla="*/ 0 w 1824"/>
                <a:gd name="T1" fmla="*/ 0 h 656"/>
                <a:gd name="T2" fmla="*/ 0 w 1824"/>
                <a:gd name="T3" fmla="*/ 0 h 656"/>
                <a:gd name="T4" fmla="*/ 0 w 1824"/>
                <a:gd name="T5" fmla="*/ 0 h 656"/>
                <a:gd name="T6" fmla="*/ 0 w 1824"/>
                <a:gd name="T7" fmla="*/ 1 h 656"/>
                <a:gd name="T8" fmla="*/ 2 w 1824"/>
                <a:gd name="T9" fmla="*/ 1 h 656"/>
                <a:gd name="T10" fmla="*/ 2 w 1824"/>
                <a:gd name="T11" fmla="*/ 0 h 656"/>
                <a:gd name="T12" fmla="*/ 2 w 1824"/>
                <a:gd name="T13" fmla="*/ 0 h 656"/>
                <a:gd name="T14" fmla="*/ 2 w 1824"/>
                <a:gd name="T15" fmla="*/ 0 h 656"/>
                <a:gd name="T16" fmla="*/ 0 w 1824"/>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656"/>
                <a:gd name="T29" fmla="*/ 1824 w 1824"/>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656">
                  <a:moveTo>
                    <a:pt x="110" y="0"/>
                  </a:moveTo>
                  <a:cubicBezTo>
                    <a:pt x="49" y="0"/>
                    <a:pt x="0" y="49"/>
                    <a:pt x="0" y="110"/>
                  </a:cubicBezTo>
                  <a:lnTo>
                    <a:pt x="0" y="547"/>
                  </a:lnTo>
                  <a:cubicBezTo>
                    <a:pt x="0" y="608"/>
                    <a:pt x="49" y="656"/>
                    <a:pt x="110" y="656"/>
                  </a:cubicBezTo>
                  <a:lnTo>
                    <a:pt x="1715" y="656"/>
                  </a:lnTo>
                  <a:cubicBezTo>
                    <a:pt x="1776" y="656"/>
                    <a:pt x="1824" y="608"/>
                    <a:pt x="1824" y="547"/>
                  </a:cubicBezTo>
                  <a:lnTo>
                    <a:pt x="1824" y="110"/>
                  </a:lnTo>
                  <a:cubicBezTo>
                    <a:pt x="1824" y="49"/>
                    <a:pt x="1776" y="0"/>
                    <a:pt x="1715" y="0"/>
                  </a:cubicBezTo>
                  <a:lnTo>
                    <a:pt x="110"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33" name="Freeform 166"/>
            <p:cNvSpPr>
              <a:spLocks/>
            </p:cNvSpPr>
            <p:nvPr/>
          </p:nvSpPr>
          <p:spPr bwMode="auto">
            <a:xfrm>
              <a:off x="223" y="2336"/>
              <a:ext cx="883" cy="312"/>
            </a:xfrm>
            <a:custGeom>
              <a:avLst/>
              <a:gdLst>
                <a:gd name="T0" fmla="*/ 0 w 1824"/>
                <a:gd name="T1" fmla="*/ 0 h 656"/>
                <a:gd name="T2" fmla="*/ 0 w 1824"/>
                <a:gd name="T3" fmla="*/ 0 h 656"/>
                <a:gd name="T4" fmla="*/ 0 w 1824"/>
                <a:gd name="T5" fmla="*/ 0 h 656"/>
                <a:gd name="T6" fmla="*/ 0 w 1824"/>
                <a:gd name="T7" fmla="*/ 1 h 656"/>
                <a:gd name="T8" fmla="*/ 2 w 1824"/>
                <a:gd name="T9" fmla="*/ 1 h 656"/>
                <a:gd name="T10" fmla="*/ 2 w 1824"/>
                <a:gd name="T11" fmla="*/ 0 h 656"/>
                <a:gd name="T12" fmla="*/ 2 w 1824"/>
                <a:gd name="T13" fmla="*/ 0 h 656"/>
                <a:gd name="T14" fmla="*/ 2 w 1824"/>
                <a:gd name="T15" fmla="*/ 0 h 656"/>
                <a:gd name="T16" fmla="*/ 0 w 1824"/>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656"/>
                <a:gd name="T29" fmla="*/ 1824 w 1824"/>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656">
                  <a:moveTo>
                    <a:pt x="110" y="0"/>
                  </a:moveTo>
                  <a:cubicBezTo>
                    <a:pt x="49" y="0"/>
                    <a:pt x="0" y="49"/>
                    <a:pt x="0" y="110"/>
                  </a:cubicBezTo>
                  <a:lnTo>
                    <a:pt x="0" y="547"/>
                  </a:lnTo>
                  <a:cubicBezTo>
                    <a:pt x="0" y="608"/>
                    <a:pt x="49" y="656"/>
                    <a:pt x="110" y="656"/>
                  </a:cubicBezTo>
                  <a:lnTo>
                    <a:pt x="1715" y="656"/>
                  </a:lnTo>
                  <a:cubicBezTo>
                    <a:pt x="1776" y="656"/>
                    <a:pt x="1824" y="608"/>
                    <a:pt x="1824" y="547"/>
                  </a:cubicBezTo>
                  <a:lnTo>
                    <a:pt x="1824" y="110"/>
                  </a:lnTo>
                  <a:cubicBezTo>
                    <a:pt x="1824" y="49"/>
                    <a:pt x="1776" y="0"/>
                    <a:pt x="1715" y="0"/>
                  </a:cubicBezTo>
                  <a:lnTo>
                    <a:pt x="110"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32" name="Rectangle 167"/>
          <p:cNvSpPr>
            <a:spLocks noChangeArrowheads="1"/>
          </p:cNvSpPr>
          <p:nvPr/>
        </p:nvSpPr>
        <p:spPr bwMode="auto">
          <a:xfrm>
            <a:off x="382588" y="4558593"/>
            <a:ext cx="711734"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特別支援学校</a:t>
            </a:r>
            <a:endParaRPr lang="ja-JP" altLang="en-US" sz="923">
              <a:solidFill>
                <a:srgbClr val="000000"/>
              </a:solidFill>
              <a:latin typeface="Arial"/>
              <a:ea typeface="ＭＳ Ｐゴシック"/>
            </a:endParaRPr>
          </a:p>
        </p:txBody>
      </p:sp>
      <p:sp>
        <p:nvSpPr>
          <p:cNvPr id="20533" name="Freeform 168"/>
          <p:cNvSpPr>
            <a:spLocks noEditPoints="1"/>
          </p:cNvSpPr>
          <p:nvPr/>
        </p:nvSpPr>
        <p:spPr bwMode="auto">
          <a:xfrm>
            <a:off x="1279109" y="4580573"/>
            <a:ext cx="469900" cy="117231"/>
          </a:xfrm>
          <a:custGeom>
            <a:avLst/>
            <a:gdLst>
              <a:gd name="T0" fmla="*/ 2147483647 w 929"/>
              <a:gd name="T1" fmla="*/ 2147483647 h 209"/>
              <a:gd name="T2" fmla="*/ 2147483647 w 929"/>
              <a:gd name="T3" fmla="*/ 2147483647 h 209"/>
              <a:gd name="T4" fmla="*/ 2147483647 w 929"/>
              <a:gd name="T5" fmla="*/ 2147483647 h 209"/>
              <a:gd name="T6" fmla="*/ 2147483647 w 929"/>
              <a:gd name="T7" fmla="*/ 2147483647 h 209"/>
              <a:gd name="T8" fmla="*/ 2147483647 w 929"/>
              <a:gd name="T9" fmla="*/ 2147483647 h 209"/>
              <a:gd name="T10" fmla="*/ 2147483647 w 929"/>
              <a:gd name="T11" fmla="*/ 2147483647 h 209"/>
              <a:gd name="T12" fmla="*/ 2147483647 w 929"/>
              <a:gd name="T13" fmla="*/ 2147483647 h 209"/>
              <a:gd name="T14" fmla="*/ 2147483647 w 929"/>
              <a:gd name="T15" fmla="*/ 2147483647 h 209"/>
              <a:gd name="T16" fmla="*/ 2147483647 w 929"/>
              <a:gd name="T17" fmla="*/ 2147483647 h 209"/>
              <a:gd name="T18" fmla="*/ 2147483647 w 929"/>
              <a:gd name="T19" fmla="*/ 2147483647 h 209"/>
              <a:gd name="T20" fmla="*/ 2147483647 w 929"/>
              <a:gd name="T21" fmla="*/ 2147483647 h 209"/>
              <a:gd name="T22" fmla="*/ 2147483647 w 929"/>
              <a:gd name="T23" fmla="*/ 2147483647 h 209"/>
              <a:gd name="T24" fmla="*/ 2147483647 w 929"/>
              <a:gd name="T25" fmla="*/ 2147483647 h 209"/>
              <a:gd name="T26" fmla="*/ 2147483647 w 929"/>
              <a:gd name="T27" fmla="*/ 2147483647 h 209"/>
              <a:gd name="T28" fmla="*/ 2147483647 w 929"/>
              <a:gd name="T29" fmla="*/ 2147483647 h 209"/>
              <a:gd name="T30" fmla="*/ 2147483647 w 929"/>
              <a:gd name="T31" fmla="*/ 2147483647 h 209"/>
              <a:gd name="T32" fmla="*/ 2147483647 w 929"/>
              <a:gd name="T33" fmla="*/ 2147483647 h 209"/>
              <a:gd name="T34" fmla="*/ 2147483647 w 929"/>
              <a:gd name="T35" fmla="*/ 2147483647 h 209"/>
              <a:gd name="T36" fmla="*/ 0 w 929"/>
              <a:gd name="T37" fmla="*/ 2147483647 h 209"/>
              <a:gd name="T38" fmla="*/ 2147483647 w 929"/>
              <a:gd name="T39" fmla="*/ 2147483647 h 209"/>
              <a:gd name="T40" fmla="*/ 2147483647 w 929"/>
              <a:gd name="T41" fmla="*/ 2147483647 h 209"/>
              <a:gd name="T42" fmla="*/ 2147483647 w 929"/>
              <a:gd name="T43" fmla="*/ 2147483647 h 209"/>
              <a:gd name="T44" fmla="*/ 2147483647 w 929"/>
              <a:gd name="T45" fmla="*/ 2147483647 h 209"/>
              <a:gd name="T46" fmla="*/ 2147483647 w 929"/>
              <a:gd name="T47" fmla="*/ 2147483647 h 209"/>
              <a:gd name="T48" fmla="*/ 2147483647 w 929"/>
              <a:gd name="T49" fmla="*/ 2147483647 h 209"/>
              <a:gd name="T50" fmla="*/ 2147483647 w 929"/>
              <a:gd name="T51" fmla="*/ 2147483647 h 209"/>
              <a:gd name="T52" fmla="*/ 2147483647 w 929"/>
              <a:gd name="T53" fmla="*/ 2147483647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29"/>
              <a:gd name="T82" fmla="*/ 0 h 209"/>
              <a:gd name="T83" fmla="*/ 929 w 92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29" h="209">
                <a:moveTo>
                  <a:pt x="909" y="62"/>
                </a:moveTo>
                <a:lnTo>
                  <a:pt x="22" y="168"/>
                </a:lnTo>
                <a:cubicBezTo>
                  <a:pt x="16" y="168"/>
                  <a:pt x="11" y="164"/>
                  <a:pt x="10" y="158"/>
                </a:cubicBezTo>
                <a:cubicBezTo>
                  <a:pt x="9" y="153"/>
                  <a:pt x="14" y="147"/>
                  <a:pt x="19" y="147"/>
                </a:cubicBezTo>
                <a:lnTo>
                  <a:pt x="907" y="41"/>
                </a:lnTo>
                <a:cubicBezTo>
                  <a:pt x="913" y="41"/>
                  <a:pt x="918" y="45"/>
                  <a:pt x="919" y="51"/>
                </a:cubicBezTo>
                <a:cubicBezTo>
                  <a:pt x="920" y="56"/>
                  <a:pt x="915" y="62"/>
                  <a:pt x="909" y="62"/>
                </a:cubicBezTo>
                <a:close/>
                <a:moveTo>
                  <a:pt x="822" y="3"/>
                </a:moveTo>
                <a:lnTo>
                  <a:pt x="929" y="49"/>
                </a:lnTo>
                <a:lnTo>
                  <a:pt x="836" y="120"/>
                </a:lnTo>
                <a:cubicBezTo>
                  <a:pt x="831" y="123"/>
                  <a:pt x="824" y="122"/>
                  <a:pt x="821" y="118"/>
                </a:cubicBezTo>
                <a:cubicBezTo>
                  <a:pt x="817" y="113"/>
                  <a:pt x="818" y="106"/>
                  <a:pt x="823" y="103"/>
                </a:cubicBezTo>
                <a:lnTo>
                  <a:pt x="902" y="43"/>
                </a:lnTo>
                <a:lnTo>
                  <a:pt x="904" y="62"/>
                </a:lnTo>
                <a:lnTo>
                  <a:pt x="813" y="22"/>
                </a:lnTo>
                <a:cubicBezTo>
                  <a:pt x="808" y="20"/>
                  <a:pt x="805" y="14"/>
                  <a:pt x="808" y="8"/>
                </a:cubicBezTo>
                <a:cubicBezTo>
                  <a:pt x="810" y="3"/>
                  <a:pt x="816" y="0"/>
                  <a:pt x="822" y="3"/>
                </a:cubicBezTo>
                <a:close/>
                <a:moveTo>
                  <a:pt x="107" y="206"/>
                </a:moveTo>
                <a:lnTo>
                  <a:pt x="0" y="160"/>
                </a:lnTo>
                <a:lnTo>
                  <a:pt x="93" y="89"/>
                </a:lnTo>
                <a:cubicBezTo>
                  <a:pt x="98" y="86"/>
                  <a:pt x="105" y="87"/>
                  <a:pt x="108" y="91"/>
                </a:cubicBezTo>
                <a:cubicBezTo>
                  <a:pt x="112" y="96"/>
                  <a:pt x="111" y="103"/>
                  <a:pt x="106" y="106"/>
                </a:cubicBezTo>
                <a:lnTo>
                  <a:pt x="27" y="166"/>
                </a:lnTo>
                <a:lnTo>
                  <a:pt x="25" y="147"/>
                </a:lnTo>
                <a:lnTo>
                  <a:pt x="116" y="187"/>
                </a:lnTo>
                <a:cubicBezTo>
                  <a:pt x="121" y="189"/>
                  <a:pt x="123" y="195"/>
                  <a:pt x="121" y="201"/>
                </a:cubicBezTo>
                <a:cubicBezTo>
                  <a:pt x="119" y="206"/>
                  <a:pt x="112" y="209"/>
                  <a:pt x="107" y="206"/>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20534" name="Rectangle 169"/>
          <p:cNvSpPr>
            <a:spLocks noChangeArrowheads="1"/>
          </p:cNvSpPr>
          <p:nvPr/>
        </p:nvSpPr>
        <p:spPr bwMode="auto">
          <a:xfrm>
            <a:off x="1418887" y="4506459"/>
            <a:ext cx="189154"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連携</a:t>
            </a:r>
            <a:endParaRPr lang="ja-JP" altLang="en-US" sz="738">
              <a:solidFill>
                <a:srgbClr val="000000"/>
              </a:solidFill>
              <a:latin typeface="Arial"/>
              <a:ea typeface="ＭＳ Ｐゴシック"/>
            </a:endParaRPr>
          </a:p>
        </p:txBody>
      </p:sp>
      <p:grpSp>
        <p:nvGrpSpPr>
          <p:cNvPr id="11" name="Group 170"/>
          <p:cNvGrpSpPr>
            <a:grpSpLocks/>
          </p:cNvGrpSpPr>
          <p:nvPr/>
        </p:nvGrpSpPr>
        <p:grpSpPr bwMode="auto">
          <a:xfrm>
            <a:off x="4944814" y="4638343"/>
            <a:ext cx="828675" cy="341434"/>
            <a:chOff x="4722" y="2450"/>
            <a:chExt cx="811" cy="332"/>
          </a:xfrm>
        </p:grpSpPr>
        <p:sp>
          <p:nvSpPr>
            <p:cNvPr id="20626" name="Freeform 171"/>
            <p:cNvSpPr>
              <a:spLocks/>
            </p:cNvSpPr>
            <p:nvPr/>
          </p:nvSpPr>
          <p:spPr bwMode="auto">
            <a:xfrm>
              <a:off x="4743" y="2471"/>
              <a:ext cx="790" cy="311"/>
            </a:xfrm>
            <a:custGeom>
              <a:avLst/>
              <a:gdLst>
                <a:gd name="T0" fmla="*/ 0 w 1632"/>
                <a:gd name="T1" fmla="*/ 0 h 656"/>
                <a:gd name="T2" fmla="*/ 0 w 1632"/>
                <a:gd name="T3" fmla="*/ 0 h 656"/>
                <a:gd name="T4" fmla="*/ 0 w 1632"/>
                <a:gd name="T5" fmla="*/ 0 h 656"/>
                <a:gd name="T6" fmla="*/ 0 w 1632"/>
                <a:gd name="T7" fmla="*/ 1 h 656"/>
                <a:gd name="T8" fmla="*/ 2 w 1632"/>
                <a:gd name="T9" fmla="*/ 1 h 656"/>
                <a:gd name="T10" fmla="*/ 2 w 1632"/>
                <a:gd name="T11" fmla="*/ 0 h 656"/>
                <a:gd name="T12" fmla="*/ 2 w 1632"/>
                <a:gd name="T13" fmla="*/ 0 h 656"/>
                <a:gd name="T14" fmla="*/ 2 w 1632"/>
                <a:gd name="T15" fmla="*/ 0 h 656"/>
                <a:gd name="T16" fmla="*/ 0 w 1632"/>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656"/>
                <a:gd name="T29" fmla="*/ 1632 w 163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656">
                  <a:moveTo>
                    <a:pt x="109" y="0"/>
                  </a:moveTo>
                  <a:cubicBezTo>
                    <a:pt x="49" y="0"/>
                    <a:pt x="0" y="49"/>
                    <a:pt x="0" y="109"/>
                  </a:cubicBezTo>
                  <a:lnTo>
                    <a:pt x="0" y="547"/>
                  </a:lnTo>
                  <a:cubicBezTo>
                    <a:pt x="0" y="607"/>
                    <a:pt x="49" y="656"/>
                    <a:pt x="109" y="656"/>
                  </a:cubicBezTo>
                  <a:lnTo>
                    <a:pt x="1523" y="656"/>
                  </a:lnTo>
                  <a:cubicBezTo>
                    <a:pt x="1583" y="656"/>
                    <a:pt x="1632" y="607"/>
                    <a:pt x="1632" y="547"/>
                  </a:cubicBezTo>
                  <a:lnTo>
                    <a:pt x="1632" y="109"/>
                  </a:lnTo>
                  <a:cubicBezTo>
                    <a:pt x="1632" y="49"/>
                    <a:pt x="1583" y="0"/>
                    <a:pt x="1523" y="0"/>
                  </a:cubicBezTo>
                  <a:lnTo>
                    <a:pt x="109"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27" name="Freeform 172"/>
            <p:cNvSpPr>
              <a:spLocks/>
            </p:cNvSpPr>
            <p:nvPr/>
          </p:nvSpPr>
          <p:spPr bwMode="auto">
            <a:xfrm>
              <a:off x="4743" y="2471"/>
              <a:ext cx="790" cy="311"/>
            </a:xfrm>
            <a:custGeom>
              <a:avLst/>
              <a:gdLst>
                <a:gd name="T0" fmla="*/ 0 w 1632"/>
                <a:gd name="T1" fmla="*/ 0 h 656"/>
                <a:gd name="T2" fmla="*/ 0 w 1632"/>
                <a:gd name="T3" fmla="*/ 0 h 656"/>
                <a:gd name="T4" fmla="*/ 0 w 1632"/>
                <a:gd name="T5" fmla="*/ 0 h 656"/>
                <a:gd name="T6" fmla="*/ 0 w 1632"/>
                <a:gd name="T7" fmla="*/ 1 h 656"/>
                <a:gd name="T8" fmla="*/ 2 w 1632"/>
                <a:gd name="T9" fmla="*/ 1 h 656"/>
                <a:gd name="T10" fmla="*/ 2 w 1632"/>
                <a:gd name="T11" fmla="*/ 0 h 656"/>
                <a:gd name="T12" fmla="*/ 2 w 1632"/>
                <a:gd name="T13" fmla="*/ 0 h 656"/>
                <a:gd name="T14" fmla="*/ 2 w 1632"/>
                <a:gd name="T15" fmla="*/ 0 h 656"/>
                <a:gd name="T16" fmla="*/ 0 w 1632"/>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656"/>
                <a:gd name="T29" fmla="*/ 1632 w 163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656">
                  <a:moveTo>
                    <a:pt x="109" y="0"/>
                  </a:moveTo>
                  <a:cubicBezTo>
                    <a:pt x="49" y="0"/>
                    <a:pt x="0" y="49"/>
                    <a:pt x="0" y="109"/>
                  </a:cubicBezTo>
                  <a:lnTo>
                    <a:pt x="0" y="547"/>
                  </a:lnTo>
                  <a:cubicBezTo>
                    <a:pt x="0" y="607"/>
                    <a:pt x="49" y="656"/>
                    <a:pt x="109" y="656"/>
                  </a:cubicBezTo>
                  <a:lnTo>
                    <a:pt x="1523" y="656"/>
                  </a:lnTo>
                  <a:cubicBezTo>
                    <a:pt x="1583" y="656"/>
                    <a:pt x="1632" y="607"/>
                    <a:pt x="1632" y="547"/>
                  </a:cubicBezTo>
                  <a:lnTo>
                    <a:pt x="1632" y="109"/>
                  </a:lnTo>
                  <a:cubicBezTo>
                    <a:pt x="1632" y="49"/>
                    <a:pt x="1583" y="0"/>
                    <a:pt x="1523" y="0"/>
                  </a:cubicBezTo>
                  <a:lnTo>
                    <a:pt x="109"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28" name="Freeform 173"/>
            <p:cNvSpPr>
              <a:spLocks/>
            </p:cNvSpPr>
            <p:nvPr/>
          </p:nvSpPr>
          <p:spPr bwMode="auto">
            <a:xfrm>
              <a:off x="4722" y="2450"/>
              <a:ext cx="790" cy="312"/>
            </a:xfrm>
            <a:custGeom>
              <a:avLst/>
              <a:gdLst>
                <a:gd name="T0" fmla="*/ 0 w 1632"/>
                <a:gd name="T1" fmla="*/ 0 h 656"/>
                <a:gd name="T2" fmla="*/ 0 w 1632"/>
                <a:gd name="T3" fmla="*/ 0 h 656"/>
                <a:gd name="T4" fmla="*/ 0 w 1632"/>
                <a:gd name="T5" fmla="*/ 0 h 656"/>
                <a:gd name="T6" fmla="*/ 0 w 1632"/>
                <a:gd name="T7" fmla="*/ 1 h 656"/>
                <a:gd name="T8" fmla="*/ 2 w 1632"/>
                <a:gd name="T9" fmla="*/ 1 h 656"/>
                <a:gd name="T10" fmla="*/ 2 w 1632"/>
                <a:gd name="T11" fmla="*/ 0 h 656"/>
                <a:gd name="T12" fmla="*/ 2 w 1632"/>
                <a:gd name="T13" fmla="*/ 0 h 656"/>
                <a:gd name="T14" fmla="*/ 2 w 1632"/>
                <a:gd name="T15" fmla="*/ 0 h 656"/>
                <a:gd name="T16" fmla="*/ 0 w 1632"/>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656"/>
                <a:gd name="T29" fmla="*/ 1632 w 163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656">
                  <a:moveTo>
                    <a:pt x="110" y="0"/>
                  </a:moveTo>
                  <a:cubicBezTo>
                    <a:pt x="49" y="0"/>
                    <a:pt x="0" y="49"/>
                    <a:pt x="0" y="110"/>
                  </a:cubicBezTo>
                  <a:lnTo>
                    <a:pt x="0" y="547"/>
                  </a:lnTo>
                  <a:cubicBezTo>
                    <a:pt x="0" y="608"/>
                    <a:pt x="49" y="656"/>
                    <a:pt x="110" y="656"/>
                  </a:cubicBezTo>
                  <a:lnTo>
                    <a:pt x="1523" y="656"/>
                  </a:lnTo>
                  <a:cubicBezTo>
                    <a:pt x="1584" y="656"/>
                    <a:pt x="1632" y="608"/>
                    <a:pt x="1632" y="547"/>
                  </a:cubicBezTo>
                  <a:lnTo>
                    <a:pt x="1632" y="110"/>
                  </a:lnTo>
                  <a:cubicBezTo>
                    <a:pt x="1632" y="49"/>
                    <a:pt x="1584" y="0"/>
                    <a:pt x="1523" y="0"/>
                  </a:cubicBezTo>
                  <a:lnTo>
                    <a:pt x="110"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29" name="Freeform 174"/>
            <p:cNvSpPr>
              <a:spLocks/>
            </p:cNvSpPr>
            <p:nvPr/>
          </p:nvSpPr>
          <p:spPr bwMode="auto">
            <a:xfrm>
              <a:off x="4722" y="2450"/>
              <a:ext cx="790" cy="312"/>
            </a:xfrm>
            <a:custGeom>
              <a:avLst/>
              <a:gdLst>
                <a:gd name="T0" fmla="*/ 0 w 1632"/>
                <a:gd name="T1" fmla="*/ 0 h 656"/>
                <a:gd name="T2" fmla="*/ 0 w 1632"/>
                <a:gd name="T3" fmla="*/ 0 h 656"/>
                <a:gd name="T4" fmla="*/ 0 w 1632"/>
                <a:gd name="T5" fmla="*/ 0 h 656"/>
                <a:gd name="T6" fmla="*/ 0 w 1632"/>
                <a:gd name="T7" fmla="*/ 1 h 656"/>
                <a:gd name="T8" fmla="*/ 2 w 1632"/>
                <a:gd name="T9" fmla="*/ 1 h 656"/>
                <a:gd name="T10" fmla="*/ 2 w 1632"/>
                <a:gd name="T11" fmla="*/ 0 h 656"/>
                <a:gd name="T12" fmla="*/ 2 w 1632"/>
                <a:gd name="T13" fmla="*/ 0 h 656"/>
                <a:gd name="T14" fmla="*/ 2 w 1632"/>
                <a:gd name="T15" fmla="*/ 0 h 656"/>
                <a:gd name="T16" fmla="*/ 0 w 1632"/>
                <a:gd name="T17" fmla="*/ 0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2"/>
                <a:gd name="T28" fmla="*/ 0 h 656"/>
                <a:gd name="T29" fmla="*/ 1632 w 163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2" h="656">
                  <a:moveTo>
                    <a:pt x="110" y="0"/>
                  </a:moveTo>
                  <a:cubicBezTo>
                    <a:pt x="49" y="0"/>
                    <a:pt x="0" y="49"/>
                    <a:pt x="0" y="110"/>
                  </a:cubicBezTo>
                  <a:lnTo>
                    <a:pt x="0" y="547"/>
                  </a:lnTo>
                  <a:cubicBezTo>
                    <a:pt x="0" y="608"/>
                    <a:pt x="49" y="656"/>
                    <a:pt x="110" y="656"/>
                  </a:cubicBezTo>
                  <a:lnTo>
                    <a:pt x="1523" y="656"/>
                  </a:lnTo>
                  <a:cubicBezTo>
                    <a:pt x="1584" y="656"/>
                    <a:pt x="1632" y="608"/>
                    <a:pt x="1632" y="547"/>
                  </a:cubicBezTo>
                  <a:lnTo>
                    <a:pt x="1632" y="110"/>
                  </a:lnTo>
                  <a:cubicBezTo>
                    <a:pt x="1632" y="49"/>
                    <a:pt x="1584" y="0"/>
                    <a:pt x="1523" y="0"/>
                  </a:cubicBezTo>
                  <a:lnTo>
                    <a:pt x="110"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36" name="Rectangle 175"/>
          <p:cNvSpPr>
            <a:spLocks noChangeArrowheads="1"/>
          </p:cNvSpPr>
          <p:nvPr/>
        </p:nvSpPr>
        <p:spPr bwMode="auto">
          <a:xfrm>
            <a:off x="5140286" y="4705131"/>
            <a:ext cx="355867"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保健所</a:t>
            </a:r>
            <a:endParaRPr lang="ja-JP" altLang="en-US" sz="923">
              <a:solidFill>
                <a:srgbClr val="000000"/>
              </a:solidFill>
              <a:latin typeface="Arial"/>
              <a:ea typeface="ＭＳ Ｐゴシック"/>
            </a:endParaRPr>
          </a:p>
        </p:txBody>
      </p:sp>
      <p:sp>
        <p:nvSpPr>
          <p:cNvPr id="20537" name="Rectangle 176"/>
          <p:cNvSpPr>
            <a:spLocks noChangeArrowheads="1"/>
          </p:cNvSpPr>
          <p:nvPr/>
        </p:nvSpPr>
        <p:spPr bwMode="auto">
          <a:xfrm>
            <a:off x="4210751" y="4594382"/>
            <a:ext cx="662041"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保健サービスの</a:t>
            </a:r>
            <a:endParaRPr lang="ja-JP" altLang="en-US" sz="738">
              <a:solidFill>
                <a:srgbClr val="000000"/>
              </a:solidFill>
              <a:latin typeface="Arial"/>
              <a:ea typeface="ＭＳ Ｐゴシック"/>
            </a:endParaRPr>
          </a:p>
        </p:txBody>
      </p:sp>
      <p:sp>
        <p:nvSpPr>
          <p:cNvPr id="20538" name="Rectangle 177"/>
          <p:cNvSpPr>
            <a:spLocks noChangeArrowheads="1"/>
          </p:cNvSpPr>
          <p:nvPr/>
        </p:nvSpPr>
        <p:spPr bwMode="auto">
          <a:xfrm>
            <a:off x="4198727" y="4721869"/>
            <a:ext cx="378309"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利用調整</a:t>
            </a:r>
            <a:endParaRPr lang="ja-JP" altLang="en-US" sz="738">
              <a:solidFill>
                <a:srgbClr val="000000"/>
              </a:solidFill>
              <a:latin typeface="Arial"/>
              <a:ea typeface="ＭＳ Ｐゴシック"/>
            </a:endParaRPr>
          </a:p>
        </p:txBody>
      </p:sp>
      <p:sp>
        <p:nvSpPr>
          <p:cNvPr id="20539" name="Freeform 178"/>
          <p:cNvSpPr>
            <a:spLocks noEditPoints="1"/>
          </p:cNvSpPr>
          <p:nvPr/>
        </p:nvSpPr>
        <p:spPr bwMode="auto">
          <a:xfrm>
            <a:off x="4181059" y="4822362"/>
            <a:ext cx="703263" cy="68873"/>
          </a:xfrm>
          <a:custGeom>
            <a:avLst/>
            <a:gdLst>
              <a:gd name="T0" fmla="*/ 2147483647 w 1395"/>
              <a:gd name="T1" fmla="*/ 2147483647 h 124"/>
              <a:gd name="T2" fmla="*/ 2147483647 w 1395"/>
              <a:gd name="T3" fmla="*/ 2147483647 h 124"/>
              <a:gd name="T4" fmla="*/ 2147483647 w 1395"/>
              <a:gd name="T5" fmla="*/ 2147483647 h 124"/>
              <a:gd name="T6" fmla="*/ 2147483647 w 1395"/>
              <a:gd name="T7" fmla="*/ 2147483647 h 124"/>
              <a:gd name="T8" fmla="*/ 2147483647 w 1395"/>
              <a:gd name="T9" fmla="*/ 2147483647 h 124"/>
              <a:gd name="T10" fmla="*/ 0 w 1395"/>
              <a:gd name="T11" fmla="*/ 2147483647 h 124"/>
              <a:gd name="T12" fmla="*/ 2147483647 w 1395"/>
              <a:gd name="T13" fmla="*/ 2147483647 h 124"/>
              <a:gd name="T14" fmla="*/ 2147483647 w 1395"/>
              <a:gd name="T15" fmla="*/ 2147483647 h 124"/>
              <a:gd name="T16" fmla="*/ 2147483647 w 1395"/>
              <a:gd name="T17" fmla="*/ 2147483647 h 124"/>
              <a:gd name="T18" fmla="*/ 2147483647 w 1395"/>
              <a:gd name="T19" fmla="*/ 2147483647 h 124"/>
              <a:gd name="T20" fmla="*/ 2147483647 w 1395"/>
              <a:gd name="T21" fmla="*/ 2147483647 h 124"/>
              <a:gd name="T22" fmla="*/ 2147483647 w 1395"/>
              <a:gd name="T23" fmla="*/ 2147483647 h 124"/>
              <a:gd name="T24" fmla="*/ 2147483647 w 1395"/>
              <a:gd name="T25" fmla="*/ 2147483647 h 124"/>
              <a:gd name="T26" fmla="*/ 2147483647 w 1395"/>
              <a:gd name="T27" fmla="*/ 2147483647 h 124"/>
              <a:gd name="T28" fmla="*/ 2147483647 w 1395"/>
              <a:gd name="T29" fmla="*/ 2147483647 h 124"/>
              <a:gd name="T30" fmla="*/ 2147483647 w 1395"/>
              <a:gd name="T31" fmla="*/ 2147483647 h 124"/>
              <a:gd name="T32" fmla="*/ 2147483647 w 1395"/>
              <a:gd name="T33" fmla="*/ 2147483647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5"/>
              <a:gd name="T52" fmla="*/ 0 h 124"/>
              <a:gd name="T53" fmla="*/ 1395 w 1395"/>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5" h="124">
                <a:moveTo>
                  <a:pt x="11" y="37"/>
                </a:moveTo>
                <a:lnTo>
                  <a:pt x="1374" y="52"/>
                </a:lnTo>
                <a:cubicBezTo>
                  <a:pt x="1380" y="53"/>
                  <a:pt x="1385" y="57"/>
                  <a:pt x="1385" y="63"/>
                </a:cubicBezTo>
                <a:cubicBezTo>
                  <a:pt x="1385" y="69"/>
                  <a:pt x="1380" y="74"/>
                  <a:pt x="1374" y="74"/>
                </a:cubicBezTo>
                <a:lnTo>
                  <a:pt x="10" y="58"/>
                </a:lnTo>
                <a:cubicBezTo>
                  <a:pt x="4" y="58"/>
                  <a:pt x="0" y="53"/>
                  <a:pt x="0" y="47"/>
                </a:cubicBezTo>
                <a:cubicBezTo>
                  <a:pt x="0" y="41"/>
                  <a:pt x="5" y="37"/>
                  <a:pt x="11" y="37"/>
                </a:cubicBezTo>
                <a:close/>
                <a:moveTo>
                  <a:pt x="1295" y="3"/>
                </a:moveTo>
                <a:lnTo>
                  <a:pt x="1395" y="63"/>
                </a:lnTo>
                <a:lnTo>
                  <a:pt x="1293" y="121"/>
                </a:lnTo>
                <a:cubicBezTo>
                  <a:pt x="1288" y="124"/>
                  <a:pt x="1282" y="122"/>
                  <a:pt x="1279" y="117"/>
                </a:cubicBezTo>
                <a:cubicBezTo>
                  <a:pt x="1276" y="112"/>
                  <a:pt x="1278" y="106"/>
                  <a:pt x="1283" y="103"/>
                </a:cubicBezTo>
                <a:lnTo>
                  <a:pt x="1369" y="54"/>
                </a:lnTo>
                <a:lnTo>
                  <a:pt x="1369" y="72"/>
                </a:lnTo>
                <a:lnTo>
                  <a:pt x="1284" y="22"/>
                </a:lnTo>
                <a:cubicBezTo>
                  <a:pt x="1279" y="19"/>
                  <a:pt x="1277" y="12"/>
                  <a:pt x="1280" y="7"/>
                </a:cubicBezTo>
                <a:cubicBezTo>
                  <a:pt x="1283" y="2"/>
                  <a:pt x="1290" y="0"/>
                  <a:pt x="1295" y="3"/>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grpSp>
        <p:nvGrpSpPr>
          <p:cNvPr id="12" name="Group 179"/>
          <p:cNvGrpSpPr>
            <a:grpSpLocks/>
          </p:cNvGrpSpPr>
          <p:nvPr/>
        </p:nvGrpSpPr>
        <p:grpSpPr bwMode="auto">
          <a:xfrm>
            <a:off x="4897028" y="4080877"/>
            <a:ext cx="917575" cy="398585"/>
            <a:chOff x="4676" y="2018"/>
            <a:chExt cx="880" cy="339"/>
          </a:xfrm>
        </p:grpSpPr>
        <p:sp>
          <p:nvSpPr>
            <p:cNvPr id="20622" name="Freeform 180"/>
            <p:cNvSpPr>
              <a:spLocks/>
            </p:cNvSpPr>
            <p:nvPr/>
          </p:nvSpPr>
          <p:spPr bwMode="auto">
            <a:xfrm>
              <a:off x="4697" y="2038"/>
              <a:ext cx="859" cy="319"/>
            </a:xfrm>
            <a:custGeom>
              <a:avLst/>
              <a:gdLst>
                <a:gd name="T0" fmla="*/ 0 w 1776"/>
                <a:gd name="T1" fmla="*/ 0 h 672"/>
                <a:gd name="T2" fmla="*/ 0 w 1776"/>
                <a:gd name="T3" fmla="*/ 0 h 672"/>
                <a:gd name="T4" fmla="*/ 0 w 1776"/>
                <a:gd name="T5" fmla="*/ 0 h 672"/>
                <a:gd name="T6" fmla="*/ 0 w 1776"/>
                <a:gd name="T7" fmla="*/ 1 h 672"/>
                <a:gd name="T8" fmla="*/ 2 w 1776"/>
                <a:gd name="T9" fmla="*/ 1 h 672"/>
                <a:gd name="T10" fmla="*/ 2 w 1776"/>
                <a:gd name="T11" fmla="*/ 0 h 672"/>
                <a:gd name="T12" fmla="*/ 2 w 1776"/>
                <a:gd name="T13" fmla="*/ 0 h 672"/>
                <a:gd name="T14" fmla="*/ 2 w 1776"/>
                <a:gd name="T15" fmla="*/ 0 h 672"/>
                <a:gd name="T16" fmla="*/ 0 w 1776"/>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672"/>
                <a:gd name="T29" fmla="*/ 1776 w 1776"/>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672">
                  <a:moveTo>
                    <a:pt x="112" y="0"/>
                  </a:moveTo>
                  <a:cubicBezTo>
                    <a:pt x="50" y="0"/>
                    <a:pt x="0" y="50"/>
                    <a:pt x="0" y="112"/>
                  </a:cubicBezTo>
                  <a:lnTo>
                    <a:pt x="0" y="560"/>
                  </a:lnTo>
                  <a:cubicBezTo>
                    <a:pt x="0" y="622"/>
                    <a:pt x="50" y="672"/>
                    <a:pt x="112" y="672"/>
                  </a:cubicBezTo>
                  <a:lnTo>
                    <a:pt x="1664" y="672"/>
                  </a:lnTo>
                  <a:cubicBezTo>
                    <a:pt x="1726" y="672"/>
                    <a:pt x="1776" y="622"/>
                    <a:pt x="1776" y="560"/>
                  </a:cubicBezTo>
                  <a:lnTo>
                    <a:pt x="1776" y="112"/>
                  </a:lnTo>
                  <a:cubicBezTo>
                    <a:pt x="1776" y="50"/>
                    <a:pt x="1726" y="0"/>
                    <a:pt x="1664" y="0"/>
                  </a:cubicBezTo>
                  <a:lnTo>
                    <a:pt x="112"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23" name="Freeform 181"/>
            <p:cNvSpPr>
              <a:spLocks/>
            </p:cNvSpPr>
            <p:nvPr/>
          </p:nvSpPr>
          <p:spPr bwMode="auto">
            <a:xfrm>
              <a:off x="4697" y="2038"/>
              <a:ext cx="859" cy="319"/>
            </a:xfrm>
            <a:custGeom>
              <a:avLst/>
              <a:gdLst>
                <a:gd name="T0" fmla="*/ 0 w 1776"/>
                <a:gd name="T1" fmla="*/ 0 h 672"/>
                <a:gd name="T2" fmla="*/ 0 w 1776"/>
                <a:gd name="T3" fmla="*/ 0 h 672"/>
                <a:gd name="T4" fmla="*/ 0 w 1776"/>
                <a:gd name="T5" fmla="*/ 0 h 672"/>
                <a:gd name="T6" fmla="*/ 0 w 1776"/>
                <a:gd name="T7" fmla="*/ 1 h 672"/>
                <a:gd name="T8" fmla="*/ 2 w 1776"/>
                <a:gd name="T9" fmla="*/ 1 h 672"/>
                <a:gd name="T10" fmla="*/ 2 w 1776"/>
                <a:gd name="T11" fmla="*/ 0 h 672"/>
                <a:gd name="T12" fmla="*/ 2 w 1776"/>
                <a:gd name="T13" fmla="*/ 0 h 672"/>
                <a:gd name="T14" fmla="*/ 2 w 1776"/>
                <a:gd name="T15" fmla="*/ 0 h 672"/>
                <a:gd name="T16" fmla="*/ 0 w 1776"/>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672"/>
                <a:gd name="T29" fmla="*/ 1776 w 1776"/>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672">
                  <a:moveTo>
                    <a:pt x="112" y="0"/>
                  </a:moveTo>
                  <a:cubicBezTo>
                    <a:pt x="50" y="0"/>
                    <a:pt x="0" y="50"/>
                    <a:pt x="0" y="112"/>
                  </a:cubicBezTo>
                  <a:lnTo>
                    <a:pt x="0" y="560"/>
                  </a:lnTo>
                  <a:cubicBezTo>
                    <a:pt x="0" y="622"/>
                    <a:pt x="50" y="672"/>
                    <a:pt x="112" y="672"/>
                  </a:cubicBezTo>
                  <a:lnTo>
                    <a:pt x="1664" y="672"/>
                  </a:lnTo>
                  <a:cubicBezTo>
                    <a:pt x="1726" y="672"/>
                    <a:pt x="1776" y="622"/>
                    <a:pt x="1776" y="560"/>
                  </a:cubicBezTo>
                  <a:lnTo>
                    <a:pt x="1776" y="112"/>
                  </a:lnTo>
                  <a:cubicBezTo>
                    <a:pt x="1776" y="50"/>
                    <a:pt x="1726" y="0"/>
                    <a:pt x="1664" y="0"/>
                  </a:cubicBezTo>
                  <a:lnTo>
                    <a:pt x="112"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24" name="Freeform 182"/>
            <p:cNvSpPr>
              <a:spLocks/>
            </p:cNvSpPr>
            <p:nvPr/>
          </p:nvSpPr>
          <p:spPr bwMode="auto">
            <a:xfrm>
              <a:off x="4676" y="2018"/>
              <a:ext cx="859" cy="318"/>
            </a:xfrm>
            <a:custGeom>
              <a:avLst/>
              <a:gdLst>
                <a:gd name="T0" fmla="*/ 0 w 1776"/>
                <a:gd name="T1" fmla="*/ 0 h 672"/>
                <a:gd name="T2" fmla="*/ 0 w 1776"/>
                <a:gd name="T3" fmla="*/ 0 h 672"/>
                <a:gd name="T4" fmla="*/ 0 w 1776"/>
                <a:gd name="T5" fmla="*/ 0 h 672"/>
                <a:gd name="T6" fmla="*/ 0 w 1776"/>
                <a:gd name="T7" fmla="*/ 1 h 672"/>
                <a:gd name="T8" fmla="*/ 2 w 1776"/>
                <a:gd name="T9" fmla="*/ 1 h 672"/>
                <a:gd name="T10" fmla="*/ 2 w 1776"/>
                <a:gd name="T11" fmla="*/ 0 h 672"/>
                <a:gd name="T12" fmla="*/ 2 w 1776"/>
                <a:gd name="T13" fmla="*/ 0 h 672"/>
                <a:gd name="T14" fmla="*/ 2 w 1776"/>
                <a:gd name="T15" fmla="*/ 0 h 672"/>
                <a:gd name="T16" fmla="*/ 0 w 1776"/>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672"/>
                <a:gd name="T29" fmla="*/ 1776 w 1776"/>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672">
                  <a:moveTo>
                    <a:pt x="112" y="0"/>
                  </a:moveTo>
                  <a:cubicBezTo>
                    <a:pt x="51" y="0"/>
                    <a:pt x="0" y="51"/>
                    <a:pt x="0" y="112"/>
                  </a:cubicBezTo>
                  <a:lnTo>
                    <a:pt x="0" y="560"/>
                  </a:lnTo>
                  <a:cubicBezTo>
                    <a:pt x="0" y="622"/>
                    <a:pt x="51" y="672"/>
                    <a:pt x="112" y="672"/>
                  </a:cubicBezTo>
                  <a:lnTo>
                    <a:pt x="1664" y="672"/>
                  </a:lnTo>
                  <a:cubicBezTo>
                    <a:pt x="1726" y="672"/>
                    <a:pt x="1776" y="622"/>
                    <a:pt x="1776" y="560"/>
                  </a:cubicBezTo>
                  <a:lnTo>
                    <a:pt x="1776" y="112"/>
                  </a:lnTo>
                  <a:cubicBezTo>
                    <a:pt x="1776" y="51"/>
                    <a:pt x="1726" y="0"/>
                    <a:pt x="1664" y="0"/>
                  </a:cubicBezTo>
                  <a:lnTo>
                    <a:pt x="112"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25" name="Freeform 183"/>
            <p:cNvSpPr>
              <a:spLocks/>
            </p:cNvSpPr>
            <p:nvPr/>
          </p:nvSpPr>
          <p:spPr bwMode="auto">
            <a:xfrm>
              <a:off x="4676" y="2018"/>
              <a:ext cx="859" cy="318"/>
            </a:xfrm>
            <a:custGeom>
              <a:avLst/>
              <a:gdLst>
                <a:gd name="T0" fmla="*/ 0 w 1776"/>
                <a:gd name="T1" fmla="*/ 0 h 672"/>
                <a:gd name="T2" fmla="*/ 0 w 1776"/>
                <a:gd name="T3" fmla="*/ 0 h 672"/>
                <a:gd name="T4" fmla="*/ 0 w 1776"/>
                <a:gd name="T5" fmla="*/ 0 h 672"/>
                <a:gd name="T6" fmla="*/ 0 w 1776"/>
                <a:gd name="T7" fmla="*/ 1 h 672"/>
                <a:gd name="T8" fmla="*/ 2 w 1776"/>
                <a:gd name="T9" fmla="*/ 1 h 672"/>
                <a:gd name="T10" fmla="*/ 2 w 1776"/>
                <a:gd name="T11" fmla="*/ 0 h 672"/>
                <a:gd name="T12" fmla="*/ 2 w 1776"/>
                <a:gd name="T13" fmla="*/ 0 h 672"/>
                <a:gd name="T14" fmla="*/ 2 w 1776"/>
                <a:gd name="T15" fmla="*/ 0 h 672"/>
                <a:gd name="T16" fmla="*/ 0 w 1776"/>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6"/>
                <a:gd name="T28" fmla="*/ 0 h 672"/>
                <a:gd name="T29" fmla="*/ 1776 w 1776"/>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6" h="672">
                  <a:moveTo>
                    <a:pt x="112" y="0"/>
                  </a:moveTo>
                  <a:cubicBezTo>
                    <a:pt x="51" y="0"/>
                    <a:pt x="0" y="51"/>
                    <a:pt x="0" y="112"/>
                  </a:cubicBezTo>
                  <a:lnTo>
                    <a:pt x="0" y="560"/>
                  </a:lnTo>
                  <a:cubicBezTo>
                    <a:pt x="0" y="622"/>
                    <a:pt x="51" y="672"/>
                    <a:pt x="112" y="672"/>
                  </a:cubicBezTo>
                  <a:lnTo>
                    <a:pt x="1664" y="672"/>
                  </a:lnTo>
                  <a:cubicBezTo>
                    <a:pt x="1726" y="672"/>
                    <a:pt x="1776" y="622"/>
                    <a:pt x="1776" y="560"/>
                  </a:cubicBezTo>
                  <a:lnTo>
                    <a:pt x="1776" y="112"/>
                  </a:lnTo>
                  <a:cubicBezTo>
                    <a:pt x="1776" y="51"/>
                    <a:pt x="1726" y="0"/>
                    <a:pt x="1664" y="0"/>
                  </a:cubicBezTo>
                  <a:lnTo>
                    <a:pt x="112"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41" name="Rectangle 184"/>
          <p:cNvSpPr>
            <a:spLocks noChangeArrowheads="1"/>
          </p:cNvSpPr>
          <p:nvPr/>
        </p:nvSpPr>
        <p:spPr bwMode="auto">
          <a:xfrm>
            <a:off x="5054752" y="4196643"/>
            <a:ext cx="593112"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福祉事務所</a:t>
            </a:r>
            <a:endParaRPr lang="ja-JP" altLang="en-US" sz="923">
              <a:solidFill>
                <a:srgbClr val="000000"/>
              </a:solidFill>
              <a:latin typeface="Arial"/>
              <a:ea typeface="ＭＳ Ｐゴシック"/>
            </a:endParaRPr>
          </a:p>
        </p:txBody>
      </p:sp>
      <p:sp>
        <p:nvSpPr>
          <p:cNvPr id="20542" name="Rectangle 185"/>
          <p:cNvSpPr>
            <a:spLocks noChangeArrowheads="1"/>
          </p:cNvSpPr>
          <p:nvPr/>
        </p:nvSpPr>
        <p:spPr bwMode="auto">
          <a:xfrm>
            <a:off x="4218684" y="4094071"/>
            <a:ext cx="662041"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福祉サービスの</a:t>
            </a:r>
            <a:endParaRPr lang="ja-JP" altLang="en-US" sz="738">
              <a:solidFill>
                <a:srgbClr val="000000"/>
              </a:solidFill>
              <a:latin typeface="Arial"/>
              <a:ea typeface="ＭＳ Ｐゴシック"/>
            </a:endParaRPr>
          </a:p>
        </p:txBody>
      </p:sp>
      <p:sp>
        <p:nvSpPr>
          <p:cNvPr id="20543" name="Rectangle 186"/>
          <p:cNvSpPr>
            <a:spLocks noChangeArrowheads="1"/>
          </p:cNvSpPr>
          <p:nvPr/>
        </p:nvSpPr>
        <p:spPr bwMode="auto">
          <a:xfrm>
            <a:off x="4206663" y="4214234"/>
            <a:ext cx="378309"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利用調整</a:t>
            </a:r>
            <a:endParaRPr lang="ja-JP" altLang="en-US" sz="738">
              <a:solidFill>
                <a:srgbClr val="000000"/>
              </a:solidFill>
              <a:latin typeface="Arial"/>
              <a:ea typeface="ＭＳ Ｐゴシック"/>
            </a:endParaRPr>
          </a:p>
        </p:txBody>
      </p:sp>
      <p:grpSp>
        <p:nvGrpSpPr>
          <p:cNvPr id="13" name="Group 187"/>
          <p:cNvGrpSpPr>
            <a:grpSpLocks/>
          </p:cNvGrpSpPr>
          <p:nvPr/>
        </p:nvGrpSpPr>
        <p:grpSpPr bwMode="auto">
          <a:xfrm>
            <a:off x="4831934" y="5178450"/>
            <a:ext cx="992188" cy="417635"/>
            <a:chOff x="4614" y="2951"/>
            <a:chExt cx="950" cy="355"/>
          </a:xfrm>
        </p:grpSpPr>
        <p:sp>
          <p:nvSpPr>
            <p:cNvPr id="20618" name="Freeform 188"/>
            <p:cNvSpPr>
              <a:spLocks/>
            </p:cNvSpPr>
            <p:nvPr/>
          </p:nvSpPr>
          <p:spPr bwMode="auto">
            <a:xfrm>
              <a:off x="4635" y="2972"/>
              <a:ext cx="929" cy="334"/>
            </a:xfrm>
            <a:custGeom>
              <a:avLst/>
              <a:gdLst>
                <a:gd name="T0" fmla="*/ 0 w 1920"/>
                <a:gd name="T1" fmla="*/ 0 h 704"/>
                <a:gd name="T2" fmla="*/ 0 w 1920"/>
                <a:gd name="T3" fmla="*/ 0 h 704"/>
                <a:gd name="T4" fmla="*/ 0 w 1920"/>
                <a:gd name="T5" fmla="*/ 0 h 704"/>
                <a:gd name="T6" fmla="*/ 0 w 1920"/>
                <a:gd name="T7" fmla="*/ 1 h 704"/>
                <a:gd name="T8" fmla="*/ 2 w 1920"/>
                <a:gd name="T9" fmla="*/ 1 h 704"/>
                <a:gd name="T10" fmla="*/ 3 w 1920"/>
                <a:gd name="T11" fmla="*/ 0 h 704"/>
                <a:gd name="T12" fmla="*/ 3 w 1920"/>
                <a:gd name="T13" fmla="*/ 0 h 704"/>
                <a:gd name="T14" fmla="*/ 2 w 1920"/>
                <a:gd name="T15" fmla="*/ 0 h 704"/>
                <a:gd name="T16" fmla="*/ 0 w 1920"/>
                <a:gd name="T17" fmla="*/ 0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0"/>
                <a:gd name="T28" fmla="*/ 0 h 704"/>
                <a:gd name="T29" fmla="*/ 1920 w 1920"/>
                <a:gd name="T30" fmla="*/ 704 h 7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0" h="704">
                  <a:moveTo>
                    <a:pt x="117" y="0"/>
                  </a:moveTo>
                  <a:cubicBezTo>
                    <a:pt x="53" y="0"/>
                    <a:pt x="0" y="53"/>
                    <a:pt x="0" y="117"/>
                  </a:cubicBezTo>
                  <a:lnTo>
                    <a:pt x="0" y="587"/>
                  </a:lnTo>
                  <a:cubicBezTo>
                    <a:pt x="0" y="652"/>
                    <a:pt x="53" y="704"/>
                    <a:pt x="117" y="704"/>
                  </a:cubicBezTo>
                  <a:lnTo>
                    <a:pt x="1803" y="704"/>
                  </a:lnTo>
                  <a:cubicBezTo>
                    <a:pt x="1868" y="704"/>
                    <a:pt x="1920" y="652"/>
                    <a:pt x="1920" y="587"/>
                  </a:cubicBezTo>
                  <a:lnTo>
                    <a:pt x="1920" y="117"/>
                  </a:lnTo>
                  <a:cubicBezTo>
                    <a:pt x="1920" y="53"/>
                    <a:pt x="1868" y="0"/>
                    <a:pt x="1803" y="0"/>
                  </a:cubicBezTo>
                  <a:lnTo>
                    <a:pt x="117" y="0"/>
                  </a:lnTo>
                  <a:close/>
                </a:path>
              </a:pathLst>
            </a:custGeom>
            <a:solidFill>
              <a:srgbClr val="80808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9" name="Freeform 189"/>
            <p:cNvSpPr>
              <a:spLocks/>
            </p:cNvSpPr>
            <p:nvPr/>
          </p:nvSpPr>
          <p:spPr bwMode="auto">
            <a:xfrm>
              <a:off x="4635" y="2972"/>
              <a:ext cx="929" cy="334"/>
            </a:xfrm>
            <a:custGeom>
              <a:avLst/>
              <a:gdLst>
                <a:gd name="T0" fmla="*/ 0 w 1920"/>
                <a:gd name="T1" fmla="*/ 0 h 704"/>
                <a:gd name="T2" fmla="*/ 0 w 1920"/>
                <a:gd name="T3" fmla="*/ 0 h 704"/>
                <a:gd name="T4" fmla="*/ 0 w 1920"/>
                <a:gd name="T5" fmla="*/ 0 h 704"/>
                <a:gd name="T6" fmla="*/ 0 w 1920"/>
                <a:gd name="T7" fmla="*/ 1 h 704"/>
                <a:gd name="T8" fmla="*/ 2 w 1920"/>
                <a:gd name="T9" fmla="*/ 1 h 704"/>
                <a:gd name="T10" fmla="*/ 3 w 1920"/>
                <a:gd name="T11" fmla="*/ 0 h 704"/>
                <a:gd name="T12" fmla="*/ 3 w 1920"/>
                <a:gd name="T13" fmla="*/ 0 h 704"/>
                <a:gd name="T14" fmla="*/ 2 w 1920"/>
                <a:gd name="T15" fmla="*/ 0 h 704"/>
                <a:gd name="T16" fmla="*/ 0 w 1920"/>
                <a:gd name="T17" fmla="*/ 0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0"/>
                <a:gd name="T28" fmla="*/ 0 h 704"/>
                <a:gd name="T29" fmla="*/ 1920 w 1920"/>
                <a:gd name="T30" fmla="*/ 704 h 7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0" h="704">
                  <a:moveTo>
                    <a:pt x="117" y="0"/>
                  </a:moveTo>
                  <a:cubicBezTo>
                    <a:pt x="53" y="0"/>
                    <a:pt x="0" y="53"/>
                    <a:pt x="0" y="117"/>
                  </a:cubicBezTo>
                  <a:lnTo>
                    <a:pt x="0" y="587"/>
                  </a:lnTo>
                  <a:cubicBezTo>
                    <a:pt x="0" y="652"/>
                    <a:pt x="53" y="704"/>
                    <a:pt x="117" y="704"/>
                  </a:cubicBezTo>
                  <a:lnTo>
                    <a:pt x="1803" y="704"/>
                  </a:lnTo>
                  <a:cubicBezTo>
                    <a:pt x="1868" y="704"/>
                    <a:pt x="1920" y="652"/>
                    <a:pt x="1920" y="587"/>
                  </a:cubicBezTo>
                  <a:lnTo>
                    <a:pt x="1920" y="117"/>
                  </a:lnTo>
                  <a:cubicBezTo>
                    <a:pt x="1920" y="53"/>
                    <a:pt x="1868" y="0"/>
                    <a:pt x="1803" y="0"/>
                  </a:cubicBezTo>
                  <a:lnTo>
                    <a:pt x="117" y="0"/>
                  </a:lnTo>
                  <a:close/>
                </a:path>
              </a:pathLst>
            </a:custGeom>
            <a:noFill/>
            <a:ln w="25400" cap="rnd">
              <a:solidFill>
                <a:srgbClr val="808080"/>
              </a:solidFill>
              <a:round/>
              <a:headEnd/>
              <a:tailEnd/>
            </a:ln>
          </p:spPr>
          <p:txBody>
            <a:bodyPr/>
            <a:lstStyle/>
            <a:p>
              <a:pPr algn="ctr"/>
              <a:endParaRPr lang="ja-JP" altLang="en-US" sz="1662">
                <a:solidFill>
                  <a:srgbClr val="000000"/>
                </a:solidFill>
                <a:latin typeface="Arial"/>
                <a:ea typeface="ＭＳ Ｐゴシック"/>
              </a:endParaRPr>
            </a:p>
          </p:txBody>
        </p:sp>
        <p:sp>
          <p:nvSpPr>
            <p:cNvPr id="20620" name="Freeform 190"/>
            <p:cNvSpPr>
              <a:spLocks/>
            </p:cNvSpPr>
            <p:nvPr/>
          </p:nvSpPr>
          <p:spPr bwMode="auto">
            <a:xfrm>
              <a:off x="4614" y="2951"/>
              <a:ext cx="929" cy="334"/>
            </a:xfrm>
            <a:custGeom>
              <a:avLst/>
              <a:gdLst>
                <a:gd name="T0" fmla="*/ 0 w 1920"/>
                <a:gd name="T1" fmla="*/ 0 h 704"/>
                <a:gd name="T2" fmla="*/ 0 w 1920"/>
                <a:gd name="T3" fmla="*/ 0 h 704"/>
                <a:gd name="T4" fmla="*/ 0 w 1920"/>
                <a:gd name="T5" fmla="*/ 0 h 704"/>
                <a:gd name="T6" fmla="*/ 0 w 1920"/>
                <a:gd name="T7" fmla="*/ 1 h 704"/>
                <a:gd name="T8" fmla="*/ 2 w 1920"/>
                <a:gd name="T9" fmla="*/ 1 h 704"/>
                <a:gd name="T10" fmla="*/ 3 w 1920"/>
                <a:gd name="T11" fmla="*/ 0 h 704"/>
                <a:gd name="T12" fmla="*/ 3 w 1920"/>
                <a:gd name="T13" fmla="*/ 0 h 704"/>
                <a:gd name="T14" fmla="*/ 2 w 1920"/>
                <a:gd name="T15" fmla="*/ 0 h 704"/>
                <a:gd name="T16" fmla="*/ 0 w 1920"/>
                <a:gd name="T17" fmla="*/ 0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0"/>
                <a:gd name="T28" fmla="*/ 0 h 704"/>
                <a:gd name="T29" fmla="*/ 1920 w 1920"/>
                <a:gd name="T30" fmla="*/ 704 h 7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0" h="704">
                  <a:moveTo>
                    <a:pt x="118" y="0"/>
                  </a:moveTo>
                  <a:cubicBezTo>
                    <a:pt x="53" y="0"/>
                    <a:pt x="0" y="53"/>
                    <a:pt x="0" y="118"/>
                  </a:cubicBezTo>
                  <a:lnTo>
                    <a:pt x="0" y="587"/>
                  </a:lnTo>
                  <a:cubicBezTo>
                    <a:pt x="0" y="652"/>
                    <a:pt x="53" y="704"/>
                    <a:pt x="118" y="704"/>
                  </a:cubicBezTo>
                  <a:lnTo>
                    <a:pt x="1803" y="704"/>
                  </a:lnTo>
                  <a:cubicBezTo>
                    <a:pt x="1868" y="704"/>
                    <a:pt x="1920" y="652"/>
                    <a:pt x="1920" y="587"/>
                  </a:cubicBezTo>
                  <a:lnTo>
                    <a:pt x="1920" y="118"/>
                  </a:lnTo>
                  <a:cubicBezTo>
                    <a:pt x="1920" y="53"/>
                    <a:pt x="1868" y="0"/>
                    <a:pt x="1803" y="0"/>
                  </a:cubicBezTo>
                  <a:lnTo>
                    <a:pt x="118" y="0"/>
                  </a:lnTo>
                  <a:close/>
                </a:path>
              </a:pathLst>
            </a:custGeom>
            <a:solidFill>
              <a:srgbClr val="FFFFFF"/>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21" name="Freeform 191"/>
            <p:cNvSpPr>
              <a:spLocks/>
            </p:cNvSpPr>
            <p:nvPr/>
          </p:nvSpPr>
          <p:spPr bwMode="auto">
            <a:xfrm>
              <a:off x="4614" y="2951"/>
              <a:ext cx="929" cy="334"/>
            </a:xfrm>
            <a:custGeom>
              <a:avLst/>
              <a:gdLst>
                <a:gd name="T0" fmla="*/ 0 w 1920"/>
                <a:gd name="T1" fmla="*/ 0 h 704"/>
                <a:gd name="T2" fmla="*/ 0 w 1920"/>
                <a:gd name="T3" fmla="*/ 0 h 704"/>
                <a:gd name="T4" fmla="*/ 0 w 1920"/>
                <a:gd name="T5" fmla="*/ 0 h 704"/>
                <a:gd name="T6" fmla="*/ 0 w 1920"/>
                <a:gd name="T7" fmla="*/ 1 h 704"/>
                <a:gd name="T8" fmla="*/ 2 w 1920"/>
                <a:gd name="T9" fmla="*/ 1 h 704"/>
                <a:gd name="T10" fmla="*/ 3 w 1920"/>
                <a:gd name="T11" fmla="*/ 0 h 704"/>
                <a:gd name="T12" fmla="*/ 3 w 1920"/>
                <a:gd name="T13" fmla="*/ 0 h 704"/>
                <a:gd name="T14" fmla="*/ 2 w 1920"/>
                <a:gd name="T15" fmla="*/ 0 h 704"/>
                <a:gd name="T16" fmla="*/ 0 w 1920"/>
                <a:gd name="T17" fmla="*/ 0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0"/>
                <a:gd name="T28" fmla="*/ 0 h 704"/>
                <a:gd name="T29" fmla="*/ 1920 w 1920"/>
                <a:gd name="T30" fmla="*/ 704 h 7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0" h="704">
                  <a:moveTo>
                    <a:pt x="118" y="0"/>
                  </a:moveTo>
                  <a:cubicBezTo>
                    <a:pt x="53" y="0"/>
                    <a:pt x="0" y="53"/>
                    <a:pt x="0" y="118"/>
                  </a:cubicBezTo>
                  <a:lnTo>
                    <a:pt x="0" y="587"/>
                  </a:lnTo>
                  <a:cubicBezTo>
                    <a:pt x="0" y="652"/>
                    <a:pt x="53" y="704"/>
                    <a:pt x="118" y="704"/>
                  </a:cubicBezTo>
                  <a:lnTo>
                    <a:pt x="1803" y="704"/>
                  </a:lnTo>
                  <a:cubicBezTo>
                    <a:pt x="1868" y="704"/>
                    <a:pt x="1920" y="652"/>
                    <a:pt x="1920" y="587"/>
                  </a:cubicBezTo>
                  <a:lnTo>
                    <a:pt x="1920" y="118"/>
                  </a:lnTo>
                  <a:cubicBezTo>
                    <a:pt x="1920" y="53"/>
                    <a:pt x="1868" y="0"/>
                    <a:pt x="1803" y="0"/>
                  </a:cubicBezTo>
                  <a:lnTo>
                    <a:pt x="118" y="0"/>
                  </a:lnTo>
                  <a:close/>
                </a:path>
              </a:pathLst>
            </a:custGeom>
            <a:noFill/>
            <a:ln w="25400" cap="rnd">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45" name="Rectangle 192"/>
          <p:cNvSpPr>
            <a:spLocks noChangeArrowheads="1"/>
          </p:cNvSpPr>
          <p:nvPr/>
        </p:nvSpPr>
        <p:spPr bwMode="auto">
          <a:xfrm>
            <a:off x="5081404" y="5304473"/>
            <a:ext cx="474489"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医療機関</a:t>
            </a:r>
            <a:endParaRPr lang="ja-JP" altLang="en-US" sz="923">
              <a:solidFill>
                <a:srgbClr val="000000"/>
              </a:solidFill>
              <a:latin typeface="Arial"/>
              <a:ea typeface="ＭＳ Ｐゴシック"/>
            </a:endParaRPr>
          </a:p>
        </p:txBody>
      </p:sp>
      <p:sp>
        <p:nvSpPr>
          <p:cNvPr id="20546" name="Rectangle 193"/>
          <p:cNvSpPr>
            <a:spLocks noChangeArrowheads="1"/>
          </p:cNvSpPr>
          <p:nvPr/>
        </p:nvSpPr>
        <p:spPr bwMode="auto">
          <a:xfrm>
            <a:off x="4254360" y="5104335"/>
            <a:ext cx="567463"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医療面の相談</a:t>
            </a:r>
            <a:endParaRPr lang="ja-JP" altLang="en-US" sz="738">
              <a:solidFill>
                <a:srgbClr val="000000"/>
              </a:solidFill>
              <a:latin typeface="Arial"/>
              <a:ea typeface="ＭＳ Ｐゴシック"/>
            </a:endParaRPr>
          </a:p>
        </p:txBody>
      </p:sp>
      <p:sp>
        <p:nvSpPr>
          <p:cNvPr id="20547" name="Freeform 194"/>
          <p:cNvSpPr>
            <a:spLocks noEditPoints="1"/>
          </p:cNvSpPr>
          <p:nvPr/>
        </p:nvSpPr>
        <p:spPr bwMode="auto">
          <a:xfrm>
            <a:off x="4155659" y="5235601"/>
            <a:ext cx="615950" cy="121626"/>
          </a:xfrm>
          <a:custGeom>
            <a:avLst/>
            <a:gdLst>
              <a:gd name="T0" fmla="*/ 2147483647 w 1220"/>
              <a:gd name="T1" fmla="*/ 2147483647 h 218"/>
              <a:gd name="T2" fmla="*/ 2147483647 w 1220"/>
              <a:gd name="T3" fmla="*/ 2147483647 h 218"/>
              <a:gd name="T4" fmla="*/ 2147483647 w 1220"/>
              <a:gd name="T5" fmla="*/ 2147483647 h 218"/>
              <a:gd name="T6" fmla="*/ 2147483647 w 1220"/>
              <a:gd name="T7" fmla="*/ 2147483647 h 218"/>
              <a:gd name="T8" fmla="*/ 2147483647 w 1220"/>
              <a:gd name="T9" fmla="*/ 2147483647 h 218"/>
              <a:gd name="T10" fmla="*/ 2147483647 w 1220"/>
              <a:gd name="T11" fmla="*/ 2147483647 h 218"/>
              <a:gd name="T12" fmla="*/ 2147483647 w 1220"/>
              <a:gd name="T13" fmla="*/ 2147483647 h 218"/>
              <a:gd name="T14" fmla="*/ 2147483647 w 1220"/>
              <a:gd name="T15" fmla="*/ 2147483647 h 218"/>
              <a:gd name="T16" fmla="*/ 2147483647 w 1220"/>
              <a:gd name="T17" fmla="*/ 2147483647 h 218"/>
              <a:gd name="T18" fmla="*/ 2147483647 w 1220"/>
              <a:gd name="T19" fmla="*/ 2147483647 h 218"/>
              <a:gd name="T20" fmla="*/ 2147483647 w 1220"/>
              <a:gd name="T21" fmla="*/ 2147483647 h 218"/>
              <a:gd name="T22" fmla="*/ 2147483647 w 1220"/>
              <a:gd name="T23" fmla="*/ 2147483647 h 218"/>
              <a:gd name="T24" fmla="*/ 2147483647 w 1220"/>
              <a:gd name="T25" fmla="*/ 2147483647 h 218"/>
              <a:gd name="T26" fmla="*/ 2147483647 w 1220"/>
              <a:gd name="T27" fmla="*/ 2147483647 h 218"/>
              <a:gd name="T28" fmla="*/ 2147483647 w 1220"/>
              <a:gd name="T29" fmla="*/ 2147483647 h 218"/>
              <a:gd name="T30" fmla="*/ 2147483647 w 1220"/>
              <a:gd name="T31" fmla="*/ 2147483647 h 218"/>
              <a:gd name="T32" fmla="*/ 2147483647 w 1220"/>
              <a:gd name="T33" fmla="*/ 214748364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0"/>
              <a:gd name="T52" fmla="*/ 0 h 218"/>
              <a:gd name="T53" fmla="*/ 1220 w 1220"/>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0" h="218">
                <a:moveTo>
                  <a:pt x="13" y="1"/>
                </a:moveTo>
                <a:lnTo>
                  <a:pt x="1201" y="157"/>
                </a:lnTo>
                <a:cubicBezTo>
                  <a:pt x="1207" y="158"/>
                  <a:pt x="1211" y="163"/>
                  <a:pt x="1210" y="169"/>
                </a:cubicBezTo>
                <a:cubicBezTo>
                  <a:pt x="1209" y="175"/>
                  <a:pt x="1204" y="179"/>
                  <a:pt x="1198" y="178"/>
                </a:cubicBezTo>
                <a:lnTo>
                  <a:pt x="10" y="22"/>
                </a:lnTo>
                <a:cubicBezTo>
                  <a:pt x="4" y="21"/>
                  <a:pt x="0" y="16"/>
                  <a:pt x="1" y="10"/>
                </a:cubicBezTo>
                <a:cubicBezTo>
                  <a:pt x="2" y="4"/>
                  <a:pt x="7" y="0"/>
                  <a:pt x="13" y="1"/>
                </a:cubicBezTo>
                <a:close/>
                <a:moveTo>
                  <a:pt x="1128" y="99"/>
                </a:moveTo>
                <a:lnTo>
                  <a:pt x="1220" y="171"/>
                </a:lnTo>
                <a:lnTo>
                  <a:pt x="1112" y="216"/>
                </a:lnTo>
                <a:cubicBezTo>
                  <a:pt x="1107" y="218"/>
                  <a:pt x="1101" y="216"/>
                  <a:pt x="1098" y="210"/>
                </a:cubicBezTo>
                <a:cubicBezTo>
                  <a:pt x="1096" y="205"/>
                  <a:pt x="1099" y="198"/>
                  <a:pt x="1104" y="196"/>
                </a:cubicBezTo>
                <a:lnTo>
                  <a:pt x="1195" y="158"/>
                </a:lnTo>
                <a:lnTo>
                  <a:pt x="1193" y="176"/>
                </a:lnTo>
                <a:lnTo>
                  <a:pt x="1115" y="116"/>
                </a:lnTo>
                <a:cubicBezTo>
                  <a:pt x="1110" y="112"/>
                  <a:pt x="1109" y="105"/>
                  <a:pt x="1113" y="101"/>
                </a:cubicBezTo>
                <a:cubicBezTo>
                  <a:pt x="1116" y="96"/>
                  <a:pt x="1123" y="95"/>
                  <a:pt x="1128" y="99"/>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grpSp>
        <p:nvGrpSpPr>
          <p:cNvPr id="14" name="Group 195"/>
          <p:cNvGrpSpPr>
            <a:grpSpLocks/>
          </p:cNvGrpSpPr>
          <p:nvPr/>
        </p:nvGrpSpPr>
        <p:grpSpPr bwMode="auto">
          <a:xfrm>
            <a:off x="1929984" y="3232419"/>
            <a:ext cx="2133600" cy="142143"/>
            <a:chOff x="1834" y="1297"/>
            <a:chExt cx="2044" cy="121"/>
          </a:xfrm>
        </p:grpSpPr>
        <p:sp>
          <p:nvSpPr>
            <p:cNvPr id="20590" name="Freeform 196"/>
            <p:cNvSpPr>
              <a:spLocks noEditPoints="1"/>
            </p:cNvSpPr>
            <p:nvPr/>
          </p:nvSpPr>
          <p:spPr bwMode="auto">
            <a:xfrm>
              <a:off x="1834" y="1298"/>
              <a:ext cx="132" cy="120"/>
            </a:xfrm>
            <a:custGeom>
              <a:avLst/>
              <a:gdLst>
                <a:gd name="T0" fmla="*/ 0 w 272"/>
                <a:gd name="T1" fmla="*/ 0 h 253"/>
                <a:gd name="T2" fmla="*/ 0 w 272"/>
                <a:gd name="T3" fmla="*/ 0 h 253"/>
                <a:gd name="T4" fmla="*/ 0 w 272"/>
                <a:gd name="T5" fmla="*/ 0 h 253"/>
                <a:gd name="T6" fmla="*/ 0 w 272"/>
                <a:gd name="T7" fmla="*/ 0 h 253"/>
                <a:gd name="T8" fmla="*/ 0 w 272"/>
                <a:gd name="T9" fmla="*/ 0 h 253"/>
                <a:gd name="T10" fmla="*/ 0 w 272"/>
                <a:gd name="T11" fmla="*/ 0 h 253"/>
                <a:gd name="T12" fmla="*/ 0 w 272"/>
                <a:gd name="T13" fmla="*/ 0 h 253"/>
                <a:gd name="T14" fmla="*/ 0 w 272"/>
                <a:gd name="T15" fmla="*/ 0 h 253"/>
                <a:gd name="T16" fmla="*/ 0 w 272"/>
                <a:gd name="T17" fmla="*/ 0 h 253"/>
                <a:gd name="T18" fmla="*/ 0 w 272"/>
                <a:gd name="T19" fmla="*/ 0 h 253"/>
                <a:gd name="T20" fmla="*/ 0 w 272"/>
                <a:gd name="T21" fmla="*/ 0 h 253"/>
                <a:gd name="T22" fmla="*/ 0 w 272"/>
                <a:gd name="T23" fmla="*/ 0 h 253"/>
                <a:gd name="T24" fmla="*/ 0 w 272"/>
                <a:gd name="T25" fmla="*/ 0 h 253"/>
                <a:gd name="T26" fmla="*/ 0 w 272"/>
                <a:gd name="T27" fmla="*/ 0 h 253"/>
                <a:gd name="T28" fmla="*/ 0 w 272"/>
                <a:gd name="T29" fmla="*/ 0 h 253"/>
                <a:gd name="T30" fmla="*/ 0 w 272"/>
                <a:gd name="T31" fmla="*/ 0 h 253"/>
                <a:gd name="T32" fmla="*/ 0 w 272"/>
                <a:gd name="T33" fmla="*/ 0 h 253"/>
                <a:gd name="T34" fmla="*/ 0 w 272"/>
                <a:gd name="T35" fmla="*/ 0 h 253"/>
                <a:gd name="T36" fmla="*/ 0 w 272"/>
                <a:gd name="T37" fmla="*/ 0 h 253"/>
                <a:gd name="T38" fmla="*/ 0 w 272"/>
                <a:gd name="T39" fmla="*/ 0 h 253"/>
                <a:gd name="T40" fmla="*/ 0 w 272"/>
                <a:gd name="T41" fmla="*/ 0 h 253"/>
                <a:gd name="T42" fmla="*/ 0 w 272"/>
                <a:gd name="T43" fmla="*/ 0 h 253"/>
                <a:gd name="T44" fmla="*/ 0 w 272"/>
                <a:gd name="T45" fmla="*/ 0 h 253"/>
                <a:gd name="T46" fmla="*/ 0 w 272"/>
                <a:gd name="T47" fmla="*/ 0 h 253"/>
                <a:gd name="T48" fmla="*/ 0 w 272"/>
                <a:gd name="T49" fmla="*/ 0 h 253"/>
                <a:gd name="T50" fmla="*/ 0 w 272"/>
                <a:gd name="T51" fmla="*/ 0 h 253"/>
                <a:gd name="T52" fmla="*/ 0 w 272"/>
                <a:gd name="T53" fmla="*/ 0 h 253"/>
                <a:gd name="T54" fmla="*/ 0 w 272"/>
                <a:gd name="T55" fmla="*/ 0 h 253"/>
                <a:gd name="T56" fmla="*/ 0 w 272"/>
                <a:gd name="T57" fmla="*/ 0 h 253"/>
                <a:gd name="T58" fmla="*/ 0 w 272"/>
                <a:gd name="T59" fmla="*/ 0 h 253"/>
                <a:gd name="T60" fmla="*/ 0 w 272"/>
                <a:gd name="T61" fmla="*/ 0 h 253"/>
                <a:gd name="T62" fmla="*/ 0 w 272"/>
                <a:gd name="T63" fmla="*/ 0 h 253"/>
                <a:gd name="T64" fmla="*/ 0 w 272"/>
                <a:gd name="T65" fmla="*/ 0 h 253"/>
                <a:gd name="T66" fmla="*/ 0 w 272"/>
                <a:gd name="T67" fmla="*/ 0 h 253"/>
                <a:gd name="T68" fmla="*/ 0 w 272"/>
                <a:gd name="T69" fmla="*/ 0 h 253"/>
                <a:gd name="T70" fmla="*/ 0 w 272"/>
                <a:gd name="T71" fmla="*/ 0 h 253"/>
                <a:gd name="T72" fmla="*/ 0 w 272"/>
                <a:gd name="T73" fmla="*/ 0 h 253"/>
                <a:gd name="T74" fmla="*/ 0 w 272"/>
                <a:gd name="T75" fmla="*/ 0 h 253"/>
                <a:gd name="T76" fmla="*/ 0 w 272"/>
                <a:gd name="T77" fmla="*/ 0 h 253"/>
                <a:gd name="T78" fmla="*/ 0 w 272"/>
                <a:gd name="T79" fmla="*/ 0 h 253"/>
                <a:gd name="T80" fmla="*/ 0 w 272"/>
                <a:gd name="T81" fmla="*/ 0 h 253"/>
                <a:gd name="T82" fmla="*/ 0 w 272"/>
                <a:gd name="T83" fmla="*/ 0 h 253"/>
                <a:gd name="T84" fmla="*/ 0 w 272"/>
                <a:gd name="T85" fmla="*/ 0 h 253"/>
                <a:gd name="T86" fmla="*/ 0 w 272"/>
                <a:gd name="T87" fmla="*/ 0 h 253"/>
                <a:gd name="T88" fmla="*/ 0 w 272"/>
                <a:gd name="T89" fmla="*/ 0 h 2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2"/>
                <a:gd name="T136" fmla="*/ 0 h 253"/>
                <a:gd name="T137" fmla="*/ 272 w 272"/>
                <a:gd name="T138" fmla="*/ 253 h 2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2" h="253">
                  <a:moveTo>
                    <a:pt x="166" y="8"/>
                  </a:moveTo>
                  <a:cubicBezTo>
                    <a:pt x="166" y="3"/>
                    <a:pt x="168" y="0"/>
                    <a:pt x="174" y="0"/>
                  </a:cubicBezTo>
                  <a:cubicBezTo>
                    <a:pt x="180" y="0"/>
                    <a:pt x="183" y="3"/>
                    <a:pt x="183" y="8"/>
                  </a:cubicBezTo>
                  <a:cubicBezTo>
                    <a:pt x="183" y="13"/>
                    <a:pt x="183" y="18"/>
                    <a:pt x="183" y="22"/>
                  </a:cubicBezTo>
                  <a:cubicBezTo>
                    <a:pt x="206" y="22"/>
                    <a:pt x="230" y="22"/>
                    <a:pt x="254" y="22"/>
                  </a:cubicBezTo>
                  <a:cubicBezTo>
                    <a:pt x="260" y="22"/>
                    <a:pt x="264" y="24"/>
                    <a:pt x="264" y="30"/>
                  </a:cubicBezTo>
                  <a:cubicBezTo>
                    <a:pt x="264" y="35"/>
                    <a:pt x="260" y="37"/>
                    <a:pt x="254" y="37"/>
                  </a:cubicBezTo>
                  <a:cubicBezTo>
                    <a:pt x="248" y="37"/>
                    <a:pt x="242" y="37"/>
                    <a:pt x="236" y="37"/>
                  </a:cubicBezTo>
                  <a:cubicBezTo>
                    <a:pt x="231" y="46"/>
                    <a:pt x="226" y="55"/>
                    <a:pt x="221" y="64"/>
                  </a:cubicBezTo>
                  <a:cubicBezTo>
                    <a:pt x="235" y="64"/>
                    <a:pt x="249" y="64"/>
                    <a:pt x="262" y="64"/>
                  </a:cubicBezTo>
                  <a:cubicBezTo>
                    <a:pt x="268" y="64"/>
                    <a:pt x="272" y="66"/>
                    <a:pt x="272" y="71"/>
                  </a:cubicBezTo>
                  <a:cubicBezTo>
                    <a:pt x="272" y="77"/>
                    <a:pt x="268" y="79"/>
                    <a:pt x="262" y="79"/>
                  </a:cubicBezTo>
                  <a:cubicBezTo>
                    <a:pt x="204" y="79"/>
                    <a:pt x="145" y="79"/>
                    <a:pt x="86" y="79"/>
                  </a:cubicBezTo>
                  <a:cubicBezTo>
                    <a:pt x="80" y="79"/>
                    <a:pt x="77" y="77"/>
                    <a:pt x="77" y="71"/>
                  </a:cubicBezTo>
                  <a:cubicBezTo>
                    <a:pt x="77" y="66"/>
                    <a:pt x="80" y="64"/>
                    <a:pt x="86" y="64"/>
                  </a:cubicBezTo>
                  <a:cubicBezTo>
                    <a:pt x="101" y="64"/>
                    <a:pt x="116" y="64"/>
                    <a:pt x="130" y="64"/>
                  </a:cubicBezTo>
                  <a:cubicBezTo>
                    <a:pt x="125" y="55"/>
                    <a:pt x="120" y="46"/>
                    <a:pt x="115" y="37"/>
                  </a:cubicBezTo>
                  <a:cubicBezTo>
                    <a:pt x="108" y="37"/>
                    <a:pt x="102" y="37"/>
                    <a:pt x="96" y="37"/>
                  </a:cubicBezTo>
                  <a:cubicBezTo>
                    <a:pt x="90" y="37"/>
                    <a:pt x="86" y="35"/>
                    <a:pt x="86" y="30"/>
                  </a:cubicBezTo>
                  <a:cubicBezTo>
                    <a:pt x="86" y="24"/>
                    <a:pt x="90" y="22"/>
                    <a:pt x="96" y="22"/>
                  </a:cubicBezTo>
                  <a:cubicBezTo>
                    <a:pt x="119" y="22"/>
                    <a:pt x="143" y="22"/>
                    <a:pt x="166" y="22"/>
                  </a:cubicBezTo>
                  <a:cubicBezTo>
                    <a:pt x="166" y="18"/>
                    <a:pt x="166" y="13"/>
                    <a:pt x="166" y="8"/>
                  </a:cubicBezTo>
                  <a:close/>
                  <a:moveTo>
                    <a:pt x="148" y="64"/>
                  </a:moveTo>
                  <a:cubicBezTo>
                    <a:pt x="165" y="64"/>
                    <a:pt x="182" y="64"/>
                    <a:pt x="199" y="64"/>
                  </a:cubicBezTo>
                  <a:cubicBezTo>
                    <a:pt x="204" y="55"/>
                    <a:pt x="210" y="46"/>
                    <a:pt x="215" y="37"/>
                  </a:cubicBezTo>
                  <a:cubicBezTo>
                    <a:pt x="189" y="37"/>
                    <a:pt x="162" y="37"/>
                    <a:pt x="136" y="37"/>
                  </a:cubicBezTo>
                  <a:cubicBezTo>
                    <a:pt x="140" y="46"/>
                    <a:pt x="144" y="55"/>
                    <a:pt x="148" y="64"/>
                  </a:cubicBezTo>
                  <a:close/>
                  <a:moveTo>
                    <a:pt x="17" y="27"/>
                  </a:moveTo>
                  <a:cubicBezTo>
                    <a:pt x="17" y="86"/>
                    <a:pt x="17" y="145"/>
                    <a:pt x="17" y="203"/>
                  </a:cubicBezTo>
                  <a:cubicBezTo>
                    <a:pt x="22" y="206"/>
                    <a:pt x="28" y="207"/>
                    <a:pt x="34" y="207"/>
                  </a:cubicBezTo>
                  <a:cubicBezTo>
                    <a:pt x="47" y="207"/>
                    <a:pt x="53" y="197"/>
                    <a:pt x="53" y="178"/>
                  </a:cubicBezTo>
                  <a:cubicBezTo>
                    <a:pt x="53" y="152"/>
                    <a:pt x="47" y="128"/>
                    <a:pt x="34" y="105"/>
                  </a:cubicBezTo>
                  <a:cubicBezTo>
                    <a:pt x="42" y="78"/>
                    <a:pt x="49" y="52"/>
                    <a:pt x="53" y="27"/>
                  </a:cubicBezTo>
                  <a:cubicBezTo>
                    <a:pt x="54" y="23"/>
                    <a:pt x="52" y="21"/>
                    <a:pt x="47" y="21"/>
                  </a:cubicBezTo>
                  <a:cubicBezTo>
                    <a:pt x="39" y="21"/>
                    <a:pt x="31" y="21"/>
                    <a:pt x="23" y="21"/>
                  </a:cubicBezTo>
                  <a:cubicBezTo>
                    <a:pt x="19" y="21"/>
                    <a:pt x="17" y="23"/>
                    <a:pt x="17" y="27"/>
                  </a:cubicBezTo>
                  <a:close/>
                  <a:moveTo>
                    <a:pt x="54" y="8"/>
                  </a:moveTo>
                  <a:cubicBezTo>
                    <a:pt x="69" y="8"/>
                    <a:pt x="75" y="16"/>
                    <a:pt x="72" y="31"/>
                  </a:cubicBezTo>
                  <a:cubicBezTo>
                    <a:pt x="67" y="54"/>
                    <a:pt x="60" y="78"/>
                    <a:pt x="49" y="105"/>
                  </a:cubicBezTo>
                  <a:cubicBezTo>
                    <a:pt x="65" y="126"/>
                    <a:pt x="72" y="150"/>
                    <a:pt x="72" y="180"/>
                  </a:cubicBezTo>
                  <a:cubicBezTo>
                    <a:pt x="72" y="207"/>
                    <a:pt x="62" y="221"/>
                    <a:pt x="42" y="221"/>
                  </a:cubicBezTo>
                  <a:cubicBezTo>
                    <a:pt x="34" y="221"/>
                    <a:pt x="25" y="220"/>
                    <a:pt x="17" y="218"/>
                  </a:cubicBezTo>
                  <a:cubicBezTo>
                    <a:pt x="17" y="226"/>
                    <a:pt x="17" y="234"/>
                    <a:pt x="17" y="242"/>
                  </a:cubicBezTo>
                  <a:cubicBezTo>
                    <a:pt x="17" y="248"/>
                    <a:pt x="15" y="251"/>
                    <a:pt x="9" y="251"/>
                  </a:cubicBezTo>
                  <a:cubicBezTo>
                    <a:pt x="3" y="251"/>
                    <a:pt x="0" y="248"/>
                    <a:pt x="0" y="242"/>
                  </a:cubicBezTo>
                  <a:cubicBezTo>
                    <a:pt x="0" y="170"/>
                    <a:pt x="0" y="98"/>
                    <a:pt x="0" y="26"/>
                  </a:cubicBezTo>
                  <a:cubicBezTo>
                    <a:pt x="0" y="21"/>
                    <a:pt x="3" y="17"/>
                    <a:pt x="6" y="14"/>
                  </a:cubicBezTo>
                  <a:cubicBezTo>
                    <a:pt x="10" y="10"/>
                    <a:pt x="15" y="8"/>
                    <a:pt x="19" y="8"/>
                  </a:cubicBezTo>
                  <a:cubicBezTo>
                    <a:pt x="31" y="8"/>
                    <a:pt x="42" y="8"/>
                    <a:pt x="54" y="8"/>
                  </a:cubicBezTo>
                  <a:close/>
                  <a:moveTo>
                    <a:pt x="235" y="97"/>
                  </a:moveTo>
                  <a:cubicBezTo>
                    <a:pt x="240" y="97"/>
                    <a:pt x="245" y="99"/>
                    <a:pt x="248" y="103"/>
                  </a:cubicBezTo>
                  <a:cubicBezTo>
                    <a:pt x="252" y="106"/>
                    <a:pt x="254" y="110"/>
                    <a:pt x="254" y="114"/>
                  </a:cubicBezTo>
                  <a:cubicBezTo>
                    <a:pt x="254" y="129"/>
                    <a:pt x="254" y="143"/>
                    <a:pt x="254" y="157"/>
                  </a:cubicBezTo>
                  <a:cubicBezTo>
                    <a:pt x="254" y="161"/>
                    <a:pt x="252" y="165"/>
                    <a:pt x="248" y="169"/>
                  </a:cubicBezTo>
                  <a:cubicBezTo>
                    <a:pt x="245" y="172"/>
                    <a:pt x="240" y="174"/>
                    <a:pt x="235" y="174"/>
                  </a:cubicBezTo>
                  <a:cubicBezTo>
                    <a:pt x="218" y="174"/>
                    <a:pt x="201" y="174"/>
                    <a:pt x="184" y="174"/>
                  </a:cubicBezTo>
                  <a:cubicBezTo>
                    <a:pt x="184" y="181"/>
                    <a:pt x="184" y="188"/>
                    <a:pt x="184" y="195"/>
                  </a:cubicBezTo>
                  <a:cubicBezTo>
                    <a:pt x="210" y="195"/>
                    <a:pt x="236" y="195"/>
                    <a:pt x="262" y="195"/>
                  </a:cubicBezTo>
                  <a:cubicBezTo>
                    <a:pt x="268" y="195"/>
                    <a:pt x="272" y="197"/>
                    <a:pt x="272" y="202"/>
                  </a:cubicBezTo>
                  <a:cubicBezTo>
                    <a:pt x="272" y="208"/>
                    <a:pt x="268" y="210"/>
                    <a:pt x="262" y="210"/>
                  </a:cubicBezTo>
                  <a:cubicBezTo>
                    <a:pt x="236" y="210"/>
                    <a:pt x="210" y="210"/>
                    <a:pt x="184" y="210"/>
                  </a:cubicBezTo>
                  <a:cubicBezTo>
                    <a:pt x="184" y="222"/>
                    <a:pt x="184" y="233"/>
                    <a:pt x="184" y="245"/>
                  </a:cubicBezTo>
                  <a:cubicBezTo>
                    <a:pt x="184" y="250"/>
                    <a:pt x="181" y="253"/>
                    <a:pt x="176" y="253"/>
                  </a:cubicBezTo>
                  <a:cubicBezTo>
                    <a:pt x="170" y="253"/>
                    <a:pt x="167" y="250"/>
                    <a:pt x="167" y="245"/>
                  </a:cubicBezTo>
                  <a:cubicBezTo>
                    <a:pt x="167" y="233"/>
                    <a:pt x="167" y="222"/>
                    <a:pt x="167" y="210"/>
                  </a:cubicBezTo>
                  <a:cubicBezTo>
                    <a:pt x="141" y="210"/>
                    <a:pt x="115" y="210"/>
                    <a:pt x="89" y="210"/>
                  </a:cubicBezTo>
                  <a:cubicBezTo>
                    <a:pt x="83" y="210"/>
                    <a:pt x="79" y="208"/>
                    <a:pt x="79" y="202"/>
                  </a:cubicBezTo>
                  <a:cubicBezTo>
                    <a:pt x="79" y="197"/>
                    <a:pt x="83" y="195"/>
                    <a:pt x="89" y="195"/>
                  </a:cubicBezTo>
                  <a:cubicBezTo>
                    <a:pt x="115" y="195"/>
                    <a:pt x="141" y="195"/>
                    <a:pt x="167" y="195"/>
                  </a:cubicBezTo>
                  <a:cubicBezTo>
                    <a:pt x="167" y="188"/>
                    <a:pt x="167" y="181"/>
                    <a:pt x="167" y="174"/>
                  </a:cubicBezTo>
                  <a:cubicBezTo>
                    <a:pt x="151" y="174"/>
                    <a:pt x="134" y="174"/>
                    <a:pt x="117" y="174"/>
                  </a:cubicBezTo>
                  <a:cubicBezTo>
                    <a:pt x="112" y="174"/>
                    <a:pt x="108" y="172"/>
                    <a:pt x="104" y="169"/>
                  </a:cubicBezTo>
                  <a:cubicBezTo>
                    <a:pt x="101" y="165"/>
                    <a:pt x="98" y="161"/>
                    <a:pt x="98" y="157"/>
                  </a:cubicBezTo>
                  <a:cubicBezTo>
                    <a:pt x="98" y="143"/>
                    <a:pt x="98" y="129"/>
                    <a:pt x="98" y="114"/>
                  </a:cubicBezTo>
                  <a:cubicBezTo>
                    <a:pt x="98" y="110"/>
                    <a:pt x="101" y="106"/>
                    <a:pt x="104" y="103"/>
                  </a:cubicBezTo>
                  <a:cubicBezTo>
                    <a:pt x="108" y="99"/>
                    <a:pt x="112" y="97"/>
                    <a:pt x="117" y="97"/>
                  </a:cubicBezTo>
                  <a:cubicBezTo>
                    <a:pt x="156" y="97"/>
                    <a:pt x="196" y="97"/>
                    <a:pt x="235" y="97"/>
                  </a:cubicBezTo>
                  <a:close/>
                  <a:moveTo>
                    <a:pt x="115" y="129"/>
                  </a:moveTo>
                  <a:cubicBezTo>
                    <a:pt x="156" y="129"/>
                    <a:pt x="197" y="129"/>
                    <a:pt x="237" y="129"/>
                  </a:cubicBezTo>
                  <a:cubicBezTo>
                    <a:pt x="237" y="125"/>
                    <a:pt x="237" y="121"/>
                    <a:pt x="237" y="118"/>
                  </a:cubicBezTo>
                  <a:cubicBezTo>
                    <a:pt x="237" y="114"/>
                    <a:pt x="235" y="112"/>
                    <a:pt x="231" y="112"/>
                  </a:cubicBezTo>
                  <a:cubicBezTo>
                    <a:pt x="195" y="112"/>
                    <a:pt x="158" y="112"/>
                    <a:pt x="121" y="112"/>
                  </a:cubicBezTo>
                  <a:cubicBezTo>
                    <a:pt x="117" y="112"/>
                    <a:pt x="115" y="114"/>
                    <a:pt x="115" y="118"/>
                  </a:cubicBezTo>
                  <a:cubicBezTo>
                    <a:pt x="115" y="121"/>
                    <a:pt x="115" y="125"/>
                    <a:pt x="115" y="129"/>
                  </a:cubicBezTo>
                  <a:close/>
                  <a:moveTo>
                    <a:pt x="115" y="154"/>
                  </a:moveTo>
                  <a:cubicBezTo>
                    <a:pt x="115" y="157"/>
                    <a:pt x="117" y="159"/>
                    <a:pt x="121" y="159"/>
                  </a:cubicBezTo>
                  <a:cubicBezTo>
                    <a:pt x="158" y="159"/>
                    <a:pt x="195" y="159"/>
                    <a:pt x="231" y="159"/>
                  </a:cubicBezTo>
                  <a:cubicBezTo>
                    <a:pt x="235" y="159"/>
                    <a:pt x="237" y="157"/>
                    <a:pt x="237" y="154"/>
                  </a:cubicBezTo>
                  <a:cubicBezTo>
                    <a:pt x="237" y="150"/>
                    <a:pt x="237" y="146"/>
                    <a:pt x="237" y="142"/>
                  </a:cubicBezTo>
                  <a:cubicBezTo>
                    <a:pt x="197" y="142"/>
                    <a:pt x="156" y="142"/>
                    <a:pt x="115" y="142"/>
                  </a:cubicBezTo>
                  <a:cubicBezTo>
                    <a:pt x="115" y="146"/>
                    <a:pt x="115" y="150"/>
                    <a:pt x="115" y="154"/>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1" name="Freeform 197"/>
            <p:cNvSpPr>
              <a:spLocks noEditPoints="1"/>
            </p:cNvSpPr>
            <p:nvPr/>
          </p:nvSpPr>
          <p:spPr bwMode="auto">
            <a:xfrm>
              <a:off x="1980" y="1297"/>
              <a:ext cx="132" cy="118"/>
            </a:xfrm>
            <a:custGeom>
              <a:avLst/>
              <a:gdLst>
                <a:gd name="T0" fmla="*/ 0 w 273"/>
                <a:gd name="T1" fmla="*/ 0 h 250"/>
                <a:gd name="T2" fmla="*/ 0 w 273"/>
                <a:gd name="T3" fmla="*/ 0 h 250"/>
                <a:gd name="T4" fmla="*/ 0 w 273"/>
                <a:gd name="T5" fmla="*/ 0 h 250"/>
                <a:gd name="T6" fmla="*/ 0 w 273"/>
                <a:gd name="T7" fmla="*/ 0 h 250"/>
                <a:gd name="T8" fmla="*/ 0 w 273"/>
                <a:gd name="T9" fmla="*/ 0 h 250"/>
                <a:gd name="T10" fmla="*/ 0 w 273"/>
                <a:gd name="T11" fmla="*/ 0 h 250"/>
                <a:gd name="T12" fmla="*/ 0 w 273"/>
                <a:gd name="T13" fmla="*/ 0 h 250"/>
                <a:gd name="T14" fmla="*/ 0 w 273"/>
                <a:gd name="T15" fmla="*/ 0 h 250"/>
                <a:gd name="T16" fmla="*/ 0 w 273"/>
                <a:gd name="T17" fmla="*/ 0 h 250"/>
                <a:gd name="T18" fmla="*/ 0 w 273"/>
                <a:gd name="T19" fmla="*/ 0 h 250"/>
                <a:gd name="T20" fmla="*/ 0 w 273"/>
                <a:gd name="T21" fmla="*/ 0 h 250"/>
                <a:gd name="T22" fmla="*/ 0 w 273"/>
                <a:gd name="T23" fmla="*/ 0 h 250"/>
                <a:gd name="T24" fmla="*/ 0 w 273"/>
                <a:gd name="T25" fmla="*/ 0 h 250"/>
                <a:gd name="T26" fmla="*/ 0 w 273"/>
                <a:gd name="T27" fmla="*/ 0 h 250"/>
                <a:gd name="T28" fmla="*/ 0 w 273"/>
                <a:gd name="T29" fmla="*/ 0 h 250"/>
                <a:gd name="T30" fmla="*/ 0 w 273"/>
                <a:gd name="T31" fmla="*/ 0 h 250"/>
                <a:gd name="T32" fmla="*/ 0 w 273"/>
                <a:gd name="T33" fmla="*/ 0 h 250"/>
                <a:gd name="T34" fmla="*/ 0 w 273"/>
                <a:gd name="T35" fmla="*/ 0 h 250"/>
                <a:gd name="T36" fmla="*/ 0 w 273"/>
                <a:gd name="T37" fmla="*/ 0 h 250"/>
                <a:gd name="T38" fmla="*/ 0 w 273"/>
                <a:gd name="T39" fmla="*/ 0 h 250"/>
                <a:gd name="T40" fmla="*/ 0 w 273"/>
                <a:gd name="T41" fmla="*/ 0 h 250"/>
                <a:gd name="T42" fmla="*/ 0 w 273"/>
                <a:gd name="T43" fmla="*/ 0 h 250"/>
                <a:gd name="T44" fmla="*/ 0 w 273"/>
                <a:gd name="T45" fmla="*/ 0 h 250"/>
                <a:gd name="T46" fmla="*/ 0 w 273"/>
                <a:gd name="T47" fmla="*/ 0 h 250"/>
                <a:gd name="T48" fmla="*/ 0 w 273"/>
                <a:gd name="T49" fmla="*/ 0 h 250"/>
                <a:gd name="T50" fmla="*/ 0 w 273"/>
                <a:gd name="T51" fmla="*/ 0 h 250"/>
                <a:gd name="T52" fmla="*/ 0 w 273"/>
                <a:gd name="T53" fmla="*/ 0 h 250"/>
                <a:gd name="T54" fmla="*/ 0 w 273"/>
                <a:gd name="T55" fmla="*/ 0 h 250"/>
                <a:gd name="T56" fmla="*/ 0 w 273"/>
                <a:gd name="T57" fmla="*/ 0 h 250"/>
                <a:gd name="T58" fmla="*/ 0 w 273"/>
                <a:gd name="T59" fmla="*/ 0 h 250"/>
                <a:gd name="T60" fmla="*/ 0 w 273"/>
                <a:gd name="T61" fmla="*/ 0 h 250"/>
                <a:gd name="T62" fmla="*/ 0 w 273"/>
                <a:gd name="T63" fmla="*/ 0 h 250"/>
                <a:gd name="T64" fmla="*/ 0 w 273"/>
                <a:gd name="T65" fmla="*/ 0 h 250"/>
                <a:gd name="T66" fmla="*/ 0 w 273"/>
                <a:gd name="T67" fmla="*/ 0 h 250"/>
                <a:gd name="T68" fmla="*/ 0 w 273"/>
                <a:gd name="T69" fmla="*/ 0 h 250"/>
                <a:gd name="T70" fmla="*/ 0 w 273"/>
                <a:gd name="T71" fmla="*/ 0 h 250"/>
                <a:gd name="T72" fmla="*/ 0 w 273"/>
                <a:gd name="T73" fmla="*/ 0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3"/>
                <a:gd name="T112" fmla="*/ 0 h 250"/>
                <a:gd name="T113" fmla="*/ 273 w 273"/>
                <a:gd name="T114" fmla="*/ 250 h 2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3" h="250">
                  <a:moveTo>
                    <a:pt x="232" y="166"/>
                  </a:moveTo>
                  <a:cubicBezTo>
                    <a:pt x="236" y="166"/>
                    <a:pt x="241" y="169"/>
                    <a:pt x="245" y="172"/>
                  </a:cubicBezTo>
                  <a:cubicBezTo>
                    <a:pt x="248" y="175"/>
                    <a:pt x="251" y="179"/>
                    <a:pt x="251" y="184"/>
                  </a:cubicBezTo>
                  <a:cubicBezTo>
                    <a:pt x="251" y="200"/>
                    <a:pt x="251" y="216"/>
                    <a:pt x="251" y="233"/>
                  </a:cubicBezTo>
                  <a:cubicBezTo>
                    <a:pt x="251" y="237"/>
                    <a:pt x="248" y="241"/>
                    <a:pt x="245" y="244"/>
                  </a:cubicBezTo>
                  <a:cubicBezTo>
                    <a:pt x="241" y="248"/>
                    <a:pt x="236" y="250"/>
                    <a:pt x="232" y="250"/>
                  </a:cubicBezTo>
                  <a:cubicBezTo>
                    <a:pt x="168" y="250"/>
                    <a:pt x="105" y="250"/>
                    <a:pt x="41" y="250"/>
                  </a:cubicBezTo>
                  <a:cubicBezTo>
                    <a:pt x="36" y="250"/>
                    <a:pt x="32" y="248"/>
                    <a:pt x="28" y="244"/>
                  </a:cubicBezTo>
                  <a:cubicBezTo>
                    <a:pt x="25" y="241"/>
                    <a:pt x="22" y="237"/>
                    <a:pt x="22" y="233"/>
                  </a:cubicBezTo>
                  <a:cubicBezTo>
                    <a:pt x="22" y="216"/>
                    <a:pt x="22" y="200"/>
                    <a:pt x="22" y="184"/>
                  </a:cubicBezTo>
                  <a:cubicBezTo>
                    <a:pt x="22" y="179"/>
                    <a:pt x="25" y="175"/>
                    <a:pt x="28" y="172"/>
                  </a:cubicBezTo>
                  <a:cubicBezTo>
                    <a:pt x="32" y="169"/>
                    <a:pt x="36" y="166"/>
                    <a:pt x="41" y="166"/>
                  </a:cubicBezTo>
                  <a:cubicBezTo>
                    <a:pt x="105" y="166"/>
                    <a:pt x="168" y="166"/>
                    <a:pt x="232" y="166"/>
                  </a:cubicBezTo>
                  <a:close/>
                  <a:moveTo>
                    <a:pt x="44" y="187"/>
                  </a:moveTo>
                  <a:cubicBezTo>
                    <a:pt x="44" y="201"/>
                    <a:pt x="44" y="215"/>
                    <a:pt x="44" y="229"/>
                  </a:cubicBezTo>
                  <a:cubicBezTo>
                    <a:pt x="44" y="233"/>
                    <a:pt x="46" y="235"/>
                    <a:pt x="50" y="235"/>
                  </a:cubicBezTo>
                  <a:cubicBezTo>
                    <a:pt x="108" y="235"/>
                    <a:pt x="165" y="235"/>
                    <a:pt x="223" y="235"/>
                  </a:cubicBezTo>
                  <a:cubicBezTo>
                    <a:pt x="227" y="235"/>
                    <a:pt x="229" y="233"/>
                    <a:pt x="229" y="229"/>
                  </a:cubicBezTo>
                  <a:cubicBezTo>
                    <a:pt x="229" y="215"/>
                    <a:pt x="229" y="201"/>
                    <a:pt x="229" y="187"/>
                  </a:cubicBezTo>
                  <a:cubicBezTo>
                    <a:pt x="229" y="184"/>
                    <a:pt x="227" y="182"/>
                    <a:pt x="223" y="182"/>
                  </a:cubicBezTo>
                  <a:cubicBezTo>
                    <a:pt x="165" y="182"/>
                    <a:pt x="108" y="182"/>
                    <a:pt x="50" y="182"/>
                  </a:cubicBezTo>
                  <a:cubicBezTo>
                    <a:pt x="46" y="182"/>
                    <a:pt x="44" y="184"/>
                    <a:pt x="44" y="187"/>
                  </a:cubicBezTo>
                  <a:close/>
                  <a:moveTo>
                    <a:pt x="128" y="9"/>
                  </a:moveTo>
                  <a:cubicBezTo>
                    <a:pt x="128" y="4"/>
                    <a:pt x="131" y="0"/>
                    <a:pt x="136" y="0"/>
                  </a:cubicBezTo>
                  <a:cubicBezTo>
                    <a:pt x="142" y="0"/>
                    <a:pt x="145" y="4"/>
                    <a:pt x="145" y="9"/>
                  </a:cubicBezTo>
                  <a:cubicBezTo>
                    <a:pt x="145" y="13"/>
                    <a:pt x="145" y="18"/>
                    <a:pt x="145" y="22"/>
                  </a:cubicBezTo>
                  <a:cubicBezTo>
                    <a:pt x="180" y="22"/>
                    <a:pt x="215" y="22"/>
                    <a:pt x="250" y="22"/>
                  </a:cubicBezTo>
                  <a:cubicBezTo>
                    <a:pt x="254" y="22"/>
                    <a:pt x="259" y="24"/>
                    <a:pt x="263" y="28"/>
                  </a:cubicBezTo>
                  <a:cubicBezTo>
                    <a:pt x="266" y="31"/>
                    <a:pt x="269" y="35"/>
                    <a:pt x="269" y="39"/>
                  </a:cubicBezTo>
                  <a:cubicBezTo>
                    <a:pt x="269" y="50"/>
                    <a:pt x="269" y="61"/>
                    <a:pt x="269" y="72"/>
                  </a:cubicBezTo>
                  <a:cubicBezTo>
                    <a:pt x="269" y="77"/>
                    <a:pt x="266" y="81"/>
                    <a:pt x="260" y="81"/>
                  </a:cubicBezTo>
                  <a:cubicBezTo>
                    <a:pt x="254" y="81"/>
                    <a:pt x="252" y="77"/>
                    <a:pt x="252" y="72"/>
                  </a:cubicBezTo>
                  <a:cubicBezTo>
                    <a:pt x="252" y="62"/>
                    <a:pt x="252" y="52"/>
                    <a:pt x="252" y="43"/>
                  </a:cubicBezTo>
                  <a:cubicBezTo>
                    <a:pt x="252" y="39"/>
                    <a:pt x="250" y="37"/>
                    <a:pt x="246" y="37"/>
                  </a:cubicBezTo>
                  <a:cubicBezTo>
                    <a:pt x="212" y="37"/>
                    <a:pt x="179" y="37"/>
                    <a:pt x="145" y="37"/>
                  </a:cubicBezTo>
                  <a:cubicBezTo>
                    <a:pt x="145" y="46"/>
                    <a:pt x="145" y="54"/>
                    <a:pt x="145" y="62"/>
                  </a:cubicBezTo>
                  <a:cubicBezTo>
                    <a:pt x="172" y="62"/>
                    <a:pt x="200" y="62"/>
                    <a:pt x="227" y="62"/>
                  </a:cubicBezTo>
                  <a:cubicBezTo>
                    <a:pt x="233" y="62"/>
                    <a:pt x="236" y="64"/>
                    <a:pt x="236" y="70"/>
                  </a:cubicBezTo>
                  <a:cubicBezTo>
                    <a:pt x="236" y="75"/>
                    <a:pt x="233" y="77"/>
                    <a:pt x="227" y="77"/>
                  </a:cubicBezTo>
                  <a:cubicBezTo>
                    <a:pt x="200" y="77"/>
                    <a:pt x="172" y="77"/>
                    <a:pt x="145" y="77"/>
                  </a:cubicBezTo>
                  <a:cubicBezTo>
                    <a:pt x="145" y="84"/>
                    <a:pt x="145" y="90"/>
                    <a:pt x="145" y="96"/>
                  </a:cubicBezTo>
                  <a:cubicBezTo>
                    <a:pt x="173" y="96"/>
                    <a:pt x="202" y="96"/>
                    <a:pt x="231" y="96"/>
                  </a:cubicBezTo>
                  <a:cubicBezTo>
                    <a:pt x="236" y="96"/>
                    <a:pt x="239" y="98"/>
                    <a:pt x="239" y="102"/>
                  </a:cubicBezTo>
                  <a:cubicBezTo>
                    <a:pt x="239" y="107"/>
                    <a:pt x="236" y="109"/>
                    <a:pt x="231" y="109"/>
                  </a:cubicBezTo>
                  <a:cubicBezTo>
                    <a:pt x="202" y="109"/>
                    <a:pt x="173" y="109"/>
                    <a:pt x="145" y="109"/>
                  </a:cubicBezTo>
                  <a:cubicBezTo>
                    <a:pt x="145" y="116"/>
                    <a:pt x="145" y="123"/>
                    <a:pt x="145" y="130"/>
                  </a:cubicBezTo>
                  <a:cubicBezTo>
                    <a:pt x="185" y="130"/>
                    <a:pt x="224" y="130"/>
                    <a:pt x="264" y="130"/>
                  </a:cubicBezTo>
                  <a:cubicBezTo>
                    <a:pt x="270" y="130"/>
                    <a:pt x="273" y="132"/>
                    <a:pt x="273" y="137"/>
                  </a:cubicBezTo>
                  <a:cubicBezTo>
                    <a:pt x="273" y="143"/>
                    <a:pt x="270" y="145"/>
                    <a:pt x="264" y="145"/>
                  </a:cubicBezTo>
                  <a:cubicBezTo>
                    <a:pt x="179" y="145"/>
                    <a:pt x="94" y="145"/>
                    <a:pt x="9" y="145"/>
                  </a:cubicBezTo>
                  <a:cubicBezTo>
                    <a:pt x="3" y="145"/>
                    <a:pt x="0" y="143"/>
                    <a:pt x="0" y="137"/>
                  </a:cubicBezTo>
                  <a:cubicBezTo>
                    <a:pt x="0" y="132"/>
                    <a:pt x="3" y="130"/>
                    <a:pt x="9" y="130"/>
                  </a:cubicBezTo>
                  <a:cubicBezTo>
                    <a:pt x="49" y="130"/>
                    <a:pt x="88" y="130"/>
                    <a:pt x="128" y="130"/>
                  </a:cubicBezTo>
                  <a:cubicBezTo>
                    <a:pt x="128" y="123"/>
                    <a:pt x="128" y="116"/>
                    <a:pt x="128" y="109"/>
                  </a:cubicBezTo>
                  <a:cubicBezTo>
                    <a:pt x="100" y="109"/>
                    <a:pt x="71" y="109"/>
                    <a:pt x="42" y="109"/>
                  </a:cubicBezTo>
                  <a:cubicBezTo>
                    <a:pt x="36" y="109"/>
                    <a:pt x="34" y="107"/>
                    <a:pt x="34" y="102"/>
                  </a:cubicBezTo>
                  <a:cubicBezTo>
                    <a:pt x="34" y="98"/>
                    <a:pt x="36" y="96"/>
                    <a:pt x="42" y="96"/>
                  </a:cubicBezTo>
                  <a:cubicBezTo>
                    <a:pt x="71" y="96"/>
                    <a:pt x="100" y="96"/>
                    <a:pt x="128" y="96"/>
                  </a:cubicBezTo>
                  <a:cubicBezTo>
                    <a:pt x="128" y="90"/>
                    <a:pt x="128" y="84"/>
                    <a:pt x="128" y="77"/>
                  </a:cubicBezTo>
                  <a:cubicBezTo>
                    <a:pt x="101" y="77"/>
                    <a:pt x="73" y="77"/>
                    <a:pt x="46" y="77"/>
                  </a:cubicBezTo>
                  <a:cubicBezTo>
                    <a:pt x="40" y="77"/>
                    <a:pt x="36" y="75"/>
                    <a:pt x="36" y="70"/>
                  </a:cubicBezTo>
                  <a:cubicBezTo>
                    <a:pt x="36" y="64"/>
                    <a:pt x="40" y="62"/>
                    <a:pt x="46" y="62"/>
                  </a:cubicBezTo>
                  <a:cubicBezTo>
                    <a:pt x="73" y="62"/>
                    <a:pt x="101" y="62"/>
                    <a:pt x="128" y="62"/>
                  </a:cubicBezTo>
                  <a:cubicBezTo>
                    <a:pt x="128" y="54"/>
                    <a:pt x="128" y="46"/>
                    <a:pt x="128" y="37"/>
                  </a:cubicBezTo>
                  <a:cubicBezTo>
                    <a:pt x="94" y="37"/>
                    <a:pt x="61" y="37"/>
                    <a:pt x="27" y="37"/>
                  </a:cubicBezTo>
                  <a:cubicBezTo>
                    <a:pt x="23" y="37"/>
                    <a:pt x="21" y="39"/>
                    <a:pt x="21" y="43"/>
                  </a:cubicBezTo>
                  <a:cubicBezTo>
                    <a:pt x="21" y="52"/>
                    <a:pt x="21" y="62"/>
                    <a:pt x="21" y="72"/>
                  </a:cubicBezTo>
                  <a:cubicBezTo>
                    <a:pt x="21" y="77"/>
                    <a:pt x="19" y="81"/>
                    <a:pt x="13" y="81"/>
                  </a:cubicBezTo>
                  <a:cubicBezTo>
                    <a:pt x="7" y="81"/>
                    <a:pt x="4" y="77"/>
                    <a:pt x="4" y="72"/>
                  </a:cubicBezTo>
                  <a:cubicBezTo>
                    <a:pt x="4" y="61"/>
                    <a:pt x="4" y="50"/>
                    <a:pt x="4" y="39"/>
                  </a:cubicBezTo>
                  <a:cubicBezTo>
                    <a:pt x="4" y="35"/>
                    <a:pt x="7" y="31"/>
                    <a:pt x="10" y="28"/>
                  </a:cubicBezTo>
                  <a:cubicBezTo>
                    <a:pt x="14" y="24"/>
                    <a:pt x="19" y="22"/>
                    <a:pt x="23" y="22"/>
                  </a:cubicBezTo>
                  <a:cubicBezTo>
                    <a:pt x="58" y="22"/>
                    <a:pt x="93" y="22"/>
                    <a:pt x="128" y="22"/>
                  </a:cubicBezTo>
                  <a:cubicBezTo>
                    <a:pt x="128" y="18"/>
                    <a:pt x="128" y="13"/>
                    <a:pt x="128" y="9"/>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2" name="Freeform 198"/>
            <p:cNvSpPr>
              <a:spLocks noEditPoints="1"/>
            </p:cNvSpPr>
            <p:nvPr/>
          </p:nvSpPr>
          <p:spPr bwMode="auto">
            <a:xfrm>
              <a:off x="2127" y="1298"/>
              <a:ext cx="134" cy="116"/>
            </a:xfrm>
            <a:custGeom>
              <a:avLst/>
              <a:gdLst>
                <a:gd name="T0" fmla="*/ 0 w 278"/>
                <a:gd name="T1" fmla="*/ 0 h 245"/>
                <a:gd name="T2" fmla="*/ 0 w 278"/>
                <a:gd name="T3" fmla="*/ 0 h 245"/>
                <a:gd name="T4" fmla="*/ 0 w 278"/>
                <a:gd name="T5" fmla="*/ 0 h 245"/>
                <a:gd name="T6" fmla="*/ 0 w 278"/>
                <a:gd name="T7" fmla="*/ 0 h 245"/>
                <a:gd name="T8" fmla="*/ 0 w 278"/>
                <a:gd name="T9" fmla="*/ 0 h 245"/>
                <a:gd name="T10" fmla="*/ 0 w 278"/>
                <a:gd name="T11" fmla="*/ 0 h 245"/>
                <a:gd name="T12" fmla="*/ 0 w 278"/>
                <a:gd name="T13" fmla="*/ 0 h 245"/>
                <a:gd name="T14" fmla="*/ 0 w 278"/>
                <a:gd name="T15" fmla="*/ 0 h 245"/>
                <a:gd name="T16" fmla="*/ 0 w 278"/>
                <a:gd name="T17" fmla="*/ 0 h 245"/>
                <a:gd name="T18" fmla="*/ 0 w 278"/>
                <a:gd name="T19" fmla="*/ 0 h 245"/>
                <a:gd name="T20" fmla="*/ 0 w 278"/>
                <a:gd name="T21" fmla="*/ 0 h 245"/>
                <a:gd name="T22" fmla="*/ 0 w 278"/>
                <a:gd name="T23" fmla="*/ 0 h 245"/>
                <a:gd name="T24" fmla="*/ 0 w 278"/>
                <a:gd name="T25" fmla="*/ 0 h 245"/>
                <a:gd name="T26" fmla="*/ 0 w 278"/>
                <a:gd name="T27" fmla="*/ 0 h 245"/>
                <a:gd name="T28" fmla="*/ 0 w 278"/>
                <a:gd name="T29" fmla="*/ 0 h 245"/>
                <a:gd name="T30" fmla="*/ 0 w 278"/>
                <a:gd name="T31" fmla="*/ 0 h 245"/>
                <a:gd name="T32" fmla="*/ 0 w 278"/>
                <a:gd name="T33" fmla="*/ 0 h 245"/>
                <a:gd name="T34" fmla="*/ 0 w 278"/>
                <a:gd name="T35" fmla="*/ 0 h 245"/>
                <a:gd name="T36" fmla="*/ 0 w 278"/>
                <a:gd name="T37" fmla="*/ 0 h 245"/>
                <a:gd name="T38" fmla="*/ 0 w 278"/>
                <a:gd name="T39" fmla="*/ 0 h 245"/>
                <a:gd name="T40" fmla="*/ 0 w 278"/>
                <a:gd name="T41" fmla="*/ 0 h 245"/>
                <a:gd name="T42" fmla="*/ 0 w 278"/>
                <a:gd name="T43" fmla="*/ 0 h 245"/>
                <a:gd name="T44" fmla="*/ 0 w 278"/>
                <a:gd name="T45" fmla="*/ 0 h 245"/>
                <a:gd name="T46" fmla="*/ 0 w 278"/>
                <a:gd name="T47" fmla="*/ 0 h 245"/>
                <a:gd name="T48" fmla="*/ 0 w 278"/>
                <a:gd name="T49" fmla="*/ 0 h 245"/>
                <a:gd name="T50" fmla="*/ 0 w 278"/>
                <a:gd name="T51" fmla="*/ 0 h 245"/>
                <a:gd name="T52" fmla="*/ 0 w 278"/>
                <a:gd name="T53" fmla="*/ 0 h 245"/>
                <a:gd name="T54" fmla="*/ 0 w 278"/>
                <a:gd name="T55" fmla="*/ 0 h 245"/>
                <a:gd name="T56" fmla="*/ 0 w 278"/>
                <a:gd name="T57" fmla="*/ 0 h 245"/>
                <a:gd name="T58" fmla="*/ 0 w 278"/>
                <a:gd name="T59" fmla="*/ 0 h 245"/>
                <a:gd name="T60" fmla="*/ 0 w 278"/>
                <a:gd name="T61" fmla="*/ 0 h 245"/>
                <a:gd name="T62" fmla="*/ 0 w 278"/>
                <a:gd name="T63" fmla="*/ 0 h 245"/>
                <a:gd name="T64" fmla="*/ 0 w 278"/>
                <a:gd name="T65" fmla="*/ 0 h 245"/>
                <a:gd name="T66" fmla="*/ 0 w 278"/>
                <a:gd name="T67" fmla="*/ 0 h 245"/>
                <a:gd name="T68" fmla="*/ 0 w 278"/>
                <a:gd name="T69" fmla="*/ 0 h 245"/>
                <a:gd name="T70" fmla="*/ 0 w 278"/>
                <a:gd name="T71" fmla="*/ 0 h 245"/>
                <a:gd name="T72" fmla="*/ 0 w 278"/>
                <a:gd name="T73" fmla="*/ 0 h 245"/>
                <a:gd name="T74" fmla="*/ 0 w 278"/>
                <a:gd name="T75" fmla="*/ 0 h 245"/>
                <a:gd name="T76" fmla="*/ 0 w 278"/>
                <a:gd name="T77" fmla="*/ 0 h 245"/>
                <a:gd name="T78" fmla="*/ 0 w 278"/>
                <a:gd name="T79" fmla="*/ 0 h 245"/>
                <a:gd name="T80" fmla="*/ 0 w 278"/>
                <a:gd name="T81" fmla="*/ 0 h 245"/>
                <a:gd name="T82" fmla="*/ 0 w 278"/>
                <a:gd name="T83" fmla="*/ 0 h 245"/>
                <a:gd name="T84" fmla="*/ 0 w 278"/>
                <a:gd name="T85" fmla="*/ 0 h 245"/>
                <a:gd name="T86" fmla="*/ 0 w 278"/>
                <a:gd name="T87" fmla="*/ 0 h 245"/>
                <a:gd name="T88" fmla="*/ 0 w 278"/>
                <a:gd name="T89" fmla="*/ 0 h 245"/>
                <a:gd name="T90" fmla="*/ 0 w 278"/>
                <a:gd name="T91" fmla="*/ 0 h 245"/>
                <a:gd name="T92" fmla="*/ 0 w 278"/>
                <a:gd name="T93" fmla="*/ 0 h 245"/>
                <a:gd name="T94" fmla="*/ 0 w 278"/>
                <a:gd name="T95" fmla="*/ 0 h 245"/>
                <a:gd name="T96" fmla="*/ 0 w 278"/>
                <a:gd name="T97" fmla="*/ 0 h 245"/>
                <a:gd name="T98" fmla="*/ 0 w 278"/>
                <a:gd name="T99" fmla="*/ 0 h 245"/>
                <a:gd name="T100" fmla="*/ 0 w 278"/>
                <a:gd name="T101" fmla="*/ 0 h 245"/>
                <a:gd name="T102" fmla="*/ 0 w 278"/>
                <a:gd name="T103" fmla="*/ 0 h 245"/>
                <a:gd name="T104" fmla="*/ 0 w 278"/>
                <a:gd name="T105" fmla="*/ 0 h 245"/>
                <a:gd name="T106" fmla="*/ 0 w 278"/>
                <a:gd name="T107" fmla="*/ 0 h 245"/>
                <a:gd name="T108" fmla="*/ 0 w 278"/>
                <a:gd name="T109" fmla="*/ 0 h 245"/>
                <a:gd name="T110" fmla="*/ 0 w 278"/>
                <a:gd name="T111" fmla="*/ 0 h 245"/>
                <a:gd name="T112" fmla="*/ 0 w 278"/>
                <a:gd name="T113" fmla="*/ 0 h 245"/>
                <a:gd name="T114" fmla="*/ 0 w 278"/>
                <a:gd name="T115" fmla="*/ 0 h 245"/>
                <a:gd name="T116" fmla="*/ 0 w 278"/>
                <a:gd name="T117" fmla="*/ 0 h 245"/>
                <a:gd name="T118" fmla="*/ 0 w 278"/>
                <a:gd name="T119" fmla="*/ 0 h 2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
                <a:gd name="T181" fmla="*/ 0 h 245"/>
                <a:gd name="T182" fmla="*/ 278 w 278"/>
                <a:gd name="T183" fmla="*/ 245 h 2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 h="245">
                  <a:moveTo>
                    <a:pt x="116" y="10"/>
                  </a:moveTo>
                  <a:cubicBezTo>
                    <a:pt x="116" y="3"/>
                    <a:pt x="119" y="0"/>
                    <a:pt x="127" y="0"/>
                  </a:cubicBezTo>
                  <a:cubicBezTo>
                    <a:pt x="134" y="0"/>
                    <a:pt x="137" y="3"/>
                    <a:pt x="137" y="10"/>
                  </a:cubicBezTo>
                  <a:cubicBezTo>
                    <a:pt x="137" y="16"/>
                    <a:pt x="137" y="21"/>
                    <a:pt x="137" y="26"/>
                  </a:cubicBezTo>
                  <a:cubicBezTo>
                    <a:pt x="160" y="26"/>
                    <a:pt x="183" y="26"/>
                    <a:pt x="206" y="26"/>
                  </a:cubicBezTo>
                  <a:cubicBezTo>
                    <a:pt x="210" y="26"/>
                    <a:pt x="211" y="27"/>
                    <a:pt x="212" y="29"/>
                  </a:cubicBezTo>
                  <a:cubicBezTo>
                    <a:pt x="214" y="31"/>
                    <a:pt x="214" y="33"/>
                    <a:pt x="212" y="35"/>
                  </a:cubicBezTo>
                  <a:cubicBezTo>
                    <a:pt x="224" y="28"/>
                    <a:pt x="235" y="19"/>
                    <a:pt x="245" y="10"/>
                  </a:cubicBezTo>
                  <a:cubicBezTo>
                    <a:pt x="250" y="6"/>
                    <a:pt x="255" y="6"/>
                    <a:pt x="259" y="9"/>
                  </a:cubicBezTo>
                  <a:cubicBezTo>
                    <a:pt x="262" y="13"/>
                    <a:pt x="262" y="17"/>
                    <a:pt x="256" y="22"/>
                  </a:cubicBezTo>
                  <a:cubicBezTo>
                    <a:pt x="235" y="40"/>
                    <a:pt x="211" y="57"/>
                    <a:pt x="184" y="73"/>
                  </a:cubicBezTo>
                  <a:cubicBezTo>
                    <a:pt x="212" y="73"/>
                    <a:pt x="241" y="73"/>
                    <a:pt x="270" y="73"/>
                  </a:cubicBezTo>
                  <a:cubicBezTo>
                    <a:pt x="276" y="73"/>
                    <a:pt x="278" y="76"/>
                    <a:pt x="278" y="80"/>
                  </a:cubicBezTo>
                  <a:cubicBezTo>
                    <a:pt x="278" y="84"/>
                    <a:pt x="276" y="86"/>
                    <a:pt x="270" y="86"/>
                  </a:cubicBezTo>
                  <a:cubicBezTo>
                    <a:pt x="235" y="86"/>
                    <a:pt x="200" y="86"/>
                    <a:pt x="166" y="86"/>
                  </a:cubicBezTo>
                  <a:cubicBezTo>
                    <a:pt x="142" y="100"/>
                    <a:pt x="118" y="110"/>
                    <a:pt x="93" y="120"/>
                  </a:cubicBezTo>
                  <a:cubicBezTo>
                    <a:pt x="138" y="120"/>
                    <a:pt x="183" y="120"/>
                    <a:pt x="228" y="120"/>
                  </a:cubicBezTo>
                  <a:cubicBezTo>
                    <a:pt x="233" y="120"/>
                    <a:pt x="237" y="122"/>
                    <a:pt x="241" y="125"/>
                  </a:cubicBezTo>
                  <a:cubicBezTo>
                    <a:pt x="245" y="129"/>
                    <a:pt x="247" y="133"/>
                    <a:pt x="247" y="137"/>
                  </a:cubicBezTo>
                  <a:cubicBezTo>
                    <a:pt x="247" y="167"/>
                    <a:pt x="247" y="197"/>
                    <a:pt x="247" y="227"/>
                  </a:cubicBezTo>
                  <a:cubicBezTo>
                    <a:pt x="247" y="232"/>
                    <a:pt x="245" y="236"/>
                    <a:pt x="241" y="239"/>
                  </a:cubicBezTo>
                  <a:cubicBezTo>
                    <a:pt x="237" y="243"/>
                    <a:pt x="233" y="245"/>
                    <a:pt x="228" y="245"/>
                  </a:cubicBezTo>
                  <a:cubicBezTo>
                    <a:pt x="175" y="245"/>
                    <a:pt x="123" y="245"/>
                    <a:pt x="71" y="245"/>
                  </a:cubicBezTo>
                  <a:cubicBezTo>
                    <a:pt x="66" y="245"/>
                    <a:pt x="61" y="243"/>
                    <a:pt x="58" y="239"/>
                  </a:cubicBezTo>
                  <a:cubicBezTo>
                    <a:pt x="54" y="236"/>
                    <a:pt x="52" y="232"/>
                    <a:pt x="52" y="227"/>
                  </a:cubicBezTo>
                  <a:cubicBezTo>
                    <a:pt x="52" y="200"/>
                    <a:pt x="52" y="172"/>
                    <a:pt x="52" y="144"/>
                  </a:cubicBezTo>
                  <a:cubicBezTo>
                    <a:pt x="52" y="141"/>
                    <a:pt x="53" y="138"/>
                    <a:pt x="54" y="135"/>
                  </a:cubicBezTo>
                  <a:cubicBezTo>
                    <a:pt x="40" y="140"/>
                    <a:pt x="27" y="143"/>
                    <a:pt x="14" y="146"/>
                  </a:cubicBezTo>
                  <a:cubicBezTo>
                    <a:pt x="6" y="147"/>
                    <a:pt x="3" y="145"/>
                    <a:pt x="2" y="142"/>
                  </a:cubicBezTo>
                  <a:cubicBezTo>
                    <a:pt x="0" y="136"/>
                    <a:pt x="4" y="133"/>
                    <a:pt x="10" y="132"/>
                  </a:cubicBezTo>
                  <a:cubicBezTo>
                    <a:pt x="60" y="119"/>
                    <a:pt x="101" y="104"/>
                    <a:pt x="133" y="86"/>
                  </a:cubicBezTo>
                  <a:cubicBezTo>
                    <a:pt x="92" y="86"/>
                    <a:pt x="51" y="86"/>
                    <a:pt x="10" y="86"/>
                  </a:cubicBezTo>
                  <a:cubicBezTo>
                    <a:pt x="4" y="86"/>
                    <a:pt x="2" y="84"/>
                    <a:pt x="2" y="80"/>
                  </a:cubicBezTo>
                  <a:cubicBezTo>
                    <a:pt x="2" y="76"/>
                    <a:pt x="4" y="73"/>
                    <a:pt x="10" y="73"/>
                  </a:cubicBezTo>
                  <a:cubicBezTo>
                    <a:pt x="45" y="73"/>
                    <a:pt x="81" y="73"/>
                    <a:pt x="116" y="73"/>
                  </a:cubicBezTo>
                  <a:cubicBezTo>
                    <a:pt x="116" y="62"/>
                    <a:pt x="116" y="50"/>
                    <a:pt x="116" y="39"/>
                  </a:cubicBezTo>
                  <a:cubicBezTo>
                    <a:pt x="87" y="39"/>
                    <a:pt x="58" y="39"/>
                    <a:pt x="29" y="39"/>
                  </a:cubicBezTo>
                  <a:cubicBezTo>
                    <a:pt x="23" y="39"/>
                    <a:pt x="21" y="36"/>
                    <a:pt x="21" y="32"/>
                  </a:cubicBezTo>
                  <a:cubicBezTo>
                    <a:pt x="21" y="28"/>
                    <a:pt x="23" y="26"/>
                    <a:pt x="29" y="26"/>
                  </a:cubicBezTo>
                  <a:cubicBezTo>
                    <a:pt x="58" y="26"/>
                    <a:pt x="87" y="26"/>
                    <a:pt x="116" y="26"/>
                  </a:cubicBezTo>
                  <a:cubicBezTo>
                    <a:pt x="116" y="21"/>
                    <a:pt x="116" y="16"/>
                    <a:pt x="116" y="10"/>
                  </a:cubicBezTo>
                  <a:close/>
                  <a:moveTo>
                    <a:pt x="137" y="73"/>
                  </a:moveTo>
                  <a:cubicBezTo>
                    <a:pt x="143" y="73"/>
                    <a:pt x="149" y="73"/>
                    <a:pt x="155" y="73"/>
                  </a:cubicBezTo>
                  <a:cubicBezTo>
                    <a:pt x="173" y="63"/>
                    <a:pt x="191" y="52"/>
                    <a:pt x="209" y="39"/>
                  </a:cubicBezTo>
                  <a:cubicBezTo>
                    <a:pt x="185" y="39"/>
                    <a:pt x="161" y="39"/>
                    <a:pt x="137" y="39"/>
                  </a:cubicBezTo>
                  <a:cubicBezTo>
                    <a:pt x="137" y="50"/>
                    <a:pt x="137" y="62"/>
                    <a:pt x="137" y="73"/>
                  </a:cubicBezTo>
                  <a:close/>
                  <a:moveTo>
                    <a:pt x="73" y="144"/>
                  </a:moveTo>
                  <a:cubicBezTo>
                    <a:pt x="73" y="154"/>
                    <a:pt x="73" y="163"/>
                    <a:pt x="73" y="173"/>
                  </a:cubicBezTo>
                  <a:cubicBezTo>
                    <a:pt x="124" y="173"/>
                    <a:pt x="175" y="173"/>
                    <a:pt x="225" y="173"/>
                  </a:cubicBezTo>
                  <a:cubicBezTo>
                    <a:pt x="225" y="163"/>
                    <a:pt x="225" y="154"/>
                    <a:pt x="225" y="144"/>
                  </a:cubicBezTo>
                  <a:cubicBezTo>
                    <a:pt x="225" y="138"/>
                    <a:pt x="222" y="135"/>
                    <a:pt x="216" y="135"/>
                  </a:cubicBezTo>
                  <a:cubicBezTo>
                    <a:pt x="171" y="135"/>
                    <a:pt x="127" y="135"/>
                    <a:pt x="83" y="135"/>
                  </a:cubicBezTo>
                  <a:cubicBezTo>
                    <a:pt x="77" y="135"/>
                    <a:pt x="73" y="138"/>
                    <a:pt x="73" y="144"/>
                  </a:cubicBezTo>
                  <a:close/>
                  <a:moveTo>
                    <a:pt x="73" y="221"/>
                  </a:moveTo>
                  <a:cubicBezTo>
                    <a:pt x="73" y="226"/>
                    <a:pt x="77" y="230"/>
                    <a:pt x="83" y="230"/>
                  </a:cubicBezTo>
                  <a:cubicBezTo>
                    <a:pt x="127" y="230"/>
                    <a:pt x="171" y="230"/>
                    <a:pt x="216" y="230"/>
                  </a:cubicBezTo>
                  <a:cubicBezTo>
                    <a:pt x="222" y="230"/>
                    <a:pt x="225" y="226"/>
                    <a:pt x="225" y="221"/>
                  </a:cubicBezTo>
                  <a:cubicBezTo>
                    <a:pt x="225" y="210"/>
                    <a:pt x="225" y="199"/>
                    <a:pt x="225" y="188"/>
                  </a:cubicBezTo>
                  <a:cubicBezTo>
                    <a:pt x="175" y="188"/>
                    <a:pt x="124" y="188"/>
                    <a:pt x="73" y="188"/>
                  </a:cubicBezTo>
                  <a:cubicBezTo>
                    <a:pt x="73" y="199"/>
                    <a:pt x="73" y="210"/>
                    <a:pt x="73" y="221"/>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3" name="Freeform 199"/>
            <p:cNvSpPr>
              <a:spLocks noEditPoints="1"/>
            </p:cNvSpPr>
            <p:nvPr/>
          </p:nvSpPr>
          <p:spPr bwMode="auto">
            <a:xfrm>
              <a:off x="2274" y="1299"/>
              <a:ext cx="135" cy="117"/>
            </a:xfrm>
            <a:custGeom>
              <a:avLst/>
              <a:gdLst>
                <a:gd name="T0" fmla="*/ 0 w 280"/>
                <a:gd name="T1" fmla="*/ 0 h 248"/>
                <a:gd name="T2" fmla="*/ 0 w 280"/>
                <a:gd name="T3" fmla="*/ 0 h 248"/>
                <a:gd name="T4" fmla="*/ 0 w 280"/>
                <a:gd name="T5" fmla="*/ 0 h 248"/>
                <a:gd name="T6" fmla="*/ 0 w 280"/>
                <a:gd name="T7" fmla="*/ 0 h 248"/>
                <a:gd name="T8" fmla="*/ 0 w 280"/>
                <a:gd name="T9" fmla="*/ 0 h 248"/>
                <a:gd name="T10" fmla="*/ 0 w 280"/>
                <a:gd name="T11" fmla="*/ 0 h 248"/>
                <a:gd name="T12" fmla="*/ 0 w 280"/>
                <a:gd name="T13" fmla="*/ 0 h 248"/>
                <a:gd name="T14" fmla="*/ 0 w 280"/>
                <a:gd name="T15" fmla="*/ 0 h 248"/>
                <a:gd name="T16" fmla="*/ 0 w 280"/>
                <a:gd name="T17" fmla="*/ 0 h 248"/>
                <a:gd name="T18" fmla="*/ 0 w 280"/>
                <a:gd name="T19" fmla="*/ 0 h 248"/>
                <a:gd name="T20" fmla="*/ 0 w 280"/>
                <a:gd name="T21" fmla="*/ 0 h 248"/>
                <a:gd name="T22" fmla="*/ 0 w 280"/>
                <a:gd name="T23" fmla="*/ 0 h 248"/>
                <a:gd name="T24" fmla="*/ 0 w 280"/>
                <a:gd name="T25" fmla="*/ 0 h 248"/>
                <a:gd name="T26" fmla="*/ 0 w 280"/>
                <a:gd name="T27" fmla="*/ 0 h 248"/>
                <a:gd name="T28" fmla="*/ 0 w 280"/>
                <a:gd name="T29" fmla="*/ 0 h 248"/>
                <a:gd name="T30" fmla="*/ 0 w 280"/>
                <a:gd name="T31" fmla="*/ 0 h 248"/>
                <a:gd name="T32" fmla="*/ 0 w 280"/>
                <a:gd name="T33" fmla="*/ 0 h 248"/>
                <a:gd name="T34" fmla="*/ 0 w 280"/>
                <a:gd name="T35" fmla="*/ 0 h 248"/>
                <a:gd name="T36" fmla="*/ 0 w 280"/>
                <a:gd name="T37" fmla="*/ 0 h 248"/>
                <a:gd name="T38" fmla="*/ 0 w 280"/>
                <a:gd name="T39" fmla="*/ 0 h 248"/>
                <a:gd name="T40" fmla="*/ 0 w 280"/>
                <a:gd name="T41" fmla="*/ 0 h 248"/>
                <a:gd name="T42" fmla="*/ 0 w 280"/>
                <a:gd name="T43" fmla="*/ 0 h 248"/>
                <a:gd name="T44" fmla="*/ 0 w 280"/>
                <a:gd name="T45" fmla="*/ 0 h 248"/>
                <a:gd name="T46" fmla="*/ 0 w 280"/>
                <a:gd name="T47" fmla="*/ 0 h 248"/>
                <a:gd name="T48" fmla="*/ 0 w 280"/>
                <a:gd name="T49" fmla="*/ 0 h 248"/>
                <a:gd name="T50" fmla="*/ 0 w 280"/>
                <a:gd name="T51" fmla="*/ 0 h 248"/>
                <a:gd name="T52" fmla="*/ 0 w 280"/>
                <a:gd name="T53" fmla="*/ 0 h 248"/>
                <a:gd name="T54" fmla="*/ 0 w 280"/>
                <a:gd name="T55" fmla="*/ 0 h 248"/>
                <a:gd name="T56" fmla="*/ 0 w 280"/>
                <a:gd name="T57" fmla="*/ 0 h 248"/>
                <a:gd name="T58" fmla="*/ 0 w 280"/>
                <a:gd name="T59" fmla="*/ 0 h 248"/>
                <a:gd name="T60" fmla="*/ 0 w 280"/>
                <a:gd name="T61" fmla="*/ 0 h 248"/>
                <a:gd name="T62" fmla="*/ 0 w 280"/>
                <a:gd name="T63" fmla="*/ 0 h 248"/>
                <a:gd name="T64" fmla="*/ 0 w 280"/>
                <a:gd name="T65" fmla="*/ 0 h 248"/>
                <a:gd name="T66" fmla="*/ 0 w 280"/>
                <a:gd name="T67" fmla="*/ 0 h 248"/>
                <a:gd name="T68" fmla="*/ 0 w 280"/>
                <a:gd name="T69" fmla="*/ 0 h 248"/>
                <a:gd name="T70" fmla="*/ 0 w 280"/>
                <a:gd name="T71" fmla="*/ 0 h 248"/>
                <a:gd name="T72" fmla="*/ 0 w 280"/>
                <a:gd name="T73" fmla="*/ 0 h 248"/>
                <a:gd name="T74" fmla="*/ 0 w 280"/>
                <a:gd name="T75" fmla="*/ 0 h 248"/>
                <a:gd name="T76" fmla="*/ 0 w 280"/>
                <a:gd name="T77" fmla="*/ 0 h 248"/>
                <a:gd name="T78" fmla="*/ 0 w 280"/>
                <a:gd name="T79" fmla="*/ 0 h 248"/>
                <a:gd name="T80" fmla="*/ 0 w 280"/>
                <a:gd name="T81" fmla="*/ 0 h 248"/>
                <a:gd name="T82" fmla="*/ 0 w 280"/>
                <a:gd name="T83" fmla="*/ 0 h 248"/>
                <a:gd name="T84" fmla="*/ 0 w 280"/>
                <a:gd name="T85" fmla="*/ 0 h 248"/>
                <a:gd name="T86" fmla="*/ 0 w 280"/>
                <a:gd name="T87" fmla="*/ 0 h 248"/>
                <a:gd name="T88" fmla="*/ 0 w 280"/>
                <a:gd name="T89" fmla="*/ 0 h 248"/>
                <a:gd name="T90" fmla="*/ 0 w 280"/>
                <a:gd name="T91" fmla="*/ 0 h 248"/>
                <a:gd name="T92" fmla="*/ 0 w 280"/>
                <a:gd name="T93" fmla="*/ 0 h 248"/>
                <a:gd name="T94" fmla="*/ 0 w 280"/>
                <a:gd name="T95" fmla="*/ 0 h 248"/>
                <a:gd name="T96" fmla="*/ 0 w 280"/>
                <a:gd name="T97" fmla="*/ 0 h 248"/>
                <a:gd name="T98" fmla="*/ 0 w 280"/>
                <a:gd name="T99" fmla="*/ 0 h 2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0"/>
                <a:gd name="T151" fmla="*/ 0 h 248"/>
                <a:gd name="T152" fmla="*/ 280 w 280"/>
                <a:gd name="T153" fmla="*/ 248 h 2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0" h="248">
                  <a:moveTo>
                    <a:pt x="112" y="72"/>
                  </a:moveTo>
                  <a:cubicBezTo>
                    <a:pt x="117" y="72"/>
                    <a:pt x="121" y="75"/>
                    <a:pt x="125" y="78"/>
                  </a:cubicBezTo>
                  <a:cubicBezTo>
                    <a:pt x="128" y="81"/>
                    <a:pt x="131" y="85"/>
                    <a:pt x="131" y="90"/>
                  </a:cubicBezTo>
                  <a:cubicBezTo>
                    <a:pt x="131" y="102"/>
                    <a:pt x="131" y="115"/>
                    <a:pt x="131" y="128"/>
                  </a:cubicBezTo>
                  <a:cubicBezTo>
                    <a:pt x="131" y="132"/>
                    <a:pt x="128" y="136"/>
                    <a:pt x="125" y="140"/>
                  </a:cubicBezTo>
                  <a:cubicBezTo>
                    <a:pt x="121" y="143"/>
                    <a:pt x="117" y="145"/>
                    <a:pt x="112" y="145"/>
                  </a:cubicBezTo>
                  <a:cubicBezTo>
                    <a:pt x="103" y="145"/>
                    <a:pt x="94" y="145"/>
                    <a:pt x="86" y="145"/>
                  </a:cubicBezTo>
                  <a:cubicBezTo>
                    <a:pt x="86" y="173"/>
                    <a:pt x="86" y="201"/>
                    <a:pt x="86" y="230"/>
                  </a:cubicBezTo>
                  <a:cubicBezTo>
                    <a:pt x="86" y="242"/>
                    <a:pt x="80" y="248"/>
                    <a:pt x="67" y="248"/>
                  </a:cubicBezTo>
                  <a:cubicBezTo>
                    <a:pt x="56" y="248"/>
                    <a:pt x="46" y="247"/>
                    <a:pt x="38" y="244"/>
                  </a:cubicBezTo>
                  <a:cubicBezTo>
                    <a:pt x="33" y="242"/>
                    <a:pt x="31" y="238"/>
                    <a:pt x="32" y="234"/>
                  </a:cubicBezTo>
                  <a:cubicBezTo>
                    <a:pt x="33" y="230"/>
                    <a:pt x="37" y="227"/>
                    <a:pt x="43" y="229"/>
                  </a:cubicBezTo>
                  <a:cubicBezTo>
                    <a:pt x="49" y="230"/>
                    <a:pt x="56" y="231"/>
                    <a:pt x="62" y="231"/>
                  </a:cubicBezTo>
                  <a:cubicBezTo>
                    <a:pt x="67" y="231"/>
                    <a:pt x="69" y="229"/>
                    <a:pt x="69" y="223"/>
                  </a:cubicBezTo>
                  <a:cubicBezTo>
                    <a:pt x="69" y="197"/>
                    <a:pt x="69" y="171"/>
                    <a:pt x="69" y="145"/>
                  </a:cubicBezTo>
                  <a:cubicBezTo>
                    <a:pt x="57" y="145"/>
                    <a:pt x="44" y="145"/>
                    <a:pt x="32" y="145"/>
                  </a:cubicBezTo>
                  <a:cubicBezTo>
                    <a:pt x="27" y="145"/>
                    <a:pt x="22" y="143"/>
                    <a:pt x="19" y="140"/>
                  </a:cubicBezTo>
                  <a:cubicBezTo>
                    <a:pt x="15" y="136"/>
                    <a:pt x="13" y="132"/>
                    <a:pt x="13" y="128"/>
                  </a:cubicBezTo>
                  <a:cubicBezTo>
                    <a:pt x="13" y="115"/>
                    <a:pt x="13" y="102"/>
                    <a:pt x="13" y="90"/>
                  </a:cubicBezTo>
                  <a:cubicBezTo>
                    <a:pt x="13" y="85"/>
                    <a:pt x="15" y="81"/>
                    <a:pt x="19" y="78"/>
                  </a:cubicBezTo>
                  <a:cubicBezTo>
                    <a:pt x="22" y="75"/>
                    <a:pt x="27" y="72"/>
                    <a:pt x="32" y="72"/>
                  </a:cubicBezTo>
                  <a:cubicBezTo>
                    <a:pt x="59" y="72"/>
                    <a:pt x="85" y="72"/>
                    <a:pt x="112" y="72"/>
                  </a:cubicBezTo>
                  <a:close/>
                  <a:moveTo>
                    <a:pt x="30" y="96"/>
                  </a:moveTo>
                  <a:cubicBezTo>
                    <a:pt x="30" y="105"/>
                    <a:pt x="30" y="113"/>
                    <a:pt x="30" y="121"/>
                  </a:cubicBezTo>
                  <a:cubicBezTo>
                    <a:pt x="30" y="127"/>
                    <a:pt x="33" y="130"/>
                    <a:pt x="39" y="130"/>
                  </a:cubicBezTo>
                  <a:cubicBezTo>
                    <a:pt x="61" y="130"/>
                    <a:pt x="83" y="130"/>
                    <a:pt x="105" y="130"/>
                  </a:cubicBezTo>
                  <a:cubicBezTo>
                    <a:pt x="111" y="130"/>
                    <a:pt x="114" y="127"/>
                    <a:pt x="114" y="121"/>
                  </a:cubicBezTo>
                  <a:cubicBezTo>
                    <a:pt x="114" y="113"/>
                    <a:pt x="114" y="105"/>
                    <a:pt x="114" y="96"/>
                  </a:cubicBezTo>
                  <a:cubicBezTo>
                    <a:pt x="114" y="91"/>
                    <a:pt x="111" y="88"/>
                    <a:pt x="105" y="88"/>
                  </a:cubicBezTo>
                  <a:cubicBezTo>
                    <a:pt x="83" y="88"/>
                    <a:pt x="61" y="88"/>
                    <a:pt x="39" y="88"/>
                  </a:cubicBezTo>
                  <a:cubicBezTo>
                    <a:pt x="33" y="88"/>
                    <a:pt x="30" y="91"/>
                    <a:pt x="30" y="96"/>
                  </a:cubicBezTo>
                  <a:close/>
                  <a:moveTo>
                    <a:pt x="196" y="9"/>
                  </a:moveTo>
                  <a:cubicBezTo>
                    <a:pt x="196" y="4"/>
                    <a:pt x="199" y="1"/>
                    <a:pt x="205" y="1"/>
                  </a:cubicBezTo>
                  <a:cubicBezTo>
                    <a:pt x="211" y="1"/>
                    <a:pt x="213" y="4"/>
                    <a:pt x="213" y="9"/>
                  </a:cubicBezTo>
                  <a:cubicBezTo>
                    <a:pt x="213" y="25"/>
                    <a:pt x="213" y="41"/>
                    <a:pt x="213" y="57"/>
                  </a:cubicBezTo>
                  <a:cubicBezTo>
                    <a:pt x="232" y="57"/>
                    <a:pt x="251" y="57"/>
                    <a:pt x="270" y="57"/>
                  </a:cubicBezTo>
                  <a:cubicBezTo>
                    <a:pt x="276" y="57"/>
                    <a:pt x="280" y="59"/>
                    <a:pt x="280" y="65"/>
                  </a:cubicBezTo>
                  <a:cubicBezTo>
                    <a:pt x="280" y="70"/>
                    <a:pt x="276" y="72"/>
                    <a:pt x="270" y="72"/>
                  </a:cubicBezTo>
                  <a:cubicBezTo>
                    <a:pt x="251" y="72"/>
                    <a:pt x="231" y="72"/>
                    <a:pt x="212" y="72"/>
                  </a:cubicBezTo>
                  <a:cubicBezTo>
                    <a:pt x="211" y="117"/>
                    <a:pt x="201" y="154"/>
                    <a:pt x="183" y="184"/>
                  </a:cubicBezTo>
                  <a:cubicBezTo>
                    <a:pt x="170" y="207"/>
                    <a:pt x="152" y="227"/>
                    <a:pt x="132" y="244"/>
                  </a:cubicBezTo>
                  <a:cubicBezTo>
                    <a:pt x="126" y="247"/>
                    <a:pt x="122" y="247"/>
                    <a:pt x="119" y="244"/>
                  </a:cubicBezTo>
                  <a:cubicBezTo>
                    <a:pt x="117" y="240"/>
                    <a:pt x="117" y="236"/>
                    <a:pt x="120" y="233"/>
                  </a:cubicBezTo>
                  <a:cubicBezTo>
                    <a:pt x="143" y="212"/>
                    <a:pt x="158" y="193"/>
                    <a:pt x="169" y="173"/>
                  </a:cubicBezTo>
                  <a:cubicBezTo>
                    <a:pt x="185" y="142"/>
                    <a:pt x="194" y="108"/>
                    <a:pt x="194" y="72"/>
                  </a:cubicBezTo>
                  <a:cubicBezTo>
                    <a:pt x="181" y="72"/>
                    <a:pt x="167" y="72"/>
                    <a:pt x="153" y="72"/>
                  </a:cubicBezTo>
                  <a:cubicBezTo>
                    <a:pt x="148" y="72"/>
                    <a:pt x="144" y="70"/>
                    <a:pt x="144" y="65"/>
                  </a:cubicBezTo>
                  <a:cubicBezTo>
                    <a:pt x="144" y="59"/>
                    <a:pt x="148" y="57"/>
                    <a:pt x="153" y="57"/>
                  </a:cubicBezTo>
                  <a:cubicBezTo>
                    <a:pt x="168" y="57"/>
                    <a:pt x="182" y="57"/>
                    <a:pt x="196" y="57"/>
                  </a:cubicBezTo>
                  <a:cubicBezTo>
                    <a:pt x="196" y="41"/>
                    <a:pt x="196" y="25"/>
                    <a:pt x="196" y="9"/>
                  </a:cubicBezTo>
                  <a:close/>
                  <a:moveTo>
                    <a:pt x="212" y="99"/>
                  </a:moveTo>
                  <a:cubicBezTo>
                    <a:pt x="212" y="94"/>
                    <a:pt x="214" y="91"/>
                    <a:pt x="220" y="91"/>
                  </a:cubicBezTo>
                  <a:cubicBezTo>
                    <a:pt x="226" y="91"/>
                    <a:pt x="229" y="94"/>
                    <a:pt x="229" y="99"/>
                  </a:cubicBezTo>
                  <a:cubicBezTo>
                    <a:pt x="229" y="140"/>
                    <a:pt x="229" y="181"/>
                    <a:pt x="229" y="222"/>
                  </a:cubicBezTo>
                  <a:cubicBezTo>
                    <a:pt x="229" y="227"/>
                    <a:pt x="232" y="231"/>
                    <a:pt x="238" y="231"/>
                  </a:cubicBezTo>
                  <a:cubicBezTo>
                    <a:pt x="242" y="231"/>
                    <a:pt x="246" y="231"/>
                    <a:pt x="250" y="231"/>
                  </a:cubicBezTo>
                  <a:cubicBezTo>
                    <a:pt x="256" y="231"/>
                    <a:pt x="259" y="227"/>
                    <a:pt x="259" y="222"/>
                  </a:cubicBezTo>
                  <a:cubicBezTo>
                    <a:pt x="259" y="212"/>
                    <a:pt x="259" y="203"/>
                    <a:pt x="259" y="193"/>
                  </a:cubicBezTo>
                  <a:cubicBezTo>
                    <a:pt x="259" y="187"/>
                    <a:pt x="262" y="184"/>
                    <a:pt x="268" y="184"/>
                  </a:cubicBezTo>
                  <a:cubicBezTo>
                    <a:pt x="274" y="184"/>
                    <a:pt x="276" y="187"/>
                    <a:pt x="276" y="193"/>
                  </a:cubicBezTo>
                  <a:cubicBezTo>
                    <a:pt x="276" y="205"/>
                    <a:pt x="276" y="217"/>
                    <a:pt x="276" y="229"/>
                  </a:cubicBezTo>
                  <a:cubicBezTo>
                    <a:pt x="276" y="233"/>
                    <a:pt x="274" y="237"/>
                    <a:pt x="270" y="240"/>
                  </a:cubicBezTo>
                  <a:cubicBezTo>
                    <a:pt x="267" y="244"/>
                    <a:pt x="262" y="246"/>
                    <a:pt x="257" y="246"/>
                  </a:cubicBezTo>
                  <a:cubicBezTo>
                    <a:pt x="248" y="246"/>
                    <a:pt x="240" y="246"/>
                    <a:pt x="231" y="246"/>
                  </a:cubicBezTo>
                  <a:cubicBezTo>
                    <a:pt x="226" y="246"/>
                    <a:pt x="221" y="244"/>
                    <a:pt x="218" y="240"/>
                  </a:cubicBezTo>
                  <a:cubicBezTo>
                    <a:pt x="214" y="237"/>
                    <a:pt x="212" y="233"/>
                    <a:pt x="212" y="229"/>
                  </a:cubicBezTo>
                  <a:cubicBezTo>
                    <a:pt x="212" y="186"/>
                    <a:pt x="212" y="143"/>
                    <a:pt x="212" y="99"/>
                  </a:cubicBezTo>
                  <a:close/>
                  <a:moveTo>
                    <a:pt x="34" y="160"/>
                  </a:moveTo>
                  <a:cubicBezTo>
                    <a:pt x="40" y="162"/>
                    <a:pt x="43" y="167"/>
                    <a:pt x="40" y="174"/>
                  </a:cubicBezTo>
                  <a:cubicBezTo>
                    <a:pt x="35" y="193"/>
                    <a:pt x="27" y="209"/>
                    <a:pt x="19" y="221"/>
                  </a:cubicBezTo>
                  <a:cubicBezTo>
                    <a:pt x="15" y="226"/>
                    <a:pt x="11" y="228"/>
                    <a:pt x="6" y="225"/>
                  </a:cubicBezTo>
                  <a:cubicBezTo>
                    <a:pt x="2" y="223"/>
                    <a:pt x="1" y="219"/>
                    <a:pt x="3" y="213"/>
                  </a:cubicBezTo>
                  <a:cubicBezTo>
                    <a:pt x="12" y="200"/>
                    <a:pt x="18" y="185"/>
                    <a:pt x="23" y="168"/>
                  </a:cubicBezTo>
                  <a:cubicBezTo>
                    <a:pt x="24" y="162"/>
                    <a:pt x="28" y="159"/>
                    <a:pt x="34" y="160"/>
                  </a:cubicBezTo>
                  <a:close/>
                  <a:moveTo>
                    <a:pt x="233" y="4"/>
                  </a:moveTo>
                  <a:cubicBezTo>
                    <a:pt x="237" y="2"/>
                    <a:pt x="242" y="3"/>
                    <a:pt x="245" y="6"/>
                  </a:cubicBezTo>
                  <a:cubicBezTo>
                    <a:pt x="253" y="14"/>
                    <a:pt x="262" y="23"/>
                    <a:pt x="268" y="34"/>
                  </a:cubicBezTo>
                  <a:cubicBezTo>
                    <a:pt x="271" y="41"/>
                    <a:pt x="270" y="45"/>
                    <a:pt x="264" y="47"/>
                  </a:cubicBezTo>
                  <a:cubicBezTo>
                    <a:pt x="261" y="49"/>
                    <a:pt x="257" y="47"/>
                    <a:pt x="254" y="43"/>
                  </a:cubicBezTo>
                  <a:cubicBezTo>
                    <a:pt x="248" y="33"/>
                    <a:pt x="240" y="24"/>
                    <a:pt x="232" y="14"/>
                  </a:cubicBezTo>
                  <a:cubicBezTo>
                    <a:pt x="230" y="11"/>
                    <a:pt x="230" y="7"/>
                    <a:pt x="233" y="4"/>
                  </a:cubicBezTo>
                  <a:close/>
                  <a:moveTo>
                    <a:pt x="108" y="159"/>
                  </a:moveTo>
                  <a:cubicBezTo>
                    <a:pt x="112" y="157"/>
                    <a:pt x="115" y="158"/>
                    <a:pt x="120" y="161"/>
                  </a:cubicBezTo>
                  <a:cubicBezTo>
                    <a:pt x="131" y="176"/>
                    <a:pt x="138" y="187"/>
                    <a:pt x="140" y="197"/>
                  </a:cubicBezTo>
                  <a:cubicBezTo>
                    <a:pt x="142" y="205"/>
                    <a:pt x="139" y="209"/>
                    <a:pt x="133" y="210"/>
                  </a:cubicBezTo>
                  <a:cubicBezTo>
                    <a:pt x="127" y="210"/>
                    <a:pt x="124" y="208"/>
                    <a:pt x="123" y="203"/>
                  </a:cubicBezTo>
                  <a:cubicBezTo>
                    <a:pt x="118" y="190"/>
                    <a:pt x="113" y="179"/>
                    <a:pt x="107" y="170"/>
                  </a:cubicBezTo>
                  <a:cubicBezTo>
                    <a:pt x="105" y="166"/>
                    <a:pt x="105" y="162"/>
                    <a:pt x="108" y="159"/>
                  </a:cubicBezTo>
                  <a:close/>
                  <a:moveTo>
                    <a:pt x="62" y="8"/>
                  </a:moveTo>
                  <a:cubicBezTo>
                    <a:pt x="62" y="3"/>
                    <a:pt x="64" y="0"/>
                    <a:pt x="70" y="0"/>
                  </a:cubicBezTo>
                  <a:cubicBezTo>
                    <a:pt x="76" y="0"/>
                    <a:pt x="78" y="3"/>
                    <a:pt x="78" y="8"/>
                  </a:cubicBezTo>
                  <a:cubicBezTo>
                    <a:pt x="78" y="16"/>
                    <a:pt x="78" y="24"/>
                    <a:pt x="78" y="32"/>
                  </a:cubicBezTo>
                  <a:cubicBezTo>
                    <a:pt x="96" y="32"/>
                    <a:pt x="114" y="32"/>
                    <a:pt x="132" y="32"/>
                  </a:cubicBezTo>
                  <a:cubicBezTo>
                    <a:pt x="138" y="32"/>
                    <a:pt x="142" y="34"/>
                    <a:pt x="142" y="40"/>
                  </a:cubicBezTo>
                  <a:cubicBezTo>
                    <a:pt x="142" y="45"/>
                    <a:pt x="138" y="47"/>
                    <a:pt x="132" y="47"/>
                  </a:cubicBezTo>
                  <a:cubicBezTo>
                    <a:pt x="91" y="47"/>
                    <a:pt x="50" y="47"/>
                    <a:pt x="9" y="47"/>
                  </a:cubicBezTo>
                  <a:cubicBezTo>
                    <a:pt x="3" y="47"/>
                    <a:pt x="0" y="45"/>
                    <a:pt x="0" y="40"/>
                  </a:cubicBezTo>
                  <a:cubicBezTo>
                    <a:pt x="0" y="34"/>
                    <a:pt x="3" y="32"/>
                    <a:pt x="9" y="32"/>
                  </a:cubicBezTo>
                  <a:cubicBezTo>
                    <a:pt x="27" y="32"/>
                    <a:pt x="44" y="32"/>
                    <a:pt x="62" y="32"/>
                  </a:cubicBezTo>
                  <a:cubicBezTo>
                    <a:pt x="62" y="24"/>
                    <a:pt x="62" y="16"/>
                    <a:pt x="62" y="8"/>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4" name="Freeform 200"/>
            <p:cNvSpPr>
              <a:spLocks noEditPoints="1"/>
            </p:cNvSpPr>
            <p:nvPr/>
          </p:nvSpPr>
          <p:spPr bwMode="auto">
            <a:xfrm>
              <a:off x="2421" y="1299"/>
              <a:ext cx="134" cy="118"/>
            </a:xfrm>
            <a:custGeom>
              <a:avLst/>
              <a:gdLst>
                <a:gd name="T0" fmla="*/ 0 w 276"/>
                <a:gd name="T1" fmla="*/ 0 h 250"/>
                <a:gd name="T2" fmla="*/ 0 w 276"/>
                <a:gd name="T3" fmla="*/ 0 h 250"/>
                <a:gd name="T4" fmla="*/ 0 w 276"/>
                <a:gd name="T5" fmla="*/ 0 h 250"/>
                <a:gd name="T6" fmla="*/ 0 w 276"/>
                <a:gd name="T7" fmla="*/ 0 h 250"/>
                <a:gd name="T8" fmla="*/ 0 w 276"/>
                <a:gd name="T9" fmla="*/ 0 h 250"/>
                <a:gd name="T10" fmla="*/ 0 w 276"/>
                <a:gd name="T11" fmla="*/ 0 h 250"/>
                <a:gd name="T12" fmla="*/ 0 w 276"/>
                <a:gd name="T13" fmla="*/ 0 h 250"/>
                <a:gd name="T14" fmla="*/ 0 w 276"/>
                <a:gd name="T15" fmla="*/ 0 h 250"/>
                <a:gd name="T16" fmla="*/ 0 w 276"/>
                <a:gd name="T17" fmla="*/ 0 h 250"/>
                <a:gd name="T18" fmla="*/ 0 w 276"/>
                <a:gd name="T19" fmla="*/ 0 h 250"/>
                <a:gd name="T20" fmla="*/ 0 w 276"/>
                <a:gd name="T21" fmla="*/ 0 h 250"/>
                <a:gd name="T22" fmla="*/ 0 w 276"/>
                <a:gd name="T23" fmla="*/ 0 h 250"/>
                <a:gd name="T24" fmla="*/ 0 w 276"/>
                <a:gd name="T25" fmla="*/ 0 h 250"/>
                <a:gd name="T26" fmla="*/ 0 w 276"/>
                <a:gd name="T27" fmla="*/ 0 h 250"/>
                <a:gd name="T28" fmla="*/ 0 w 276"/>
                <a:gd name="T29" fmla="*/ 0 h 250"/>
                <a:gd name="T30" fmla="*/ 0 w 276"/>
                <a:gd name="T31" fmla="*/ 0 h 250"/>
                <a:gd name="T32" fmla="*/ 0 w 276"/>
                <a:gd name="T33" fmla="*/ 0 h 250"/>
                <a:gd name="T34" fmla="*/ 0 w 276"/>
                <a:gd name="T35" fmla="*/ 0 h 250"/>
                <a:gd name="T36" fmla="*/ 0 w 276"/>
                <a:gd name="T37" fmla="*/ 0 h 250"/>
                <a:gd name="T38" fmla="*/ 0 w 276"/>
                <a:gd name="T39" fmla="*/ 0 h 250"/>
                <a:gd name="T40" fmla="*/ 0 w 276"/>
                <a:gd name="T41" fmla="*/ 0 h 250"/>
                <a:gd name="T42" fmla="*/ 0 w 276"/>
                <a:gd name="T43" fmla="*/ 0 h 250"/>
                <a:gd name="T44" fmla="*/ 0 w 276"/>
                <a:gd name="T45" fmla="*/ 0 h 250"/>
                <a:gd name="T46" fmla="*/ 0 w 276"/>
                <a:gd name="T47" fmla="*/ 0 h 250"/>
                <a:gd name="T48" fmla="*/ 0 w 276"/>
                <a:gd name="T49" fmla="*/ 0 h 250"/>
                <a:gd name="T50" fmla="*/ 0 w 276"/>
                <a:gd name="T51" fmla="*/ 0 h 250"/>
                <a:gd name="T52" fmla="*/ 0 w 276"/>
                <a:gd name="T53" fmla="*/ 0 h 250"/>
                <a:gd name="T54" fmla="*/ 0 w 276"/>
                <a:gd name="T55" fmla="*/ 0 h 250"/>
                <a:gd name="T56" fmla="*/ 0 w 276"/>
                <a:gd name="T57" fmla="*/ 0 h 250"/>
                <a:gd name="T58" fmla="*/ 0 w 276"/>
                <a:gd name="T59" fmla="*/ 0 h 250"/>
                <a:gd name="T60" fmla="*/ 0 w 276"/>
                <a:gd name="T61" fmla="*/ 0 h 250"/>
                <a:gd name="T62" fmla="*/ 0 w 276"/>
                <a:gd name="T63" fmla="*/ 0 h 250"/>
                <a:gd name="T64" fmla="*/ 0 w 276"/>
                <a:gd name="T65" fmla="*/ 0 h 250"/>
                <a:gd name="T66" fmla="*/ 0 w 276"/>
                <a:gd name="T67" fmla="*/ 0 h 250"/>
                <a:gd name="T68" fmla="*/ 0 w 276"/>
                <a:gd name="T69" fmla="*/ 0 h 250"/>
                <a:gd name="T70" fmla="*/ 0 w 276"/>
                <a:gd name="T71" fmla="*/ 0 h 250"/>
                <a:gd name="T72" fmla="*/ 0 w 276"/>
                <a:gd name="T73" fmla="*/ 0 h 250"/>
                <a:gd name="T74" fmla="*/ 0 w 276"/>
                <a:gd name="T75" fmla="*/ 0 h 250"/>
                <a:gd name="T76" fmla="*/ 0 w 276"/>
                <a:gd name="T77" fmla="*/ 0 h 250"/>
                <a:gd name="T78" fmla="*/ 0 w 276"/>
                <a:gd name="T79" fmla="*/ 0 h 250"/>
                <a:gd name="T80" fmla="*/ 0 w 276"/>
                <a:gd name="T81" fmla="*/ 0 h 250"/>
                <a:gd name="T82" fmla="*/ 0 w 276"/>
                <a:gd name="T83" fmla="*/ 0 h 250"/>
                <a:gd name="T84" fmla="*/ 0 w 276"/>
                <a:gd name="T85" fmla="*/ 0 h 250"/>
                <a:gd name="T86" fmla="*/ 0 w 276"/>
                <a:gd name="T87" fmla="*/ 0 h 250"/>
                <a:gd name="T88" fmla="*/ 0 w 276"/>
                <a:gd name="T89" fmla="*/ 0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6"/>
                <a:gd name="T136" fmla="*/ 0 h 250"/>
                <a:gd name="T137" fmla="*/ 276 w 276"/>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6" h="250">
                  <a:moveTo>
                    <a:pt x="99" y="8"/>
                  </a:moveTo>
                  <a:cubicBezTo>
                    <a:pt x="99" y="3"/>
                    <a:pt x="101" y="0"/>
                    <a:pt x="107" y="0"/>
                  </a:cubicBezTo>
                  <a:cubicBezTo>
                    <a:pt x="113" y="0"/>
                    <a:pt x="115" y="3"/>
                    <a:pt x="115" y="8"/>
                  </a:cubicBezTo>
                  <a:cubicBezTo>
                    <a:pt x="115" y="21"/>
                    <a:pt x="115" y="34"/>
                    <a:pt x="115" y="46"/>
                  </a:cubicBezTo>
                  <a:cubicBezTo>
                    <a:pt x="130" y="46"/>
                    <a:pt x="145" y="46"/>
                    <a:pt x="161" y="46"/>
                  </a:cubicBezTo>
                  <a:cubicBezTo>
                    <a:pt x="161" y="34"/>
                    <a:pt x="161" y="21"/>
                    <a:pt x="161" y="8"/>
                  </a:cubicBezTo>
                  <a:cubicBezTo>
                    <a:pt x="161" y="3"/>
                    <a:pt x="163" y="0"/>
                    <a:pt x="169" y="0"/>
                  </a:cubicBezTo>
                  <a:cubicBezTo>
                    <a:pt x="175" y="0"/>
                    <a:pt x="177" y="3"/>
                    <a:pt x="177" y="8"/>
                  </a:cubicBezTo>
                  <a:cubicBezTo>
                    <a:pt x="177" y="21"/>
                    <a:pt x="177" y="34"/>
                    <a:pt x="177" y="46"/>
                  </a:cubicBezTo>
                  <a:cubicBezTo>
                    <a:pt x="186" y="46"/>
                    <a:pt x="194" y="46"/>
                    <a:pt x="202" y="46"/>
                  </a:cubicBezTo>
                  <a:cubicBezTo>
                    <a:pt x="206" y="42"/>
                    <a:pt x="211" y="37"/>
                    <a:pt x="215" y="30"/>
                  </a:cubicBezTo>
                  <a:cubicBezTo>
                    <a:pt x="220" y="24"/>
                    <a:pt x="224" y="18"/>
                    <a:pt x="226" y="14"/>
                  </a:cubicBezTo>
                  <a:cubicBezTo>
                    <a:pt x="227" y="11"/>
                    <a:pt x="230" y="8"/>
                    <a:pt x="232" y="7"/>
                  </a:cubicBezTo>
                  <a:cubicBezTo>
                    <a:pt x="236" y="5"/>
                    <a:pt x="239" y="5"/>
                    <a:pt x="243" y="7"/>
                  </a:cubicBezTo>
                  <a:cubicBezTo>
                    <a:pt x="246" y="11"/>
                    <a:pt x="247" y="14"/>
                    <a:pt x="245" y="19"/>
                  </a:cubicBezTo>
                  <a:cubicBezTo>
                    <a:pt x="242" y="25"/>
                    <a:pt x="234" y="34"/>
                    <a:pt x="222" y="46"/>
                  </a:cubicBezTo>
                  <a:cubicBezTo>
                    <a:pt x="237" y="46"/>
                    <a:pt x="251" y="46"/>
                    <a:pt x="265" y="46"/>
                  </a:cubicBezTo>
                  <a:cubicBezTo>
                    <a:pt x="271" y="46"/>
                    <a:pt x="275" y="48"/>
                    <a:pt x="275" y="54"/>
                  </a:cubicBezTo>
                  <a:cubicBezTo>
                    <a:pt x="275" y="59"/>
                    <a:pt x="271" y="62"/>
                    <a:pt x="265" y="62"/>
                  </a:cubicBezTo>
                  <a:cubicBezTo>
                    <a:pt x="251" y="62"/>
                    <a:pt x="238" y="62"/>
                    <a:pt x="224" y="62"/>
                  </a:cubicBezTo>
                  <a:cubicBezTo>
                    <a:pt x="215" y="75"/>
                    <a:pt x="207" y="85"/>
                    <a:pt x="196" y="93"/>
                  </a:cubicBezTo>
                  <a:cubicBezTo>
                    <a:pt x="216" y="93"/>
                    <a:pt x="236" y="93"/>
                    <a:pt x="256" y="93"/>
                  </a:cubicBezTo>
                  <a:cubicBezTo>
                    <a:pt x="262" y="93"/>
                    <a:pt x="265" y="95"/>
                    <a:pt x="265" y="101"/>
                  </a:cubicBezTo>
                  <a:cubicBezTo>
                    <a:pt x="265" y="106"/>
                    <a:pt x="262" y="108"/>
                    <a:pt x="256" y="108"/>
                  </a:cubicBezTo>
                  <a:cubicBezTo>
                    <a:pt x="219" y="108"/>
                    <a:pt x="183" y="108"/>
                    <a:pt x="146" y="108"/>
                  </a:cubicBezTo>
                  <a:cubicBezTo>
                    <a:pt x="146" y="115"/>
                    <a:pt x="146" y="121"/>
                    <a:pt x="146" y="128"/>
                  </a:cubicBezTo>
                  <a:cubicBezTo>
                    <a:pt x="178" y="128"/>
                    <a:pt x="209" y="128"/>
                    <a:pt x="240" y="128"/>
                  </a:cubicBezTo>
                  <a:cubicBezTo>
                    <a:pt x="246" y="128"/>
                    <a:pt x="250" y="130"/>
                    <a:pt x="250" y="135"/>
                  </a:cubicBezTo>
                  <a:cubicBezTo>
                    <a:pt x="250" y="141"/>
                    <a:pt x="246" y="143"/>
                    <a:pt x="240" y="143"/>
                  </a:cubicBezTo>
                  <a:cubicBezTo>
                    <a:pt x="209" y="143"/>
                    <a:pt x="178" y="143"/>
                    <a:pt x="146" y="143"/>
                  </a:cubicBezTo>
                  <a:cubicBezTo>
                    <a:pt x="146" y="149"/>
                    <a:pt x="146" y="156"/>
                    <a:pt x="146" y="162"/>
                  </a:cubicBezTo>
                  <a:cubicBezTo>
                    <a:pt x="186" y="162"/>
                    <a:pt x="226" y="162"/>
                    <a:pt x="266" y="162"/>
                  </a:cubicBezTo>
                  <a:cubicBezTo>
                    <a:pt x="272" y="162"/>
                    <a:pt x="276" y="165"/>
                    <a:pt x="276" y="170"/>
                  </a:cubicBezTo>
                  <a:cubicBezTo>
                    <a:pt x="276" y="175"/>
                    <a:pt x="272" y="178"/>
                    <a:pt x="266" y="178"/>
                  </a:cubicBezTo>
                  <a:cubicBezTo>
                    <a:pt x="228" y="178"/>
                    <a:pt x="189" y="178"/>
                    <a:pt x="150" y="178"/>
                  </a:cubicBezTo>
                  <a:cubicBezTo>
                    <a:pt x="157" y="183"/>
                    <a:pt x="165" y="187"/>
                    <a:pt x="174" y="192"/>
                  </a:cubicBezTo>
                  <a:cubicBezTo>
                    <a:pt x="182" y="196"/>
                    <a:pt x="190" y="200"/>
                    <a:pt x="200" y="204"/>
                  </a:cubicBezTo>
                  <a:cubicBezTo>
                    <a:pt x="212" y="208"/>
                    <a:pt x="222" y="211"/>
                    <a:pt x="231" y="214"/>
                  </a:cubicBezTo>
                  <a:cubicBezTo>
                    <a:pt x="243" y="218"/>
                    <a:pt x="255" y="221"/>
                    <a:pt x="266" y="224"/>
                  </a:cubicBezTo>
                  <a:cubicBezTo>
                    <a:pt x="272" y="225"/>
                    <a:pt x="275" y="229"/>
                    <a:pt x="275" y="234"/>
                  </a:cubicBezTo>
                  <a:cubicBezTo>
                    <a:pt x="275" y="239"/>
                    <a:pt x="271" y="242"/>
                    <a:pt x="264" y="242"/>
                  </a:cubicBezTo>
                  <a:cubicBezTo>
                    <a:pt x="258" y="242"/>
                    <a:pt x="249" y="240"/>
                    <a:pt x="234" y="235"/>
                  </a:cubicBezTo>
                  <a:cubicBezTo>
                    <a:pt x="225" y="232"/>
                    <a:pt x="215" y="229"/>
                    <a:pt x="205" y="224"/>
                  </a:cubicBezTo>
                  <a:cubicBezTo>
                    <a:pt x="194" y="220"/>
                    <a:pt x="184" y="216"/>
                    <a:pt x="175" y="210"/>
                  </a:cubicBezTo>
                  <a:cubicBezTo>
                    <a:pt x="164" y="204"/>
                    <a:pt x="155" y="198"/>
                    <a:pt x="146" y="193"/>
                  </a:cubicBezTo>
                  <a:cubicBezTo>
                    <a:pt x="146" y="209"/>
                    <a:pt x="146" y="225"/>
                    <a:pt x="146" y="242"/>
                  </a:cubicBezTo>
                  <a:cubicBezTo>
                    <a:pt x="146" y="247"/>
                    <a:pt x="144" y="250"/>
                    <a:pt x="138" y="250"/>
                  </a:cubicBezTo>
                  <a:cubicBezTo>
                    <a:pt x="132" y="250"/>
                    <a:pt x="130" y="247"/>
                    <a:pt x="130" y="242"/>
                  </a:cubicBezTo>
                  <a:cubicBezTo>
                    <a:pt x="130" y="226"/>
                    <a:pt x="130" y="211"/>
                    <a:pt x="130" y="196"/>
                  </a:cubicBezTo>
                  <a:cubicBezTo>
                    <a:pt x="122" y="201"/>
                    <a:pt x="113" y="206"/>
                    <a:pt x="102" y="211"/>
                  </a:cubicBezTo>
                  <a:cubicBezTo>
                    <a:pt x="91" y="217"/>
                    <a:pt x="82" y="220"/>
                    <a:pt x="74" y="223"/>
                  </a:cubicBezTo>
                  <a:cubicBezTo>
                    <a:pt x="68" y="226"/>
                    <a:pt x="57" y="230"/>
                    <a:pt x="43" y="233"/>
                  </a:cubicBezTo>
                  <a:cubicBezTo>
                    <a:pt x="25" y="237"/>
                    <a:pt x="14" y="239"/>
                    <a:pt x="12" y="239"/>
                  </a:cubicBezTo>
                  <a:cubicBezTo>
                    <a:pt x="6" y="239"/>
                    <a:pt x="2" y="237"/>
                    <a:pt x="2" y="232"/>
                  </a:cubicBezTo>
                  <a:cubicBezTo>
                    <a:pt x="2" y="229"/>
                    <a:pt x="5" y="225"/>
                    <a:pt x="10" y="224"/>
                  </a:cubicBezTo>
                  <a:cubicBezTo>
                    <a:pt x="18" y="223"/>
                    <a:pt x="28" y="220"/>
                    <a:pt x="41" y="217"/>
                  </a:cubicBezTo>
                  <a:cubicBezTo>
                    <a:pt x="52" y="213"/>
                    <a:pt x="62" y="210"/>
                    <a:pt x="71" y="207"/>
                  </a:cubicBezTo>
                  <a:cubicBezTo>
                    <a:pt x="82" y="202"/>
                    <a:pt x="91" y="198"/>
                    <a:pt x="101" y="194"/>
                  </a:cubicBezTo>
                  <a:cubicBezTo>
                    <a:pt x="114" y="186"/>
                    <a:pt x="124" y="181"/>
                    <a:pt x="128" y="178"/>
                  </a:cubicBezTo>
                  <a:cubicBezTo>
                    <a:pt x="89" y="178"/>
                    <a:pt x="50" y="178"/>
                    <a:pt x="10" y="178"/>
                  </a:cubicBezTo>
                  <a:cubicBezTo>
                    <a:pt x="4" y="178"/>
                    <a:pt x="1" y="175"/>
                    <a:pt x="1" y="170"/>
                  </a:cubicBezTo>
                  <a:cubicBezTo>
                    <a:pt x="1" y="165"/>
                    <a:pt x="4" y="162"/>
                    <a:pt x="10" y="162"/>
                  </a:cubicBezTo>
                  <a:cubicBezTo>
                    <a:pt x="50" y="162"/>
                    <a:pt x="90" y="162"/>
                    <a:pt x="130" y="162"/>
                  </a:cubicBezTo>
                  <a:cubicBezTo>
                    <a:pt x="130" y="156"/>
                    <a:pt x="130" y="149"/>
                    <a:pt x="130" y="143"/>
                  </a:cubicBezTo>
                  <a:cubicBezTo>
                    <a:pt x="98" y="143"/>
                    <a:pt x="66" y="143"/>
                    <a:pt x="34" y="143"/>
                  </a:cubicBezTo>
                  <a:cubicBezTo>
                    <a:pt x="28" y="143"/>
                    <a:pt x="25" y="141"/>
                    <a:pt x="25" y="135"/>
                  </a:cubicBezTo>
                  <a:cubicBezTo>
                    <a:pt x="25" y="130"/>
                    <a:pt x="28" y="128"/>
                    <a:pt x="34" y="128"/>
                  </a:cubicBezTo>
                  <a:cubicBezTo>
                    <a:pt x="66" y="128"/>
                    <a:pt x="98" y="128"/>
                    <a:pt x="130" y="128"/>
                  </a:cubicBezTo>
                  <a:cubicBezTo>
                    <a:pt x="130" y="121"/>
                    <a:pt x="130" y="115"/>
                    <a:pt x="130" y="108"/>
                  </a:cubicBezTo>
                  <a:cubicBezTo>
                    <a:pt x="94" y="108"/>
                    <a:pt x="58" y="108"/>
                    <a:pt x="22" y="108"/>
                  </a:cubicBezTo>
                  <a:cubicBezTo>
                    <a:pt x="16" y="108"/>
                    <a:pt x="13" y="106"/>
                    <a:pt x="13" y="101"/>
                  </a:cubicBezTo>
                  <a:cubicBezTo>
                    <a:pt x="13" y="95"/>
                    <a:pt x="16" y="93"/>
                    <a:pt x="22" y="93"/>
                  </a:cubicBezTo>
                  <a:cubicBezTo>
                    <a:pt x="41" y="93"/>
                    <a:pt x="59" y="93"/>
                    <a:pt x="77" y="93"/>
                  </a:cubicBezTo>
                  <a:cubicBezTo>
                    <a:pt x="74" y="83"/>
                    <a:pt x="68" y="72"/>
                    <a:pt x="59" y="62"/>
                  </a:cubicBezTo>
                  <a:cubicBezTo>
                    <a:pt x="43" y="62"/>
                    <a:pt x="26" y="62"/>
                    <a:pt x="9" y="62"/>
                  </a:cubicBezTo>
                  <a:cubicBezTo>
                    <a:pt x="3" y="62"/>
                    <a:pt x="0" y="59"/>
                    <a:pt x="0" y="54"/>
                  </a:cubicBezTo>
                  <a:cubicBezTo>
                    <a:pt x="0" y="48"/>
                    <a:pt x="3" y="46"/>
                    <a:pt x="9" y="46"/>
                  </a:cubicBezTo>
                  <a:cubicBezTo>
                    <a:pt x="24" y="46"/>
                    <a:pt x="39" y="46"/>
                    <a:pt x="54" y="46"/>
                  </a:cubicBezTo>
                  <a:cubicBezTo>
                    <a:pt x="51" y="39"/>
                    <a:pt x="44" y="30"/>
                    <a:pt x="34" y="20"/>
                  </a:cubicBezTo>
                  <a:cubicBezTo>
                    <a:pt x="30" y="16"/>
                    <a:pt x="28" y="12"/>
                    <a:pt x="32" y="8"/>
                  </a:cubicBezTo>
                  <a:cubicBezTo>
                    <a:pt x="35" y="5"/>
                    <a:pt x="41" y="5"/>
                    <a:pt x="47" y="9"/>
                  </a:cubicBezTo>
                  <a:cubicBezTo>
                    <a:pt x="57" y="17"/>
                    <a:pt x="65" y="26"/>
                    <a:pt x="71" y="35"/>
                  </a:cubicBezTo>
                  <a:cubicBezTo>
                    <a:pt x="74" y="41"/>
                    <a:pt x="72" y="45"/>
                    <a:pt x="68" y="46"/>
                  </a:cubicBezTo>
                  <a:cubicBezTo>
                    <a:pt x="78" y="46"/>
                    <a:pt x="88" y="46"/>
                    <a:pt x="99" y="46"/>
                  </a:cubicBezTo>
                  <a:cubicBezTo>
                    <a:pt x="99" y="34"/>
                    <a:pt x="99" y="21"/>
                    <a:pt x="99" y="8"/>
                  </a:cubicBezTo>
                  <a:close/>
                  <a:moveTo>
                    <a:pt x="99" y="93"/>
                  </a:moveTo>
                  <a:cubicBezTo>
                    <a:pt x="125" y="93"/>
                    <a:pt x="151" y="93"/>
                    <a:pt x="177" y="93"/>
                  </a:cubicBezTo>
                  <a:cubicBezTo>
                    <a:pt x="188" y="81"/>
                    <a:pt x="196" y="71"/>
                    <a:pt x="201" y="62"/>
                  </a:cubicBezTo>
                  <a:cubicBezTo>
                    <a:pt x="160" y="62"/>
                    <a:pt x="119" y="62"/>
                    <a:pt x="78" y="62"/>
                  </a:cubicBezTo>
                  <a:cubicBezTo>
                    <a:pt x="89" y="74"/>
                    <a:pt x="95" y="83"/>
                    <a:pt x="99" y="93"/>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5" name="Freeform 201"/>
            <p:cNvSpPr>
              <a:spLocks/>
            </p:cNvSpPr>
            <p:nvPr/>
          </p:nvSpPr>
          <p:spPr bwMode="auto">
            <a:xfrm>
              <a:off x="2623" y="1347"/>
              <a:ext cx="26" cy="22"/>
            </a:xfrm>
            <a:custGeom>
              <a:avLst/>
              <a:gdLst>
                <a:gd name="T0" fmla="*/ 1 w 52"/>
                <a:gd name="T1" fmla="*/ 0 h 47"/>
                <a:gd name="T2" fmla="*/ 0 w 52"/>
                <a:gd name="T3" fmla="*/ 0 h 47"/>
                <a:gd name="T4" fmla="*/ 1 w 52"/>
                <a:gd name="T5" fmla="*/ 0 h 47"/>
                <a:gd name="T6" fmla="*/ 1 w 52"/>
                <a:gd name="T7" fmla="*/ 0 h 47"/>
                <a:gd name="T8" fmla="*/ 1 w 52"/>
                <a:gd name="T9" fmla="*/ 0 h 47"/>
                <a:gd name="T10" fmla="*/ 1 w 52"/>
                <a:gd name="T11" fmla="*/ 0 h 47"/>
                <a:gd name="T12" fmla="*/ 1 w 52"/>
                <a:gd name="T13" fmla="*/ 0 h 47"/>
                <a:gd name="T14" fmla="*/ 1 w 52"/>
                <a:gd name="T15" fmla="*/ 0 h 47"/>
                <a:gd name="T16" fmla="*/ 1 w 52"/>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7"/>
                <a:gd name="T29" fmla="*/ 52 w 5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7">
                  <a:moveTo>
                    <a:pt x="8" y="41"/>
                  </a:moveTo>
                  <a:cubicBezTo>
                    <a:pt x="2" y="35"/>
                    <a:pt x="0" y="30"/>
                    <a:pt x="0" y="23"/>
                  </a:cubicBezTo>
                  <a:cubicBezTo>
                    <a:pt x="0" y="17"/>
                    <a:pt x="2" y="12"/>
                    <a:pt x="8" y="6"/>
                  </a:cubicBezTo>
                  <a:cubicBezTo>
                    <a:pt x="13" y="2"/>
                    <a:pt x="19" y="0"/>
                    <a:pt x="26" y="0"/>
                  </a:cubicBezTo>
                  <a:cubicBezTo>
                    <a:pt x="33" y="0"/>
                    <a:pt x="39" y="2"/>
                    <a:pt x="44" y="6"/>
                  </a:cubicBezTo>
                  <a:cubicBezTo>
                    <a:pt x="50" y="12"/>
                    <a:pt x="52" y="17"/>
                    <a:pt x="52" y="23"/>
                  </a:cubicBezTo>
                  <a:cubicBezTo>
                    <a:pt x="52" y="30"/>
                    <a:pt x="50" y="35"/>
                    <a:pt x="44" y="41"/>
                  </a:cubicBezTo>
                  <a:cubicBezTo>
                    <a:pt x="39" y="45"/>
                    <a:pt x="33" y="47"/>
                    <a:pt x="26" y="47"/>
                  </a:cubicBezTo>
                  <a:cubicBezTo>
                    <a:pt x="19" y="47"/>
                    <a:pt x="13" y="45"/>
                    <a:pt x="8" y="41"/>
                  </a:cubicBezTo>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6" name="Freeform 202"/>
            <p:cNvSpPr>
              <a:spLocks/>
            </p:cNvSpPr>
            <p:nvPr/>
          </p:nvSpPr>
          <p:spPr bwMode="auto">
            <a:xfrm>
              <a:off x="2718" y="1299"/>
              <a:ext cx="132" cy="113"/>
            </a:xfrm>
            <a:custGeom>
              <a:avLst/>
              <a:gdLst>
                <a:gd name="T0" fmla="*/ 0 w 273"/>
                <a:gd name="T1" fmla="*/ 0 h 239"/>
                <a:gd name="T2" fmla="*/ 0 w 273"/>
                <a:gd name="T3" fmla="*/ 0 h 239"/>
                <a:gd name="T4" fmla="*/ 0 w 273"/>
                <a:gd name="T5" fmla="*/ 0 h 239"/>
                <a:gd name="T6" fmla="*/ 0 w 273"/>
                <a:gd name="T7" fmla="*/ 0 h 239"/>
                <a:gd name="T8" fmla="*/ 0 w 273"/>
                <a:gd name="T9" fmla="*/ 0 h 239"/>
                <a:gd name="T10" fmla="*/ 0 w 273"/>
                <a:gd name="T11" fmla="*/ 0 h 239"/>
                <a:gd name="T12" fmla="*/ 0 w 273"/>
                <a:gd name="T13" fmla="*/ 0 h 239"/>
                <a:gd name="T14" fmla="*/ 0 w 273"/>
                <a:gd name="T15" fmla="*/ 0 h 239"/>
                <a:gd name="T16" fmla="*/ 0 w 273"/>
                <a:gd name="T17" fmla="*/ 0 h 239"/>
                <a:gd name="T18" fmla="*/ 0 w 273"/>
                <a:gd name="T19" fmla="*/ 0 h 239"/>
                <a:gd name="T20" fmla="*/ 0 w 273"/>
                <a:gd name="T21" fmla="*/ 0 h 239"/>
                <a:gd name="T22" fmla="*/ 0 w 273"/>
                <a:gd name="T23" fmla="*/ 0 h 239"/>
                <a:gd name="T24" fmla="*/ 0 w 273"/>
                <a:gd name="T25" fmla="*/ 0 h 239"/>
                <a:gd name="T26" fmla="*/ 0 w 273"/>
                <a:gd name="T27" fmla="*/ 0 h 239"/>
                <a:gd name="T28" fmla="*/ 0 w 273"/>
                <a:gd name="T29" fmla="*/ 0 h 239"/>
                <a:gd name="T30" fmla="*/ 0 w 273"/>
                <a:gd name="T31" fmla="*/ 0 h 239"/>
                <a:gd name="T32" fmla="*/ 0 w 273"/>
                <a:gd name="T33" fmla="*/ 0 h 239"/>
                <a:gd name="T34" fmla="*/ 0 w 273"/>
                <a:gd name="T35" fmla="*/ 0 h 239"/>
                <a:gd name="T36" fmla="*/ 0 w 273"/>
                <a:gd name="T37" fmla="*/ 0 h 239"/>
                <a:gd name="T38" fmla="*/ 0 w 273"/>
                <a:gd name="T39" fmla="*/ 0 h 239"/>
                <a:gd name="T40" fmla="*/ 0 w 273"/>
                <a:gd name="T41" fmla="*/ 0 h 239"/>
                <a:gd name="T42" fmla="*/ 0 w 273"/>
                <a:gd name="T43" fmla="*/ 0 h 239"/>
                <a:gd name="T44" fmla="*/ 0 w 273"/>
                <a:gd name="T45" fmla="*/ 0 h 239"/>
                <a:gd name="T46" fmla="*/ 0 w 273"/>
                <a:gd name="T47" fmla="*/ 0 h 239"/>
                <a:gd name="T48" fmla="*/ 0 w 273"/>
                <a:gd name="T49" fmla="*/ 0 h 239"/>
                <a:gd name="T50" fmla="*/ 0 w 273"/>
                <a:gd name="T51" fmla="*/ 0 h 239"/>
                <a:gd name="T52" fmla="*/ 0 w 273"/>
                <a:gd name="T53" fmla="*/ 0 h 239"/>
                <a:gd name="T54" fmla="*/ 0 w 273"/>
                <a:gd name="T55" fmla="*/ 0 h 239"/>
                <a:gd name="T56" fmla="*/ 0 w 273"/>
                <a:gd name="T57" fmla="*/ 0 h 239"/>
                <a:gd name="T58" fmla="*/ 0 w 273"/>
                <a:gd name="T59" fmla="*/ 0 h 239"/>
                <a:gd name="T60" fmla="*/ 0 w 273"/>
                <a:gd name="T61" fmla="*/ 0 h 239"/>
                <a:gd name="T62" fmla="*/ 0 w 273"/>
                <a:gd name="T63" fmla="*/ 0 h 239"/>
                <a:gd name="T64" fmla="*/ 0 w 273"/>
                <a:gd name="T65" fmla="*/ 0 h 239"/>
                <a:gd name="T66" fmla="*/ 0 w 273"/>
                <a:gd name="T67" fmla="*/ 0 h 239"/>
                <a:gd name="T68" fmla="*/ 0 w 273"/>
                <a:gd name="T69" fmla="*/ 0 h 239"/>
                <a:gd name="T70" fmla="*/ 0 w 273"/>
                <a:gd name="T71" fmla="*/ 0 h 239"/>
                <a:gd name="T72" fmla="*/ 0 w 273"/>
                <a:gd name="T73" fmla="*/ 0 h 2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3"/>
                <a:gd name="T112" fmla="*/ 0 h 239"/>
                <a:gd name="T113" fmla="*/ 273 w 273"/>
                <a:gd name="T114" fmla="*/ 239 h 2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3" h="239">
                  <a:moveTo>
                    <a:pt x="127" y="11"/>
                  </a:moveTo>
                  <a:cubicBezTo>
                    <a:pt x="127" y="3"/>
                    <a:pt x="131" y="0"/>
                    <a:pt x="138" y="0"/>
                  </a:cubicBezTo>
                  <a:cubicBezTo>
                    <a:pt x="145" y="0"/>
                    <a:pt x="149" y="3"/>
                    <a:pt x="149" y="11"/>
                  </a:cubicBezTo>
                  <a:cubicBezTo>
                    <a:pt x="149" y="23"/>
                    <a:pt x="149" y="36"/>
                    <a:pt x="149" y="48"/>
                  </a:cubicBezTo>
                  <a:cubicBezTo>
                    <a:pt x="183" y="48"/>
                    <a:pt x="217" y="48"/>
                    <a:pt x="251" y="48"/>
                  </a:cubicBezTo>
                  <a:cubicBezTo>
                    <a:pt x="257" y="48"/>
                    <a:pt x="261" y="51"/>
                    <a:pt x="261" y="56"/>
                  </a:cubicBezTo>
                  <a:cubicBezTo>
                    <a:pt x="261" y="62"/>
                    <a:pt x="257" y="64"/>
                    <a:pt x="251" y="64"/>
                  </a:cubicBezTo>
                  <a:cubicBezTo>
                    <a:pt x="217" y="64"/>
                    <a:pt x="183" y="64"/>
                    <a:pt x="149" y="64"/>
                  </a:cubicBezTo>
                  <a:cubicBezTo>
                    <a:pt x="149" y="87"/>
                    <a:pt x="149" y="110"/>
                    <a:pt x="149" y="133"/>
                  </a:cubicBezTo>
                  <a:cubicBezTo>
                    <a:pt x="178" y="133"/>
                    <a:pt x="207" y="133"/>
                    <a:pt x="236" y="133"/>
                  </a:cubicBezTo>
                  <a:cubicBezTo>
                    <a:pt x="242" y="133"/>
                    <a:pt x="245" y="135"/>
                    <a:pt x="245" y="141"/>
                  </a:cubicBezTo>
                  <a:cubicBezTo>
                    <a:pt x="245" y="146"/>
                    <a:pt x="242" y="148"/>
                    <a:pt x="236" y="148"/>
                  </a:cubicBezTo>
                  <a:cubicBezTo>
                    <a:pt x="207" y="148"/>
                    <a:pt x="178" y="148"/>
                    <a:pt x="149" y="148"/>
                  </a:cubicBezTo>
                  <a:cubicBezTo>
                    <a:pt x="149" y="174"/>
                    <a:pt x="149" y="199"/>
                    <a:pt x="149" y="224"/>
                  </a:cubicBezTo>
                  <a:cubicBezTo>
                    <a:pt x="187" y="224"/>
                    <a:pt x="225" y="224"/>
                    <a:pt x="263" y="224"/>
                  </a:cubicBezTo>
                  <a:cubicBezTo>
                    <a:pt x="269" y="224"/>
                    <a:pt x="273" y="226"/>
                    <a:pt x="273" y="232"/>
                  </a:cubicBezTo>
                  <a:cubicBezTo>
                    <a:pt x="273" y="237"/>
                    <a:pt x="269" y="239"/>
                    <a:pt x="263" y="239"/>
                  </a:cubicBezTo>
                  <a:cubicBezTo>
                    <a:pt x="179" y="239"/>
                    <a:pt x="94" y="239"/>
                    <a:pt x="10" y="239"/>
                  </a:cubicBezTo>
                  <a:cubicBezTo>
                    <a:pt x="4" y="239"/>
                    <a:pt x="0" y="237"/>
                    <a:pt x="0" y="232"/>
                  </a:cubicBezTo>
                  <a:cubicBezTo>
                    <a:pt x="0" y="226"/>
                    <a:pt x="4" y="224"/>
                    <a:pt x="10" y="224"/>
                  </a:cubicBezTo>
                  <a:cubicBezTo>
                    <a:pt x="49" y="224"/>
                    <a:pt x="88" y="224"/>
                    <a:pt x="127" y="224"/>
                  </a:cubicBezTo>
                  <a:cubicBezTo>
                    <a:pt x="127" y="199"/>
                    <a:pt x="127" y="174"/>
                    <a:pt x="127" y="148"/>
                  </a:cubicBezTo>
                  <a:cubicBezTo>
                    <a:pt x="98" y="148"/>
                    <a:pt x="70" y="148"/>
                    <a:pt x="41" y="148"/>
                  </a:cubicBezTo>
                  <a:cubicBezTo>
                    <a:pt x="35" y="148"/>
                    <a:pt x="31" y="146"/>
                    <a:pt x="31" y="141"/>
                  </a:cubicBezTo>
                  <a:cubicBezTo>
                    <a:pt x="31" y="135"/>
                    <a:pt x="35" y="133"/>
                    <a:pt x="41" y="133"/>
                  </a:cubicBezTo>
                  <a:cubicBezTo>
                    <a:pt x="70" y="133"/>
                    <a:pt x="98" y="133"/>
                    <a:pt x="127" y="133"/>
                  </a:cubicBezTo>
                  <a:cubicBezTo>
                    <a:pt x="127" y="110"/>
                    <a:pt x="127" y="87"/>
                    <a:pt x="127" y="64"/>
                  </a:cubicBezTo>
                  <a:cubicBezTo>
                    <a:pt x="104" y="64"/>
                    <a:pt x="80" y="64"/>
                    <a:pt x="56" y="64"/>
                  </a:cubicBezTo>
                  <a:cubicBezTo>
                    <a:pt x="45" y="82"/>
                    <a:pt x="32" y="96"/>
                    <a:pt x="19" y="108"/>
                  </a:cubicBezTo>
                  <a:cubicBezTo>
                    <a:pt x="13" y="113"/>
                    <a:pt x="8" y="113"/>
                    <a:pt x="5" y="109"/>
                  </a:cubicBezTo>
                  <a:cubicBezTo>
                    <a:pt x="1" y="106"/>
                    <a:pt x="2" y="102"/>
                    <a:pt x="7" y="96"/>
                  </a:cubicBezTo>
                  <a:cubicBezTo>
                    <a:pt x="27" y="75"/>
                    <a:pt x="42" y="50"/>
                    <a:pt x="50" y="20"/>
                  </a:cubicBezTo>
                  <a:cubicBezTo>
                    <a:pt x="51" y="15"/>
                    <a:pt x="55" y="12"/>
                    <a:pt x="61" y="12"/>
                  </a:cubicBezTo>
                  <a:cubicBezTo>
                    <a:pt x="67" y="12"/>
                    <a:pt x="70" y="15"/>
                    <a:pt x="70" y="21"/>
                  </a:cubicBezTo>
                  <a:cubicBezTo>
                    <a:pt x="69" y="31"/>
                    <a:pt x="65" y="40"/>
                    <a:pt x="62" y="48"/>
                  </a:cubicBezTo>
                  <a:cubicBezTo>
                    <a:pt x="84" y="48"/>
                    <a:pt x="106" y="48"/>
                    <a:pt x="127" y="48"/>
                  </a:cubicBezTo>
                  <a:cubicBezTo>
                    <a:pt x="127" y="36"/>
                    <a:pt x="127" y="23"/>
                    <a:pt x="127" y="11"/>
                  </a:cubicBezTo>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7" name="Freeform 203"/>
            <p:cNvSpPr>
              <a:spLocks noEditPoints="1"/>
            </p:cNvSpPr>
            <p:nvPr/>
          </p:nvSpPr>
          <p:spPr bwMode="auto">
            <a:xfrm>
              <a:off x="2866" y="1301"/>
              <a:ext cx="132" cy="114"/>
            </a:xfrm>
            <a:custGeom>
              <a:avLst/>
              <a:gdLst>
                <a:gd name="T0" fmla="*/ 0 w 272"/>
                <a:gd name="T1" fmla="*/ 0 h 241"/>
                <a:gd name="T2" fmla="*/ 0 w 272"/>
                <a:gd name="T3" fmla="*/ 0 h 241"/>
                <a:gd name="T4" fmla="*/ 0 w 272"/>
                <a:gd name="T5" fmla="*/ 0 h 241"/>
                <a:gd name="T6" fmla="*/ 0 w 272"/>
                <a:gd name="T7" fmla="*/ 0 h 241"/>
                <a:gd name="T8" fmla="*/ 0 w 272"/>
                <a:gd name="T9" fmla="*/ 0 h 241"/>
                <a:gd name="T10" fmla="*/ 0 w 272"/>
                <a:gd name="T11" fmla="*/ 0 h 241"/>
                <a:gd name="T12" fmla="*/ 0 w 272"/>
                <a:gd name="T13" fmla="*/ 0 h 241"/>
                <a:gd name="T14" fmla="*/ 0 w 272"/>
                <a:gd name="T15" fmla="*/ 0 h 241"/>
                <a:gd name="T16" fmla="*/ 0 w 272"/>
                <a:gd name="T17" fmla="*/ 0 h 241"/>
                <a:gd name="T18" fmla="*/ 0 w 272"/>
                <a:gd name="T19" fmla="*/ 0 h 241"/>
                <a:gd name="T20" fmla="*/ 0 w 272"/>
                <a:gd name="T21" fmla="*/ 0 h 241"/>
                <a:gd name="T22" fmla="*/ 0 w 272"/>
                <a:gd name="T23" fmla="*/ 0 h 241"/>
                <a:gd name="T24" fmla="*/ 0 w 272"/>
                <a:gd name="T25" fmla="*/ 0 h 241"/>
                <a:gd name="T26" fmla="*/ 0 w 272"/>
                <a:gd name="T27" fmla="*/ 0 h 241"/>
                <a:gd name="T28" fmla="*/ 0 w 272"/>
                <a:gd name="T29" fmla="*/ 0 h 241"/>
                <a:gd name="T30" fmla="*/ 0 w 272"/>
                <a:gd name="T31" fmla="*/ 0 h 241"/>
                <a:gd name="T32" fmla="*/ 0 w 272"/>
                <a:gd name="T33" fmla="*/ 0 h 241"/>
                <a:gd name="T34" fmla="*/ 0 w 272"/>
                <a:gd name="T35" fmla="*/ 0 h 241"/>
                <a:gd name="T36" fmla="*/ 0 w 272"/>
                <a:gd name="T37" fmla="*/ 0 h 241"/>
                <a:gd name="T38" fmla="*/ 0 w 272"/>
                <a:gd name="T39" fmla="*/ 0 h 241"/>
                <a:gd name="T40" fmla="*/ 0 w 272"/>
                <a:gd name="T41" fmla="*/ 0 h 241"/>
                <a:gd name="T42" fmla="*/ 0 w 272"/>
                <a:gd name="T43" fmla="*/ 0 h 241"/>
                <a:gd name="T44" fmla="*/ 0 w 272"/>
                <a:gd name="T45" fmla="*/ 0 h 241"/>
                <a:gd name="T46" fmla="*/ 0 w 272"/>
                <a:gd name="T47" fmla="*/ 0 h 241"/>
                <a:gd name="T48" fmla="*/ 0 w 272"/>
                <a:gd name="T49" fmla="*/ 0 h 241"/>
                <a:gd name="T50" fmla="*/ 0 w 272"/>
                <a:gd name="T51" fmla="*/ 0 h 241"/>
                <a:gd name="T52" fmla="*/ 0 w 272"/>
                <a:gd name="T53" fmla="*/ 0 h 241"/>
                <a:gd name="T54" fmla="*/ 0 w 272"/>
                <a:gd name="T55" fmla="*/ 0 h 241"/>
                <a:gd name="T56" fmla="*/ 0 w 272"/>
                <a:gd name="T57" fmla="*/ 0 h 241"/>
                <a:gd name="T58" fmla="*/ 0 w 272"/>
                <a:gd name="T59" fmla="*/ 0 h 241"/>
                <a:gd name="T60" fmla="*/ 0 w 272"/>
                <a:gd name="T61" fmla="*/ 0 h 241"/>
                <a:gd name="T62" fmla="*/ 0 w 272"/>
                <a:gd name="T63" fmla="*/ 0 h 241"/>
                <a:gd name="T64" fmla="*/ 0 w 272"/>
                <a:gd name="T65" fmla="*/ 0 h 241"/>
                <a:gd name="T66" fmla="*/ 0 w 272"/>
                <a:gd name="T67" fmla="*/ 0 h 241"/>
                <a:gd name="T68" fmla="*/ 0 w 272"/>
                <a:gd name="T69" fmla="*/ 0 h 241"/>
                <a:gd name="T70" fmla="*/ 0 w 272"/>
                <a:gd name="T71" fmla="*/ 0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241"/>
                <a:gd name="T110" fmla="*/ 272 w 272"/>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241">
                  <a:moveTo>
                    <a:pt x="257" y="9"/>
                  </a:moveTo>
                  <a:cubicBezTo>
                    <a:pt x="257" y="13"/>
                    <a:pt x="254" y="16"/>
                    <a:pt x="247" y="18"/>
                  </a:cubicBezTo>
                  <a:cubicBezTo>
                    <a:pt x="238" y="21"/>
                    <a:pt x="216" y="23"/>
                    <a:pt x="181" y="26"/>
                  </a:cubicBezTo>
                  <a:cubicBezTo>
                    <a:pt x="181" y="40"/>
                    <a:pt x="181" y="54"/>
                    <a:pt x="181" y="68"/>
                  </a:cubicBezTo>
                  <a:cubicBezTo>
                    <a:pt x="208" y="68"/>
                    <a:pt x="235" y="68"/>
                    <a:pt x="262" y="68"/>
                  </a:cubicBezTo>
                  <a:cubicBezTo>
                    <a:pt x="268" y="68"/>
                    <a:pt x="272" y="71"/>
                    <a:pt x="272" y="76"/>
                  </a:cubicBezTo>
                  <a:cubicBezTo>
                    <a:pt x="272" y="81"/>
                    <a:pt x="268" y="84"/>
                    <a:pt x="262" y="84"/>
                  </a:cubicBezTo>
                  <a:cubicBezTo>
                    <a:pt x="235" y="84"/>
                    <a:pt x="208" y="84"/>
                    <a:pt x="181" y="84"/>
                  </a:cubicBezTo>
                  <a:cubicBezTo>
                    <a:pt x="181" y="99"/>
                    <a:pt x="181" y="114"/>
                    <a:pt x="181" y="129"/>
                  </a:cubicBezTo>
                  <a:cubicBezTo>
                    <a:pt x="201" y="129"/>
                    <a:pt x="221" y="129"/>
                    <a:pt x="241" y="129"/>
                  </a:cubicBezTo>
                  <a:cubicBezTo>
                    <a:pt x="245" y="129"/>
                    <a:pt x="250" y="131"/>
                    <a:pt x="254" y="135"/>
                  </a:cubicBezTo>
                  <a:cubicBezTo>
                    <a:pt x="257" y="138"/>
                    <a:pt x="260" y="142"/>
                    <a:pt x="260" y="146"/>
                  </a:cubicBezTo>
                  <a:cubicBezTo>
                    <a:pt x="260" y="172"/>
                    <a:pt x="260" y="198"/>
                    <a:pt x="260" y="223"/>
                  </a:cubicBezTo>
                  <a:cubicBezTo>
                    <a:pt x="260" y="228"/>
                    <a:pt x="257" y="232"/>
                    <a:pt x="254" y="235"/>
                  </a:cubicBezTo>
                  <a:cubicBezTo>
                    <a:pt x="250" y="239"/>
                    <a:pt x="245" y="241"/>
                    <a:pt x="241" y="241"/>
                  </a:cubicBezTo>
                  <a:cubicBezTo>
                    <a:pt x="195" y="241"/>
                    <a:pt x="149" y="241"/>
                    <a:pt x="102" y="241"/>
                  </a:cubicBezTo>
                  <a:cubicBezTo>
                    <a:pt x="98" y="241"/>
                    <a:pt x="93" y="239"/>
                    <a:pt x="89" y="235"/>
                  </a:cubicBezTo>
                  <a:cubicBezTo>
                    <a:pt x="86" y="232"/>
                    <a:pt x="83" y="228"/>
                    <a:pt x="83" y="223"/>
                  </a:cubicBezTo>
                  <a:cubicBezTo>
                    <a:pt x="83" y="198"/>
                    <a:pt x="83" y="172"/>
                    <a:pt x="83" y="146"/>
                  </a:cubicBezTo>
                  <a:cubicBezTo>
                    <a:pt x="83" y="142"/>
                    <a:pt x="86" y="138"/>
                    <a:pt x="89" y="135"/>
                  </a:cubicBezTo>
                  <a:cubicBezTo>
                    <a:pt x="93" y="131"/>
                    <a:pt x="98" y="129"/>
                    <a:pt x="102" y="129"/>
                  </a:cubicBezTo>
                  <a:cubicBezTo>
                    <a:pt x="122" y="129"/>
                    <a:pt x="141" y="129"/>
                    <a:pt x="160" y="129"/>
                  </a:cubicBezTo>
                  <a:cubicBezTo>
                    <a:pt x="160" y="114"/>
                    <a:pt x="160" y="99"/>
                    <a:pt x="160" y="84"/>
                  </a:cubicBezTo>
                  <a:cubicBezTo>
                    <a:pt x="131" y="84"/>
                    <a:pt x="102" y="84"/>
                    <a:pt x="74" y="84"/>
                  </a:cubicBezTo>
                  <a:cubicBezTo>
                    <a:pt x="68" y="84"/>
                    <a:pt x="64" y="81"/>
                    <a:pt x="64" y="76"/>
                  </a:cubicBezTo>
                  <a:cubicBezTo>
                    <a:pt x="64" y="71"/>
                    <a:pt x="68" y="68"/>
                    <a:pt x="74" y="68"/>
                  </a:cubicBezTo>
                  <a:cubicBezTo>
                    <a:pt x="102" y="68"/>
                    <a:pt x="131" y="68"/>
                    <a:pt x="160" y="68"/>
                  </a:cubicBezTo>
                  <a:cubicBezTo>
                    <a:pt x="160" y="55"/>
                    <a:pt x="160" y="41"/>
                    <a:pt x="160" y="27"/>
                  </a:cubicBezTo>
                  <a:cubicBezTo>
                    <a:pt x="135" y="28"/>
                    <a:pt x="111" y="29"/>
                    <a:pt x="86" y="30"/>
                  </a:cubicBezTo>
                  <a:cubicBezTo>
                    <a:pt x="79" y="30"/>
                    <a:pt x="75" y="28"/>
                    <a:pt x="75" y="23"/>
                  </a:cubicBezTo>
                  <a:cubicBezTo>
                    <a:pt x="75" y="17"/>
                    <a:pt x="79" y="15"/>
                    <a:pt x="86" y="15"/>
                  </a:cubicBezTo>
                  <a:cubicBezTo>
                    <a:pt x="130" y="12"/>
                    <a:pt x="161" y="10"/>
                    <a:pt x="179" y="9"/>
                  </a:cubicBezTo>
                  <a:cubicBezTo>
                    <a:pt x="195" y="8"/>
                    <a:pt x="218" y="4"/>
                    <a:pt x="247" y="0"/>
                  </a:cubicBezTo>
                  <a:cubicBezTo>
                    <a:pt x="254" y="0"/>
                    <a:pt x="257" y="3"/>
                    <a:pt x="257" y="9"/>
                  </a:cubicBezTo>
                  <a:close/>
                  <a:moveTo>
                    <a:pt x="105" y="150"/>
                  </a:moveTo>
                  <a:cubicBezTo>
                    <a:pt x="105" y="173"/>
                    <a:pt x="105" y="197"/>
                    <a:pt x="105" y="220"/>
                  </a:cubicBezTo>
                  <a:cubicBezTo>
                    <a:pt x="105" y="223"/>
                    <a:pt x="107" y="226"/>
                    <a:pt x="111" y="226"/>
                  </a:cubicBezTo>
                  <a:cubicBezTo>
                    <a:pt x="151" y="226"/>
                    <a:pt x="192" y="226"/>
                    <a:pt x="232" y="226"/>
                  </a:cubicBezTo>
                  <a:cubicBezTo>
                    <a:pt x="236" y="226"/>
                    <a:pt x="238" y="223"/>
                    <a:pt x="238" y="220"/>
                  </a:cubicBezTo>
                  <a:cubicBezTo>
                    <a:pt x="238" y="197"/>
                    <a:pt x="238" y="173"/>
                    <a:pt x="238" y="150"/>
                  </a:cubicBezTo>
                  <a:cubicBezTo>
                    <a:pt x="238" y="146"/>
                    <a:pt x="236" y="144"/>
                    <a:pt x="232" y="144"/>
                  </a:cubicBezTo>
                  <a:cubicBezTo>
                    <a:pt x="192" y="144"/>
                    <a:pt x="151" y="144"/>
                    <a:pt x="111" y="144"/>
                  </a:cubicBezTo>
                  <a:cubicBezTo>
                    <a:pt x="107" y="144"/>
                    <a:pt x="105" y="146"/>
                    <a:pt x="105" y="150"/>
                  </a:cubicBezTo>
                  <a:close/>
                  <a:moveTo>
                    <a:pt x="12" y="8"/>
                  </a:moveTo>
                  <a:cubicBezTo>
                    <a:pt x="12" y="2"/>
                    <a:pt x="14" y="0"/>
                    <a:pt x="20" y="0"/>
                  </a:cubicBezTo>
                  <a:cubicBezTo>
                    <a:pt x="25" y="0"/>
                    <a:pt x="29" y="2"/>
                    <a:pt x="32" y="5"/>
                  </a:cubicBezTo>
                  <a:cubicBezTo>
                    <a:pt x="38" y="12"/>
                    <a:pt x="44" y="18"/>
                    <a:pt x="49" y="24"/>
                  </a:cubicBezTo>
                  <a:cubicBezTo>
                    <a:pt x="56" y="33"/>
                    <a:pt x="60" y="39"/>
                    <a:pt x="60" y="43"/>
                  </a:cubicBezTo>
                  <a:cubicBezTo>
                    <a:pt x="60" y="49"/>
                    <a:pt x="56" y="52"/>
                    <a:pt x="50" y="52"/>
                  </a:cubicBezTo>
                  <a:cubicBezTo>
                    <a:pt x="44" y="52"/>
                    <a:pt x="39" y="49"/>
                    <a:pt x="36" y="42"/>
                  </a:cubicBezTo>
                  <a:cubicBezTo>
                    <a:pt x="31" y="35"/>
                    <a:pt x="25" y="27"/>
                    <a:pt x="18" y="18"/>
                  </a:cubicBezTo>
                  <a:cubicBezTo>
                    <a:pt x="14" y="15"/>
                    <a:pt x="12" y="11"/>
                    <a:pt x="12" y="8"/>
                  </a:cubicBezTo>
                  <a:close/>
                  <a:moveTo>
                    <a:pt x="4" y="73"/>
                  </a:moveTo>
                  <a:cubicBezTo>
                    <a:pt x="4" y="68"/>
                    <a:pt x="6" y="66"/>
                    <a:pt x="12" y="66"/>
                  </a:cubicBezTo>
                  <a:cubicBezTo>
                    <a:pt x="17" y="66"/>
                    <a:pt x="20" y="67"/>
                    <a:pt x="24" y="71"/>
                  </a:cubicBezTo>
                  <a:cubicBezTo>
                    <a:pt x="27" y="74"/>
                    <a:pt x="34" y="78"/>
                    <a:pt x="39" y="86"/>
                  </a:cubicBezTo>
                  <a:cubicBezTo>
                    <a:pt x="43" y="90"/>
                    <a:pt x="47" y="93"/>
                    <a:pt x="49" y="97"/>
                  </a:cubicBezTo>
                  <a:cubicBezTo>
                    <a:pt x="52" y="101"/>
                    <a:pt x="55" y="105"/>
                    <a:pt x="55" y="110"/>
                  </a:cubicBezTo>
                  <a:cubicBezTo>
                    <a:pt x="55" y="115"/>
                    <a:pt x="51" y="118"/>
                    <a:pt x="45" y="118"/>
                  </a:cubicBezTo>
                  <a:cubicBezTo>
                    <a:pt x="39" y="118"/>
                    <a:pt x="35" y="115"/>
                    <a:pt x="31" y="108"/>
                  </a:cubicBezTo>
                  <a:cubicBezTo>
                    <a:pt x="23" y="98"/>
                    <a:pt x="16" y="89"/>
                    <a:pt x="10" y="84"/>
                  </a:cubicBezTo>
                  <a:cubicBezTo>
                    <a:pt x="6" y="79"/>
                    <a:pt x="4" y="76"/>
                    <a:pt x="4" y="73"/>
                  </a:cubicBezTo>
                  <a:close/>
                  <a:moveTo>
                    <a:pt x="45" y="148"/>
                  </a:moveTo>
                  <a:cubicBezTo>
                    <a:pt x="51" y="148"/>
                    <a:pt x="54" y="151"/>
                    <a:pt x="54" y="156"/>
                  </a:cubicBezTo>
                  <a:cubicBezTo>
                    <a:pt x="54" y="162"/>
                    <a:pt x="49" y="175"/>
                    <a:pt x="41" y="196"/>
                  </a:cubicBezTo>
                  <a:cubicBezTo>
                    <a:pt x="35" y="212"/>
                    <a:pt x="29" y="222"/>
                    <a:pt x="24" y="229"/>
                  </a:cubicBezTo>
                  <a:cubicBezTo>
                    <a:pt x="20" y="234"/>
                    <a:pt x="16" y="236"/>
                    <a:pt x="8" y="236"/>
                  </a:cubicBezTo>
                  <a:cubicBezTo>
                    <a:pt x="4" y="236"/>
                    <a:pt x="1" y="234"/>
                    <a:pt x="0" y="230"/>
                  </a:cubicBezTo>
                  <a:cubicBezTo>
                    <a:pt x="0" y="227"/>
                    <a:pt x="0" y="225"/>
                    <a:pt x="1" y="223"/>
                  </a:cubicBezTo>
                  <a:cubicBezTo>
                    <a:pt x="11" y="210"/>
                    <a:pt x="18" y="199"/>
                    <a:pt x="24" y="187"/>
                  </a:cubicBezTo>
                  <a:cubicBezTo>
                    <a:pt x="31" y="171"/>
                    <a:pt x="35" y="162"/>
                    <a:pt x="36" y="156"/>
                  </a:cubicBezTo>
                  <a:cubicBezTo>
                    <a:pt x="37" y="151"/>
                    <a:pt x="41" y="148"/>
                    <a:pt x="45" y="148"/>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8" name="Freeform 204"/>
            <p:cNvSpPr>
              <a:spLocks noEditPoints="1"/>
            </p:cNvSpPr>
            <p:nvPr/>
          </p:nvSpPr>
          <p:spPr bwMode="auto">
            <a:xfrm>
              <a:off x="3013" y="1299"/>
              <a:ext cx="132" cy="117"/>
            </a:xfrm>
            <a:custGeom>
              <a:avLst/>
              <a:gdLst>
                <a:gd name="T0" fmla="*/ 0 w 273"/>
                <a:gd name="T1" fmla="*/ 0 h 248"/>
                <a:gd name="T2" fmla="*/ 0 w 273"/>
                <a:gd name="T3" fmla="*/ 0 h 248"/>
                <a:gd name="T4" fmla="*/ 0 w 273"/>
                <a:gd name="T5" fmla="*/ 0 h 248"/>
                <a:gd name="T6" fmla="*/ 0 w 273"/>
                <a:gd name="T7" fmla="*/ 0 h 248"/>
                <a:gd name="T8" fmla="*/ 0 w 273"/>
                <a:gd name="T9" fmla="*/ 0 h 248"/>
                <a:gd name="T10" fmla="*/ 0 w 273"/>
                <a:gd name="T11" fmla="*/ 0 h 248"/>
                <a:gd name="T12" fmla="*/ 0 w 273"/>
                <a:gd name="T13" fmla="*/ 0 h 248"/>
                <a:gd name="T14" fmla="*/ 0 w 273"/>
                <a:gd name="T15" fmla="*/ 0 h 248"/>
                <a:gd name="T16" fmla="*/ 0 w 273"/>
                <a:gd name="T17" fmla="*/ 0 h 248"/>
                <a:gd name="T18" fmla="*/ 0 w 273"/>
                <a:gd name="T19" fmla="*/ 0 h 248"/>
                <a:gd name="T20" fmla="*/ 0 w 273"/>
                <a:gd name="T21" fmla="*/ 0 h 248"/>
                <a:gd name="T22" fmla="*/ 0 w 273"/>
                <a:gd name="T23" fmla="*/ 0 h 248"/>
                <a:gd name="T24" fmla="*/ 0 w 273"/>
                <a:gd name="T25" fmla="*/ 0 h 248"/>
                <a:gd name="T26" fmla="*/ 0 w 273"/>
                <a:gd name="T27" fmla="*/ 0 h 248"/>
                <a:gd name="T28" fmla="*/ 0 w 273"/>
                <a:gd name="T29" fmla="*/ 0 h 248"/>
                <a:gd name="T30" fmla="*/ 0 w 273"/>
                <a:gd name="T31" fmla="*/ 0 h 248"/>
                <a:gd name="T32" fmla="*/ 0 w 273"/>
                <a:gd name="T33" fmla="*/ 0 h 248"/>
                <a:gd name="T34" fmla="*/ 0 w 273"/>
                <a:gd name="T35" fmla="*/ 0 h 248"/>
                <a:gd name="T36" fmla="*/ 0 w 273"/>
                <a:gd name="T37" fmla="*/ 0 h 248"/>
                <a:gd name="T38" fmla="*/ 0 w 273"/>
                <a:gd name="T39" fmla="*/ 0 h 248"/>
                <a:gd name="T40" fmla="*/ 0 w 273"/>
                <a:gd name="T41" fmla="*/ 0 h 248"/>
                <a:gd name="T42" fmla="*/ 0 w 273"/>
                <a:gd name="T43" fmla="*/ 0 h 248"/>
                <a:gd name="T44" fmla="*/ 0 w 273"/>
                <a:gd name="T45" fmla="*/ 0 h 248"/>
                <a:gd name="T46" fmla="*/ 0 w 273"/>
                <a:gd name="T47" fmla="*/ 0 h 248"/>
                <a:gd name="T48" fmla="*/ 0 w 273"/>
                <a:gd name="T49" fmla="*/ 0 h 248"/>
                <a:gd name="T50" fmla="*/ 0 w 273"/>
                <a:gd name="T51" fmla="*/ 0 h 248"/>
                <a:gd name="T52" fmla="*/ 0 w 273"/>
                <a:gd name="T53" fmla="*/ 0 h 248"/>
                <a:gd name="T54" fmla="*/ 0 w 273"/>
                <a:gd name="T55" fmla="*/ 0 h 248"/>
                <a:gd name="T56" fmla="*/ 0 w 273"/>
                <a:gd name="T57" fmla="*/ 0 h 248"/>
                <a:gd name="T58" fmla="*/ 0 w 273"/>
                <a:gd name="T59" fmla="*/ 0 h 248"/>
                <a:gd name="T60" fmla="*/ 0 w 273"/>
                <a:gd name="T61" fmla="*/ 0 h 248"/>
                <a:gd name="T62" fmla="*/ 0 w 273"/>
                <a:gd name="T63" fmla="*/ 0 h 248"/>
                <a:gd name="T64" fmla="*/ 0 w 273"/>
                <a:gd name="T65" fmla="*/ 0 h 248"/>
                <a:gd name="T66" fmla="*/ 0 w 273"/>
                <a:gd name="T67" fmla="*/ 0 h 248"/>
                <a:gd name="T68" fmla="*/ 0 w 273"/>
                <a:gd name="T69" fmla="*/ 0 h 248"/>
                <a:gd name="T70" fmla="*/ 0 w 273"/>
                <a:gd name="T71" fmla="*/ 0 h 248"/>
                <a:gd name="T72" fmla="*/ 0 w 273"/>
                <a:gd name="T73" fmla="*/ 0 h 248"/>
                <a:gd name="T74" fmla="*/ 0 w 273"/>
                <a:gd name="T75" fmla="*/ 0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248"/>
                <a:gd name="T116" fmla="*/ 273 w 273"/>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248">
                  <a:moveTo>
                    <a:pt x="126" y="11"/>
                  </a:moveTo>
                  <a:cubicBezTo>
                    <a:pt x="126" y="3"/>
                    <a:pt x="129" y="0"/>
                    <a:pt x="137" y="0"/>
                  </a:cubicBezTo>
                  <a:cubicBezTo>
                    <a:pt x="144" y="0"/>
                    <a:pt x="147" y="3"/>
                    <a:pt x="147" y="11"/>
                  </a:cubicBezTo>
                  <a:cubicBezTo>
                    <a:pt x="147" y="18"/>
                    <a:pt x="147" y="25"/>
                    <a:pt x="147" y="32"/>
                  </a:cubicBezTo>
                  <a:cubicBezTo>
                    <a:pt x="186" y="32"/>
                    <a:pt x="224" y="32"/>
                    <a:pt x="263" y="32"/>
                  </a:cubicBezTo>
                  <a:cubicBezTo>
                    <a:pt x="269" y="32"/>
                    <a:pt x="272" y="34"/>
                    <a:pt x="272" y="40"/>
                  </a:cubicBezTo>
                  <a:cubicBezTo>
                    <a:pt x="272" y="45"/>
                    <a:pt x="269" y="47"/>
                    <a:pt x="263" y="47"/>
                  </a:cubicBezTo>
                  <a:cubicBezTo>
                    <a:pt x="224" y="47"/>
                    <a:pt x="186" y="47"/>
                    <a:pt x="147" y="47"/>
                  </a:cubicBezTo>
                  <a:cubicBezTo>
                    <a:pt x="147" y="62"/>
                    <a:pt x="147" y="77"/>
                    <a:pt x="147" y="92"/>
                  </a:cubicBezTo>
                  <a:cubicBezTo>
                    <a:pt x="173" y="92"/>
                    <a:pt x="200" y="92"/>
                    <a:pt x="226" y="92"/>
                  </a:cubicBezTo>
                  <a:cubicBezTo>
                    <a:pt x="232" y="92"/>
                    <a:pt x="237" y="93"/>
                    <a:pt x="241" y="95"/>
                  </a:cubicBezTo>
                  <a:cubicBezTo>
                    <a:pt x="245" y="96"/>
                    <a:pt x="247" y="99"/>
                    <a:pt x="248" y="103"/>
                  </a:cubicBezTo>
                  <a:cubicBezTo>
                    <a:pt x="250" y="108"/>
                    <a:pt x="248" y="114"/>
                    <a:pt x="245" y="119"/>
                  </a:cubicBezTo>
                  <a:cubicBezTo>
                    <a:pt x="225" y="151"/>
                    <a:pt x="197" y="176"/>
                    <a:pt x="163" y="197"/>
                  </a:cubicBezTo>
                  <a:cubicBezTo>
                    <a:pt x="192" y="209"/>
                    <a:pt x="226" y="219"/>
                    <a:pt x="263" y="225"/>
                  </a:cubicBezTo>
                  <a:cubicBezTo>
                    <a:pt x="270" y="226"/>
                    <a:pt x="273" y="231"/>
                    <a:pt x="272" y="236"/>
                  </a:cubicBezTo>
                  <a:cubicBezTo>
                    <a:pt x="271" y="242"/>
                    <a:pt x="268" y="245"/>
                    <a:pt x="260" y="245"/>
                  </a:cubicBezTo>
                  <a:cubicBezTo>
                    <a:pt x="225" y="239"/>
                    <a:pt x="185" y="228"/>
                    <a:pt x="141" y="208"/>
                  </a:cubicBezTo>
                  <a:cubicBezTo>
                    <a:pt x="108" y="224"/>
                    <a:pt x="66" y="237"/>
                    <a:pt x="15" y="247"/>
                  </a:cubicBezTo>
                  <a:cubicBezTo>
                    <a:pt x="7" y="248"/>
                    <a:pt x="2" y="246"/>
                    <a:pt x="1" y="240"/>
                  </a:cubicBezTo>
                  <a:cubicBezTo>
                    <a:pt x="0" y="235"/>
                    <a:pt x="3" y="232"/>
                    <a:pt x="9" y="230"/>
                  </a:cubicBezTo>
                  <a:cubicBezTo>
                    <a:pt x="60" y="219"/>
                    <a:pt x="98" y="207"/>
                    <a:pt x="125" y="195"/>
                  </a:cubicBezTo>
                  <a:cubicBezTo>
                    <a:pt x="103" y="177"/>
                    <a:pt x="88" y="164"/>
                    <a:pt x="79" y="153"/>
                  </a:cubicBezTo>
                  <a:cubicBezTo>
                    <a:pt x="71" y="142"/>
                    <a:pt x="59" y="127"/>
                    <a:pt x="46" y="107"/>
                  </a:cubicBezTo>
                  <a:cubicBezTo>
                    <a:pt x="38" y="107"/>
                    <a:pt x="29" y="107"/>
                    <a:pt x="21" y="107"/>
                  </a:cubicBezTo>
                  <a:cubicBezTo>
                    <a:pt x="15" y="107"/>
                    <a:pt x="11" y="105"/>
                    <a:pt x="11" y="99"/>
                  </a:cubicBezTo>
                  <a:cubicBezTo>
                    <a:pt x="11" y="94"/>
                    <a:pt x="15" y="92"/>
                    <a:pt x="21" y="92"/>
                  </a:cubicBezTo>
                  <a:cubicBezTo>
                    <a:pt x="56" y="92"/>
                    <a:pt x="91" y="92"/>
                    <a:pt x="126" y="92"/>
                  </a:cubicBezTo>
                  <a:cubicBezTo>
                    <a:pt x="126" y="77"/>
                    <a:pt x="126" y="62"/>
                    <a:pt x="126" y="47"/>
                  </a:cubicBezTo>
                  <a:cubicBezTo>
                    <a:pt x="88" y="47"/>
                    <a:pt x="50" y="47"/>
                    <a:pt x="11" y="47"/>
                  </a:cubicBezTo>
                  <a:cubicBezTo>
                    <a:pt x="6" y="47"/>
                    <a:pt x="2" y="45"/>
                    <a:pt x="2" y="40"/>
                  </a:cubicBezTo>
                  <a:cubicBezTo>
                    <a:pt x="2" y="34"/>
                    <a:pt x="6" y="32"/>
                    <a:pt x="11" y="32"/>
                  </a:cubicBezTo>
                  <a:cubicBezTo>
                    <a:pt x="50" y="32"/>
                    <a:pt x="88" y="32"/>
                    <a:pt x="126" y="32"/>
                  </a:cubicBezTo>
                  <a:cubicBezTo>
                    <a:pt x="126" y="25"/>
                    <a:pt x="126" y="18"/>
                    <a:pt x="126" y="11"/>
                  </a:cubicBezTo>
                  <a:close/>
                  <a:moveTo>
                    <a:pt x="145" y="185"/>
                  </a:moveTo>
                  <a:cubicBezTo>
                    <a:pt x="178" y="166"/>
                    <a:pt x="206" y="141"/>
                    <a:pt x="226" y="107"/>
                  </a:cubicBezTo>
                  <a:cubicBezTo>
                    <a:pt x="173" y="107"/>
                    <a:pt x="119" y="107"/>
                    <a:pt x="66" y="107"/>
                  </a:cubicBezTo>
                  <a:cubicBezTo>
                    <a:pt x="91" y="143"/>
                    <a:pt x="118" y="169"/>
                    <a:pt x="145" y="185"/>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99" name="Freeform 205"/>
            <p:cNvSpPr>
              <a:spLocks noEditPoints="1"/>
            </p:cNvSpPr>
            <p:nvPr/>
          </p:nvSpPr>
          <p:spPr bwMode="auto">
            <a:xfrm>
              <a:off x="3159" y="1299"/>
              <a:ext cx="135" cy="118"/>
            </a:xfrm>
            <a:custGeom>
              <a:avLst/>
              <a:gdLst>
                <a:gd name="T0" fmla="*/ 0 w 280"/>
                <a:gd name="T1" fmla="*/ 0 h 250"/>
                <a:gd name="T2" fmla="*/ 0 w 280"/>
                <a:gd name="T3" fmla="*/ 0 h 250"/>
                <a:gd name="T4" fmla="*/ 0 w 280"/>
                <a:gd name="T5" fmla="*/ 0 h 250"/>
                <a:gd name="T6" fmla="*/ 0 w 280"/>
                <a:gd name="T7" fmla="*/ 0 h 250"/>
                <a:gd name="T8" fmla="*/ 0 w 280"/>
                <a:gd name="T9" fmla="*/ 0 h 250"/>
                <a:gd name="T10" fmla="*/ 0 w 280"/>
                <a:gd name="T11" fmla="*/ 0 h 250"/>
                <a:gd name="T12" fmla="*/ 0 w 280"/>
                <a:gd name="T13" fmla="*/ 0 h 250"/>
                <a:gd name="T14" fmla="*/ 0 w 280"/>
                <a:gd name="T15" fmla="*/ 0 h 250"/>
                <a:gd name="T16" fmla="*/ 0 w 280"/>
                <a:gd name="T17" fmla="*/ 0 h 250"/>
                <a:gd name="T18" fmla="*/ 0 w 280"/>
                <a:gd name="T19" fmla="*/ 0 h 250"/>
                <a:gd name="T20" fmla="*/ 0 w 280"/>
                <a:gd name="T21" fmla="*/ 0 h 250"/>
                <a:gd name="T22" fmla="*/ 0 w 280"/>
                <a:gd name="T23" fmla="*/ 0 h 250"/>
                <a:gd name="T24" fmla="*/ 0 w 280"/>
                <a:gd name="T25" fmla="*/ 0 h 250"/>
                <a:gd name="T26" fmla="*/ 0 w 280"/>
                <a:gd name="T27" fmla="*/ 0 h 250"/>
                <a:gd name="T28" fmla="*/ 0 w 280"/>
                <a:gd name="T29" fmla="*/ 0 h 250"/>
                <a:gd name="T30" fmla="*/ 0 w 280"/>
                <a:gd name="T31" fmla="*/ 0 h 250"/>
                <a:gd name="T32" fmla="*/ 0 w 280"/>
                <a:gd name="T33" fmla="*/ 0 h 250"/>
                <a:gd name="T34" fmla="*/ 0 w 280"/>
                <a:gd name="T35" fmla="*/ 0 h 250"/>
                <a:gd name="T36" fmla="*/ 0 w 280"/>
                <a:gd name="T37" fmla="*/ 0 h 250"/>
                <a:gd name="T38" fmla="*/ 0 w 280"/>
                <a:gd name="T39" fmla="*/ 0 h 250"/>
                <a:gd name="T40" fmla="*/ 0 w 280"/>
                <a:gd name="T41" fmla="*/ 0 h 250"/>
                <a:gd name="T42" fmla="*/ 0 w 280"/>
                <a:gd name="T43" fmla="*/ 0 h 250"/>
                <a:gd name="T44" fmla="*/ 0 w 280"/>
                <a:gd name="T45" fmla="*/ 0 h 250"/>
                <a:gd name="T46" fmla="*/ 0 w 280"/>
                <a:gd name="T47" fmla="*/ 0 h 250"/>
                <a:gd name="T48" fmla="*/ 0 w 280"/>
                <a:gd name="T49" fmla="*/ 0 h 250"/>
                <a:gd name="T50" fmla="*/ 0 w 280"/>
                <a:gd name="T51" fmla="*/ 0 h 250"/>
                <a:gd name="T52" fmla="*/ 0 w 280"/>
                <a:gd name="T53" fmla="*/ 0 h 250"/>
                <a:gd name="T54" fmla="*/ 0 w 280"/>
                <a:gd name="T55" fmla="*/ 0 h 250"/>
                <a:gd name="T56" fmla="*/ 0 w 280"/>
                <a:gd name="T57" fmla="*/ 0 h 250"/>
                <a:gd name="T58" fmla="*/ 0 w 280"/>
                <a:gd name="T59" fmla="*/ 0 h 250"/>
                <a:gd name="T60" fmla="*/ 0 w 280"/>
                <a:gd name="T61" fmla="*/ 0 h 250"/>
                <a:gd name="T62" fmla="*/ 0 w 280"/>
                <a:gd name="T63" fmla="*/ 0 h 250"/>
                <a:gd name="T64" fmla="*/ 0 w 280"/>
                <a:gd name="T65" fmla="*/ 0 h 250"/>
                <a:gd name="T66" fmla="*/ 0 w 280"/>
                <a:gd name="T67" fmla="*/ 0 h 250"/>
                <a:gd name="T68" fmla="*/ 0 w 280"/>
                <a:gd name="T69" fmla="*/ 0 h 250"/>
                <a:gd name="T70" fmla="*/ 0 w 280"/>
                <a:gd name="T71" fmla="*/ 0 h 250"/>
                <a:gd name="T72" fmla="*/ 0 w 280"/>
                <a:gd name="T73" fmla="*/ 0 h 250"/>
                <a:gd name="T74" fmla="*/ 0 w 280"/>
                <a:gd name="T75" fmla="*/ 0 h 250"/>
                <a:gd name="T76" fmla="*/ 0 w 280"/>
                <a:gd name="T77" fmla="*/ 0 h 250"/>
                <a:gd name="T78" fmla="*/ 0 w 280"/>
                <a:gd name="T79" fmla="*/ 0 h 250"/>
                <a:gd name="T80" fmla="*/ 0 w 280"/>
                <a:gd name="T81" fmla="*/ 0 h 250"/>
                <a:gd name="T82" fmla="*/ 0 w 280"/>
                <a:gd name="T83" fmla="*/ 0 h 250"/>
                <a:gd name="T84" fmla="*/ 0 w 280"/>
                <a:gd name="T85" fmla="*/ 0 h 250"/>
                <a:gd name="T86" fmla="*/ 0 w 280"/>
                <a:gd name="T87" fmla="*/ 0 h 250"/>
                <a:gd name="T88" fmla="*/ 0 w 280"/>
                <a:gd name="T89" fmla="*/ 0 h 250"/>
                <a:gd name="T90" fmla="*/ 0 w 280"/>
                <a:gd name="T91" fmla="*/ 0 h 250"/>
                <a:gd name="T92" fmla="*/ 0 w 280"/>
                <a:gd name="T93" fmla="*/ 0 h 250"/>
                <a:gd name="T94" fmla="*/ 0 w 280"/>
                <a:gd name="T95" fmla="*/ 0 h 250"/>
                <a:gd name="T96" fmla="*/ 0 w 280"/>
                <a:gd name="T97" fmla="*/ 0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250"/>
                <a:gd name="T149" fmla="*/ 280 w 280"/>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250">
                  <a:moveTo>
                    <a:pt x="37" y="8"/>
                  </a:moveTo>
                  <a:cubicBezTo>
                    <a:pt x="37" y="3"/>
                    <a:pt x="39" y="0"/>
                    <a:pt x="45" y="0"/>
                  </a:cubicBezTo>
                  <a:cubicBezTo>
                    <a:pt x="51" y="0"/>
                    <a:pt x="54" y="3"/>
                    <a:pt x="54" y="8"/>
                  </a:cubicBezTo>
                  <a:cubicBezTo>
                    <a:pt x="54" y="19"/>
                    <a:pt x="54" y="30"/>
                    <a:pt x="54" y="41"/>
                  </a:cubicBezTo>
                  <a:cubicBezTo>
                    <a:pt x="62" y="41"/>
                    <a:pt x="70" y="41"/>
                    <a:pt x="77" y="41"/>
                  </a:cubicBezTo>
                  <a:cubicBezTo>
                    <a:pt x="83" y="41"/>
                    <a:pt x="87" y="43"/>
                    <a:pt x="87" y="48"/>
                  </a:cubicBezTo>
                  <a:cubicBezTo>
                    <a:pt x="87" y="54"/>
                    <a:pt x="83" y="56"/>
                    <a:pt x="77" y="56"/>
                  </a:cubicBezTo>
                  <a:cubicBezTo>
                    <a:pt x="70" y="56"/>
                    <a:pt x="62" y="56"/>
                    <a:pt x="54" y="56"/>
                  </a:cubicBezTo>
                  <a:cubicBezTo>
                    <a:pt x="54" y="78"/>
                    <a:pt x="54" y="100"/>
                    <a:pt x="54" y="122"/>
                  </a:cubicBezTo>
                  <a:cubicBezTo>
                    <a:pt x="60" y="120"/>
                    <a:pt x="67" y="117"/>
                    <a:pt x="74" y="114"/>
                  </a:cubicBezTo>
                  <a:cubicBezTo>
                    <a:pt x="80" y="111"/>
                    <a:pt x="83" y="112"/>
                    <a:pt x="86" y="116"/>
                  </a:cubicBezTo>
                  <a:cubicBezTo>
                    <a:pt x="88" y="119"/>
                    <a:pt x="87" y="122"/>
                    <a:pt x="83" y="126"/>
                  </a:cubicBezTo>
                  <a:cubicBezTo>
                    <a:pt x="75" y="131"/>
                    <a:pt x="66" y="135"/>
                    <a:pt x="54" y="140"/>
                  </a:cubicBezTo>
                  <a:cubicBezTo>
                    <a:pt x="54" y="170"/>
                    <a:pt x="54" y="200"/>
                    <a:pt x="54" y="231"/>
                  </a:cubicBezTo>
                  <a:cubicBezTo>
                    <a:pt x="54" y="236"/>
                    <a:pt x="52" y="240"/>
                    <a:pt x="49" y="244"/>
                  </a:cubicBezTo>
                  <a:cubicBezTo>
                    <a:pt x="45" y="247"/>
                    <a:pt x="41" y="248"/>
                    <a:pt x="35" y="248"/>
                  </a:cubicBezTo>
                  <a:cubicBezTo>
                    <a:pt x="26" y="248"/>
                    <a:pt x="18" y="247"/>
                    <a:pt x="10" y="244"/>
                  </a:cubicBezTo>
                  <a:cubicBezTo>
                    <a:pt x="5" y="243"/>
                    <a:pt x="2" y="239"/>
                    <a:pt x="4" y="235"/>
                  </a:cubicBezTo>
                  <a:cubicBezTo>
                    <a:pt x="6" y="231"/>
                    <a:pt x="10" y="230"/>
                    <a:pt x="16" y="231"/>
                  </a:cubicBezTo>
                  <a:cubicBezTo>
                    <a:pt x="18" y="232"/>
                    <a:pt x="23" y="232"/>
                    <a:pt x="30" y="233"/>
                  </a:cubicBezTo>
                  <a:cubicBezTo>
                    <a:pt x="35" y="233"/>
                    <a:pt x="37" y="231"/>
                    <a:pt x="37" y="225"/>
                  </a:cubicBezTo>
                  <a:cubicBezTo>
                    <a:pt x="37" y="199"/>
                    <a:pt x="37" y="173"/>
                    <a:pt x="37" y="146"/>
                  </a:cubicBezTo>
                  <a:cubicBezTo>
                    <a:pt x="31" y="149"/>
                    <a:pt x="23" y="152"/>
                    <a:pt x="14" y="154"/>
                  </a:cubicBezTo>
                  <a:cubicBezTo>
                    <a:pt x="8" y="155"/>
                    <a:pt x="4" y="154"/>
                    <a:pt x="1" y="148"/>
                  </a:cubicBezTo>
                  <a:cubicBezTo>
                    <a:pt x="0" y="143"/>
                    <a:pt x="2" y="139"/>
                    <a:pt x="8" y="137"/>
                  </a:cubicBezTo>
                  <a:cubicBezTo>
                    <a:pt x="19" y="134"/>
                    <a:pt x="29" y="131"/>
                    <a:pt x="37" y="128"/>
                  </a:cubicBezTo>
                  <a:cubicBezTo>
                    <a:pt x="37" y="104"/>
                    <a:pt x="37" y="80"/>
                    <a:pt x="37" y="56"/>
                  </a:cubicBezTo>
                  <a:cubicBezTo>
                    <a:pt x="29" y="56"/>
                    <a:pt x="20" y="56"/>
                    <a:pt x="12" y="56"/>
                  </a:cubicBezTo>
                  <a:cubicBezTo>
                    <a:pt x="6" y="56"/>
                    <a:pt x="2" y="54"/>
                    <a:pt x="2" y="48"/>
                  </a:cubicBezTo>
                  <a:cubicBezTo>
                    <a:pt x="2" y="43"/>
                    <a:pt x="6" y="41"/>
                    <a:pt x="12" y="41"/>
                  </a:cubicBezTo>
                  <a:cubicBezTo>
                    <a:pt x="20" y="41"/>
                    <a:pt x="29" y="41"/>
                    <a:pt x="37" y="41"/>
                  </a:cubicBezTo>
                  <a:cubicBezTo>
                    <a:pt x="37" y="30"/>
                    <a:pt x="37" y="19"/>
                    <a:pt x="37" y="8"/>
                  </a:cubicBezTo>
                  <a:close/>
                  <a:moveTo>
                    <a:pt x="266" y="6"/>
                  </a:moveTo>
                  <a:cubicBezTo>
                    <a:pt x="267" y="12"/>
                    <a:pt x="264" y="16"/>
                    <a:pt x="258" y="17"/>
                  </a:cubicBezTo>
                  <a:cubicBezTo>
                    <a:pt x="219" y="25"/>
                    <a:pt x="169" y="29"/>
                    <a:pt x="108" y="29"/>
                  </a:cubicBezTo>
                  <a:cubicBezTo>
                    <a:pt x="102" y="29"/>
                    <a:pt x="99" y="27"/>
                    <a:pt x="99" y="22"/>
                  </a:cubicBezTo>
                  <a:cubicBezTo>
                    <a:pt x="99" y="17"/>
                    <a:pt x="102" y="15"/>
                    <a:pt x="108" y="15"/>
                  </a:cubicBezTo>
                  <a:cubicBezTo>
                    <a:pt x="162" y="14"/>
                    <a:pt x="211" y="10"/>
                    <a:pt x="254" y="1"/>
                  </a:cubicBezTo>
                  <a:cubicBezTo>
                    <a:pt x="260" y="0"/>
                    <a:pt x="264" y="2"/>
                    <a:pt x="266" y="6"/>
                  </a:cubicBezTo>
                  <a:close/>
                  <a:moveTo>
                    <a:pt x="116" y="41"/>
                  </a:moveTo>
                  <a:cubicBezTo>
                    <a:pt x="119" y="39"/>
                    <a:pt x="123" y="40"/>
                    <a:pt x="126" y="43"/>
                  </a:cubicBezTo>
                  <a:cubicBezTo>
                    <a:pt x="132" y="52"/>
                    <a:pt x="136" y="59"/>
                    <a:pt x="137" y="66"/>
                  </a:cubicBezTo>
                  <a:cubicBezTo>
                    <a:pt x="138" y="69"/>
                    <a:pt x="136" y="72"/>
                    <a:pt x="131" y="75"/>
                  </a:cubicBezTo>
                  <a:cubicBezTo>
                    <a:pt x="125" y="76"/>
                    <a:pt x="122" y="75"/>
                    <a:pt x="120" y="69"/>
                  </a:cubicBezTo>
                  <a:cubicBezTo>
                    <a:pt x="118" y="60"/>
                    <a:pt x="116" y="54"/>
                    <a:pt x="113" y="50"/>
                  </a:cubicBezTo>
                  <a:cubicBezTo>
                    <a:pt x="111" y="46"/>
                    <a:pt x="112" y="43"/>
                    <a:pt x="116" y="41"/>
                  </a:cubicBezTo>
                  <a:close/>
                  <a:moveTo>
                    <a:pt x="251" y="33"/>
                  </a:moveTo>
                  <a:cubicBezTo>
                    <a:pt x="257" y="37"/>
                    <a:pt x="260" y="41"/>
                    <a:pt x="256" y="46"/>
                  </a:cubicBezTo>
                  <a:cubicBezTo>
                    <a:pt x="249" y="58"/>
                    <a:pt x="240" y="70"/>
                    <a:pt x="230" y="80"/>
                  </a:cubicBezTo>
                  <a:cubicBezTo>
                    <a:pt x="239" y="80"/>
                    <a:pt x="248" y="80"/>
                    <a:pt x="257" y="80"/>
                  </a:cubicBezTo>
                  <a:cubicBezTo>
                    <a:pt x="263" y="80"/>
                    <a:pt x="267" y="82"/>
                    <a:pt x="267" y="88"/>
                  </a:cubicBezTo>
                  <a:cubicBezTo>
                    <a:pt x="267" y="93"/>
                    <a:pt x="263" y="95"/>
                    <a:pt x="257" y="95"/>
                  </a:cubicBezTo>
                  <a:cubicBezTo>
                    <a:pt x="222" y="95"/>
                    <a:pt x="187" y="95"/>
                    <a:pt x="152" y="95"/>
                  </a:cubicBezTo>
                  <a:cubicBezTo>
                    <a:pt x="152" y="103"/>
                    <a:pt x="152" y="111"/>
                    <a:pt x="151" y="119"/>
                  </a:cubicBezTo>
                  <a:cubicBezTo>
                    <a:pt x="190" y="119"/>
                    <a:pt x="228" y="119"/>
                    <a:pt x="267" y="119"/>
                  </a:cubicBezTo>
                  <a:cubicBezTo>
                    <a:pt x="273" y="119"/>
                    <a:pt x="276" y="121"/>
                    <a:pt x="276" y="127"/>
                  </a:cubicBezTo>
                  <a:cubicBezTo>
                    <a:pt x="276" y="132"/>
                    <a:pt x="273" y="134"/>
                    <a:pt x="267" y="134"/>
                  </a:cubicBezTo>
                  <a:cubicBezTo>
                    <a:pt x="228" y="134"/>
                    <a:pt x="189" y="134"/>
                    <a:pt x="150" y="134"/>
                  </a:cubicBezTo>
                  <a:cubicBezTo>
                    <a:pt x="149" y="144"/>
                    <a:pt x="147" y="152"/>
                    <a:pt x="145" y="158"/>
                  </a:cubicBezTo>
                  <a:cubicBezTo>
                    <a:pt x="179" y="158"/>
                    <a:pt x="212" y="158"/>
                    <a:pt x="245" y="158"/>
                  </a:cubicBezTo>
                  <a:cubicBezTo>
                    <a:pt x="252" y="158"/>
                    <a:pt x="257" y="160"/>
                    <a:pt x="260" y="165"/>
                  </a:cubicBezTo>
                  <a:cubicBezTo>
                    <a:pt x="261" y="170"/>
                    <a:pt x="260" y="174"/>
                    <a:pt x="256" y="180"/>
                  </a:cubicBezTo>
                  <a:cubicBezTo>
                    <a:pt x="247" y="193"/>
                    <a:pt x="235" y="205"/>
                    <a:pt x="219" y="214"/>
                  </a:cubicBezTo>
                  <a:cubicBezTo>
                    <a:pt x="233" y="221"/>
                    <a:pt x="251" y="226"/>
                    <a:pt x="272" y="230"/>
                  </a:cubicBezTo>
                  <a:cubicBezTo>
                    <a:pt x="277" y="231"/>
                    <a:pt x="280" y="235"/>
                    <a:pt x="279" y="240"/>
                  </a:cubicBezTo>
                  <a:cubicBezTo>
                    <a:pt x="278" y="245"/>
                    <a:pt x="273" y="247"/>
                    <a:pt x="267" y="247"/>
                  </a:cubicBezTo>
                  <a:cubicBezTo>
                    <a:pt x="244" y="244"/>
                    <a:pt x="223" y="236"/>
                    <a:pt x="204" y="224"/>
                  </a:cubicBezTo>
                  <a:cubicBezTo>
                    <a:pt x="181" y="235"/>
                    <a:pt x="155" y="244"/>
                    <a:pt x="124" y="249"/>
                  </a:cubicBezTo>
                  <a:cubicBezTo>
                    <a:pt x="118" y="250"/>
                    <a:pt x="116" y="248"/>
                    <a:pt x="114" y="244"/>
                  </a:cubicBezTo>
                  <a:cubicBezTo>
                    <a:pt x="113" y="240"/>
                    <a:pt x="116" y="237"/>
                    <a:pt x="119" y="236"/>
                  </a:cubicBezTo>
                  <a:cubicBezTo>
                    <a:pt x="151" y="228"/>
                    <a:pt x="175" y="222"/>
                    <a:pt x="188" y="214"/>
                  </a:cubicBezTo>
                  <a:cubicBezTo>
                    <a:pt x="173" y="202"/>
                    <a:pt x="158" y="189"/>
                    <a:pt x="145" y="173"/>
                  </a:cubicBezTo>
                  <a:cubicBezTo>
                    <a:pt x="144" y="173"/>
                    <a:pt x="143" y="173"/>
                    <a:pt x="142" y="173"/>
                  </a:cubicBezTo>
                  <a:cubicBezTo>
                    <a:pt x="131" y="199"/>
                    <a:pt x="114" y="221"/>
                    <a:pt x="91" y="238"/>
                  </a:cubicBezTo>
                  <a:cubicBezTo>
                    <a:pt x="86" y="242"/>
                    <a:pt x="82" y="241"/>
                    <a:pt x="79" y="237"/>
                  </a:cubicBezTo>
                  <a:cubicBezTo>
                    <a:pt x="76" y="234"/>
                    <a:pt x="76" y="231"/>
                    <a:pt x="80" y="227"/>
                  </a:cubicBezTo>
                  <a:cubicBezTo>
                    <a:pt x="109" y="204"/>
                    <a:pt x="128" y="174"/>
                    <a:pt x="133" y="134"/>
                  </a:cubicBezTo>
                  <a:cubicBezTo>
                    <a:pt x="123" y="134"/>
                    <a:pt x="112" y="134"/>
                    <a:pt x="101" y="134"/>
                  </a:cubicBezTo>
                  <a:cubicBezTo>
                    <a:pt x="95" y="134"/>
                    <a:pt x="92" y="132"/>
                    <a:pt x="92" y="127"/>
                  </a:cubicBezTo>
                  <a:cubicBezTo>
                    <a:pt x="92" y="121"/>
                    <a:pt x="95" y="119"/>
                    <a:pt x="101" y="119"/>
                  </a:cubicBezTo>
                  <a:cubicBezTo>
                    <a:pt x="112" y="119"/>
                    <a:pt x="124" y="119"/>
                    <a:pt x="135" y="119"/>
                  </a:cubicBezTo>
                  <a:cubicBezTo>
                    <a:pt x="136" y="111"/>
                    <a:pt x="136" y="103"/>
                    <a:pt x="136" y="95"/>
                  </a:cubicBezTo>
                  <a:cubicBezTo>
                    <a:pt x="125" y="95"/>
                    <a:pt x="114" y="95"/>
                    <a:pt x="104" y="95"/>
                  </a:cubicBezTo>
                  <a:cubicBezTo>
                    <a:pt x="98" y="95"/>
                    <a:pt x="94" y="93"/>
                    <a:pt x="94" y="88"/>
                  </a:cubicBezTo>
                  <a:cubicBezTo>
                    <a:pt x="94" y="82"/>
                    <a:pt x="98" y="80"/>
                    <a:pt x="104" y="80"/>
                  </a:cubicBezTo>
                  <a:cubicBezTo>
                    <a:pt x="140" y="80"/>
                    <a:pt x="176" y="80"/>
                    <a:pt x="212" y="80"/>
                  </a:cubicBezTo>
                  <a:cubicBezTo>
                    <a:pt x="223" y="67"/>
                    <a:pt x="231" y="53"/>
                    <a:pt x="238" y="39"/>
                  </a:cubicBezTo>
                  <a:cubicBezTo>
                    <a:pt x="242" y="33"/>
                    <a:pt x="245" y="32"/>
                    <a:pt x="251" y="33"/>
                  </a:cubicBezTo>
                  <a:close/>
                  <a:moveTo>
                    <a:pt x="163" y="173"/>
                  </a:moveTo>
                  <a:cubicBezTo>
                    <a:pt x="176" y="186"/>
                    <a:pt x="189" y="197"/>
                    <a:pt x="204" y="206"/>
                  </a:cubicBezTo>
                  <a:cubicBezTo>
                    <a:pt x="217" y="196"/>
                    <a:pt x="229" y="185"/>
                    <a:pt x="237" y="173"/>
                  </a:cubicBezTo>
                  <a:cubicBezTo>
                    <a:pt x="212" y="173"/>
                    <a:pt x="188" y="173"/>
                    <a:pt x="163" y="173"/>
                  </a:cubicBezTo>
                  <a:close/>
                  <a:moveTo>
                    <a:pt x="173" y="35"/>
                  </a:moveTo>
                  <a:cubicBezTo>
                    <a:pt x="177" y="34"/>
                    <a:pt x="181" y="35"/>
                    <a:pt x="183" y="39"/>
                  </a:cubicBezTo>
                  <a:cubicBezTo>
                    <a:pt x="189" y="45"/>
                    <a:pt x="193" y="53"/>
                    <a:pt x="197" y="60"/>
                  </a:cubicBezTo>
                  <a:cubicBezTo>
                    <a:pt x="198" y="66"/>
                    <a:pt x="197" y="70"/>
                    <a:pt x="191" y="71"/>
                  </a:cubicBezTo>
                  <a:cubicBezTo>
                    <a:pt x="185" y="72"/>
                    <a:pt x="181" y="71"/>
                    <a:pt x="179" y="67"/>
                  </a:cubicBezTo>
                  <a:cubicBezTo>
                    <a:pt x="175" y="57"/>
                    <a:pt x="173" y="50"/>
                    <a:pt x="169" y="44"/>
                  </a:cubicBezTo>
                  <a:cubicBezTo>
                    <a:pt x="168" y="40"/>
                    <a:pt x="169" y="37"/>
                    <a:pt x="173" y="35"/>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0" name="Freeform 206"/>
            <p:cNvSpPr>
              <a:spLocks/>
            </p:cNvSpPr>
            <p:nvPr/>
          </p:nvSpPr>
          <p:spPr bwMode="auto">
            <a:xfrm>
              <a:off x="3311" y="1301"/>
              <a:ext cx="128" cy="110"/>
            </a:xfrm>
            <a:custGeom>
              <a:avLst/>
              <a:gdLst>
                <a:gd name="T0" fmla="*/ 0 w 265"/>
                <a:gd name="T1" fmla="*/ 0 h 232"/>
                <a:gd name="T2" fmla="*/ 0 w 265"/>
                <a:gd name="T3" fmla="*/ 0 h 232"/>
                <a:gd name="T4" fmla="*/ 0 w 265"/>
                <a:gd name="T5" fmla="*/ 0 h 232"/>
                <a:gd name="T6" fmla="*/ 0 w 265"/>
                <a:gd name="T7" fmla="*/ 0 h 232"/>
                <a:gd name="T8" fmla="*/ 0 w 265"/>
                <a:gd name="T9" fmla="*/ 0 h 232"/>
                <a:gd name="T10" fmla="*/ 0 w 265"/>
                <a:gd name="T11" fmla="*/ 0 h 232"/>
                <a:gd name="T12" fmla="*/ 0 w 265"/>
                <a:gd name="T13" fmla="*/ 0 h 232"/>
                <a:gd name="T14" fmla="*/ 0 w 265"/>
                <a:gd name="T15" fmla="*/ 0 h 232"/>
                <a:gd name="T16" fmla="*/ 0 w 265"/>
                <a:gd name="T17" fmla="*/ 0 h 232"/>
                <a:gd name="T18" fmla="*/ 0 w 265"/>
                <a:gd name="T19" fmla="*/ 0 h 232"/>
                <a:gd name="T20" fmla="*/ 0 w 265"/>
                <a:gd name="T21" fmla="*/ 0 h 232"/>
                <a:gd name="T22" fmla="*/ 0 w 265"/>
                <a:gd name="T23" fmla="*/ 0 h 232"/>
                <a:gd name="T24" fmla="*/ 0 w 265"/>
                <a:gd name="T25" fmla="*/ 0 h 232"/>
                <a:gd name="T26" fmla="*/ 0 w 265"/>
                <a:gd name="T27" fmla="*/ 0 h 232"/>
                <a:gd name="T28" fmla="*/ 0 w 265"/>
                <a:gd name="T29" fmla="*/ 0 h 232"/>
                <a:gd name="T30" fmla="*/ 0 w 265"/>
                <a:gd name="T31" fmla="*/ 0 h 232"/>
                <a:gd name="T32" fmla="*/ 0 w 265"/>
                <a:gd name="T33" fmla="*/ 0 h 232"/>
                <a:gd name="T34" fmla="*/ 0 w 265"/>
                <a:gd name="T35" fmla="*/ 0 h 232"/>
                <a:gd name="T36" fmla="*/ 0 w 265"/>
                <a:gd name="T37" fmla="*/ 0 h 232"/>
                <a:gd name="T38" fmla="*/ 0 w 265"/>
                <a:gd name="T39" fmla="*/ 0 h 232"/>
                <a:gd name="T40" fmla="*/ 0 w 265"/>
                <a:gd name="T41" fmla="*/ 0 h 232"/>
                <a:gd name="T42" fmla="*/ 0 w 265"/>
                <a:gd name="T43" fmla="*/ 0 h 232"/>
                <a:gd name="T44" fmla="*/ 0 w 265"/>
                <a:gd name="T45" fmla="*/ 0 h 232"/>
                <a:gd name="T46" fmla="*/ 0 w 265"/>
                <a:gd name="T47" fmla="*/ 0 h 232"/>
                <a:gd name="T48" fmla="*/ 0 w 265"/>
                <a:gd name="T49" fmla="*/ 0 h 232"/>
                <a:gd name="T50" fmla="*/ 0 w 265"/>
                <a:gd name="T51" fmla="*/ 0 h 232"/>
                <a:gd name="T52" fmla="*/ 0 w 265"/>
                <a:gd name="T53" fmla="*/ 0 h 232"/>
                <a:gd name="T54" fmla="*/ 0 w 265"/>
                <a:gd name="T55" fmla="*/ 0 h 232"/>
                <a:gd name="T56" fmla="*/ 0 w 265"/>
                <a:gd name="T57" fmla="*/ 0 h 232"/>
                <a:gd name="T58" fmla="*/ 0 w 265"/>
                <a:gd name="T59" fmla="*/ 0 h 232"/>
                <a:gd name="T60" fmla="*/ 0 w 265"/>
                <a:gd name="T61" fmla="*/ 0 h 232"/>
                <a:gd name="T62" fmla="*/ 0 w 265"/>
                <a:gd name="T63" fmla="*/ 0 h 232"/>
                <a:gd name="T64" fmla="*/ 0 w 265"/>
                <a:gd name="T65" fmla="*/ 0 h 232"/>
                <a:gd name="T66" fmla="*/ 0 w 265"/>
                <a:gd name="T67" fmla="*/ 0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5"/>
                <a:gd name="T103" fmla="*/ 0 h 232"/>
                <a:gd name="T104" fmla="*/ 265 w 265"/>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5" h="232">
                  <a:moveTo>
                    <a:pt x="70" y="11"/>
                  </a:moveTo>
                  <a:cubicBezTo>
                    <a:pt x="70" y="3"/>
                    <a:pt x="73" y="0"/>
                    <a:pt x="80" y="0"/>
                  </a:cubicBezTo>
                  <a:cubicBezTo>
                    <a:pt x="87" y="0"/>
                    <a:pt x="91" y="3"/>
                    <a:pt x="91" y="11"/>
                  </a:cubicBezTo>
                  <a:cubicBezTo>
                    <a:pt x="91" y="28"/>
                    <a:pt x="91" y="46"/>
                    <a:pt x="91" y="63"/>
                  </a:cubicBezTo>
                  <a:cubicBezTo>
                    <a:pt x="135" y="56"/>
                    <a:pt x="179" y="49"/>
                    <a:pt x="223" y="42"/>
                  </a:cubicBezTo>
                  <a:cubicBezTo>
                    <a:pt x="230" y="41"/>
                    <a:pt x="236" y="40"/>
                    <a:pt x="242" y="40"/>
                  </a:cubicBezTo>
                  <a:cubicBezTo>
                    <a:pt x="247" y="40"/>
                    <a:pt x="252" y="41"/>
                    <a:pt x="256" y="45"/>
                  </a:cubicBezTo>
                  <a:cubicBezTo>
                    <a:pt x="260" y="48"/>
                    <a:pt x="262" y="51"/>
                    <a:pt x="262" y="55"/>
                  </a:cubicBezTo>
                  <a:cubicBezTo>
                    <a:pt x="265" y="72"/>
                    <a:pt x="251" y="92"/>
                    <a:pt x="223" y="118"/>
                  </a:cubicBezTo>
                  <a:cubicBezTo>
                    <a:pt x="205" y="135"/>
                    <a:pt x="183" y="150"/>
                    <a:pt x="155" y="162"/>
                  </a:cubicBezTo>
                  <a:cubicBezTo>
                    <a:pt x="149" y="164"/>
                    <a:pt x="144" y="163"/>
                    <a:pt x="142" y="158"/>
                  </a:cubicBezTo>
                  <a:cubicBezTo>
                    <a:pt x="140" y="154"/>
                    <a:pt x="141" y="151"/>
                    <a:pt x="146" y="148"/>
                  </a:cubicBezTo>
                  <a:cubicBezTo>
                    <a:pt x="169" y="136"/>
                    <a:pt x="189" y="123"/>
                    <a:pt x="203" y="110"/>
                  </a:cubicBezTo>
                  <a:cubicBezTo>
                    <a:pt x="224" y="90"/>
                    <a:pt x="235" y="75"/>
                    <a:pt x="235" y="65"/>
                  </a:cubicBezTo>
                  <a:cubicBezTo>
                    <a:pt x="235" y="62"/>
                    <a:pt x="234" y="61"/>
                    <a:pt x="230" y="61"/>
                  </a:cubicBezTo>
                  <a:cubicBezTo>
                    <a:pt x="228" y="61"/>
                    <a:pt x="226" y="61"/>
                    <a:pt x="224" y="61"/>
                  </a:cubicBezTo>
                  <a:cubicBezTo>
                    <a:pt x="180" y="68"/>
                    <a:pt x="135" y="74"/>
                    <a:pt x="91" y="81"/>
                  </a:cubicBezTo>
                  <a:cubicBezTo>
                    <a:pt x="91" y="117"/>
                    <a:pt x="91" y="152"/>
                    <a:pt x="91" y="187"/>
                  </a:cubicBezTo>
                  <a:cubicBezTo>
                    <a:pt x="91" y="204"/>
                    <a:pt x="104" y="213"/>
                    <a:pt x="129" y="213"/>
                  </a:cubicBezTo>
                  <a:cubicBezTo>
                    <a:pt x="145" y="214"/>
                    <a:pt x="161" y="214"/>
                    <a:pt x="179" y="213"/>
                  </a:cubicBezTo>
                  <a:cubicBezTo>
                    <a:pt x="187" y="213"/>
                    <a:pt x="197" y="212"/>
                    <a:pt x="208" y="211"/>
                  </a:cubicBezTo>
                  <a:cubicBezTo>
                    <a:pt x="223" y="209"/>
                    <a:pt x="235" y="207"/>
                    <a:pt x="242" y="206"/>
                  </a:cubicBezTo>
                  <a:cubicBezTo>
                    <a:pt x="252" y="205"/>
                    <a:pt x="258" y="207"/>
                    <a:pt x="259" y="214"/>
                  </a:cubicBezTo>
                  <a:cubicBezTo>
                    <a:pt x="260" y="220"/>
                    <a:pt x="256" y="225"/>
                    <a:pt x="251" y="226"/>
                  </a:cubicBezTo>
                  <a:cubicBezTo>
                    <a:pt x="235" y="229"/>
                    <a:pt x="218" y="230"/>
                    <a:pt x="202" y="231"/>
                  </a:cubicBezTo>
                  <a:cubicBezTo>
                    <a:pt x="185" y="232"/>
                    <a:pt x="164" y="232"/>
                    <a:pt x="139" y="232"/>
                  </a:cubicBezTo>
                  <a:cubicBezTo>
                    <a:pt x="111" y="232"/>
                    <a:pt x="93" y="228"/>
                    <a:pt x="84" y="220"/>
                  </a:cubicBezTo>
                  <a:cubicBezTo>
                    <a:pt x="74" y="213"/>
                    <a:pt x="70" y="201"/>
                    <a:pt x="70" y="185"/>
                  </a:cubicBezTo>
                  <a:cubicBezTo>
                    <a:pt x="70" y="151"/>
                    <a:pt x="70" y="118"/>
                    <a:pt x="70" y="85"/>
                  </a:cubicBezTo>
                  <a:cubicBezTo>
                    <a:pt x="50" y="88"/>
                    <a:pt x="31" y="91"/>
                    <a:pt x="12" y="94"/>
                  </a:cubicBezTo>
                  <a:cubicBezTo>
                    <a:pt x="5" y="94"/>
                    <a:pt x="2" y="91"/>
                    <a:pt x="0" y="86"/>
                  </a:cubicBezTo>
                  <a:cubicBezTo>
                    <a:pt x="0" y="80"/>
                    <a:pt x="4" y="76"/>
                    <a:pt x="10" y="75"/>
                  </a:cubicBezTo>
                  <a:cubicBezTo>
                    <a:pt x="30" y="72"/>
                    <a:pt x="50" y="69"/>
                    <a:pt x="70" y="66"/>
                  </a:cubicBezTo>
                  <a:cubicBezTo>
                    <a:pt x="70" y="48"/>
                    <a:pt x="70" y="29"/>
                    <a:pt x="70" y="11"/>
                  </a:cubicBezTo>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1" name="Freeform 207"/>
            <p:cNvSpPr>
              <a:spLocks noEditPoints="1"/>
            </p:cNvSpPr>
            <p:nvPr/>
          </p:nvSpPr>
          <p:spPr bwMode="auto">
            <a:xfrm>
              <a:off x="3467" y="1308"/>
              <a:ext cx="118" cy="104"/>
            </a:xfrm>
            <a:custGeom>
              <a:avLst/>
              <a:gdLst>
                <a:gd name="T0" fmla="*/ 0 w 243"/>
                <a:gd name="T1" fmla="*/ 0 h 218"/>
                <a:gd name="T2" fmla="*/ 0 w 243"/>
                <a:gd name="T3" fmla="*/ 0 h 218"/>
                <a:gd name="T4" fmla="*/ 0 w 243"/>
                <a:gd name="T5" fmla="*/ 0 h 218"/>
                <a:gd name="T6" fmla="*/ 0 w 243"/>
                <a:gd name="T7" fmla="*/ 0 h 218"/>
                <a:gd name="T8" fmla="*/ 0 w 243"/>
                <a:gd name="T9" fmla="*/ 0 h 218"/>
                <a:gd name="T10" fmla="*/ 0 w 243"/>
                <a:gd name="T11" fmla="*/ 0 h 218"/>
                <a:gd name="T12" fmla="*/ 0 w 243"/>
                <a:gd name="T13" fmla="*/ 0 h 218"/>
                <a:gd name="T14" fmla="*/ 0 w 243"/>
                <a:gd name="T15" fmla="*/ 0 h 218"/>
                <a:gd name="T16" fmla="*/ 0 w 243"/>
                <a:gd name="T17" fmla="*/ 0 h 218"/>
                <a:gd name="T18" fmla="*/ 0 w 243"/>
                <a:gd name="T19" fmla="*/ 0 h 218"/>
                <a:gd name="T20" fmla="*/ 0 w 243"/>
                <a:gd name="T21" fmla="*/ 0 h 218"/>
                <a:gd name="T22" fmla="*/ 0 w 243"/>
                <a:gd name="T23" fmla="*/ 0 h 218"/>
                <a:gd name="T24" fmla="*/ 0 w 243"/>
                <a:gd name="T25" fmla="*/ 0 h 218"/>
                <a:gd name="T26" fmla="*/ 0 w 243"/>
                <a:gd name="T27" fmla="*/ 0 h 218"/>
                <a:gd name="T28" fmla="*/ 0 w 243"/>
                <a:gd name="T29" fmla="*/ 0 h 218"/>
                <a:gd name="T30" fmla="*/ 0 w 243"/>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
                <a:gd name="T49" fmla="*/ 0 h 218"/>
                <a:gd name="T50" fmla="*/ 243 w 243"/>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 h="218">
                  <a:moveTo>
                    <a:pt x="1" y="8"/>
                  </a:moveTo>
                  <a:cubicBezTo>
                    <a:pt x="5" y="2"/>
                    <a:pt x="11" y="0"/>
                    <a:pt x="17" y="2"/>
                  </a:cubicBezTo>
                  <a:cubicBezTo>
                    <a:pt x="52" y="16"/>
                    <a:pt x="83" y="30"/>
                    <a:pt x="105" y="48"/>
                  </a:cubicBezTo>
                  <a:cubicBezTo>
                    <a:pt x="112" y="54"/>
                    <a:pt x="113" y="60"/>
                    <a:pt x="109" y="66"/>
                  </a:cubicBezTo>
                  <a:cubicBezTo>
                    <a:pt x="103" y="73"/>
                    <a:pt x="95" y="73"/>
                    <a:pt x="87" y="68"/>
                  </a:cubicBezTo>
                  <a:cubicBezTo>
                    <a:pt x="60" y="48"/>
                    <a:pt x="33" y="33"/>
                    <a:pt x="6" y="21"/>
                  </a:cubicBezTo>
                  <a:cubicBezTo>
                    <a:pt x="1" y="18"/>
                    <a:pt x="0" y="13"/>
                    <a:pt x="1" y="8"/>
                  </a:cubicBezTo>
                  <a:close/>
                  <a:moveTo>
                    <a:pt x="234" y="26"/>
                  </a:moveTo>
                  <a:cubicBezTo>
                    <a:pt x="241" y="27"/>
                    <a:pt x="243" y="32"/>
                    <a:pt x="242" y="38"/>
                  </a:cubicBezTo>
                  <a:cubicBezTo>
                    <a:pt x="229" y="89"/>
                    <a:pt x="206" y="129"/>
                    <a:pt x="173" y="160"/>
                  </a:cubicBezTo>
                  <a:cubicBezTo>
                    <a:pt x="139" y="192"/>
                    <a:pt x="87" y="211"/>
                    <a:pt x="20" y="218"/>
                  </a:cubicBezTo>
                  <a:cubicBezTo>
                    <a:pt x="12" y="218"/>
                    <a:pt x="7" y="215"/>
                    <a:pt x="6" y="207"/>
                  </a:cubicBezTo>
                  <a:cubicBezTo>
                    <a:pt x="6" y="200"/>
                    <a:pt x="10" y="197"/>
                    <a:pt x="18" y="196"/>
                  </a:cubicBezTo>
                  <a:cubicBezTo>
                    <a:pt x="79" y="190"/>
                    <a:pt x="126" y="173"/>
                    <a:pt x="160" y="141"/>
                  </a:cubicBezTo>
                  <a:cubicBezTo>
                    <a:pt x="187" y="116"/>
                    <a:pt x="209" y="81"/>
                    <a:pt x="222" y="34"/>
                  </a:cubicBezTo>
                  <a:cubicBezTo>
                    <a:pt x="223" y="28"/>
                    <a:pt x="228" y="25"/>
                    <a:pt x="234" y="26"/>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2" name="Freeform 208"/>
            <p:cNvSpPr>
              <a:spLocks noEditPoints="1"/>
            </p:cNvSpPr>
            <p:nvPr/>
          </p:nvSpPr>
          <p:spPr bwMode="auto">
            <a:xfrm>
              <a:off x="3605" y="1301"/>
              <a:ext cx="122" cy="113"/>
            </a:xfrm>
            <a:custGeom>
              <a:avLst/>
              <a:gdLst>
                <a:gd name="T0" fmla="*/ 0 w 253"/>
                <a:gd name="T1" fmla="*/ 0 h 238"/>
                <a:gd name="T2" fmla="*/ 0 w 253"/>
                <a:gd name="T3" fmla="*/ 0 h 238"/>
                <a:gd name="T4" fmla="*/ 0 w 253"/>
                <a:gd name="T5" fmla="*/ 0 h 238"/>
                <a:gd name="T6" fmla="*/ 0 w 253"/>
                <a:gd name="T7" fmla="*/ 0 h 238"/>
                <a:gd name="T8" fmla="*/ 0 w 253"/>
                <a:gd name="T9" fmla="*/ 0 h 238"/>
                <a:gd name="T10" fmla="*/ 0 w 253"/>
                <a:gd name="T11" fmla="*/ 0 h 238"/>
                <a:gd name="T12" fmla="*/ 0 w 253"/>
                <a:gd name="T13" fmla="*/ 0 h 238"/>
                <a:gd name="T14" fmla="*/ 0 w 253"/>
                <a:gd name="T15" fmla="*/ 0 h 238"/>
                <a:gd name="T16" fmla="*/ 0 w 253"/>
                <a:gd name="T17" fmla="*/ 0 h 238"/>
                <a:gd name="T18" fmla="*/ 0 w 253"/>
                <a:gd name="T19" fmla="*/ 0 h 238"/>
                <a:gd name="T20" fmla="*/ 0 w 253"/>
                <a:gd name="T21" fmla="*/ 0 h 238"/>
                <a:gd name="T22" fmla="*/ 0 w 253"/>
                <a:gd name="T23" fmla="*/ 0 h 238"/>
                <a:gd name="T24" fmla="*/ 0 w 253"/>
                <a:gd name="T25" fmla="*/ 0 h 238"/>
                <a:gd name="T26" fmla="*/ 0 w 253"/>
                <a:gd name="T27" fmla="*/ 0 h 238"/>
                <a:gd name="T28" fmla="*/ 0 w 253"/>
                <a:gd name="T29" fmla="*/ 0 h 238"/>
                <a:gd name="T30" fmla="*/ 0 w 253"/>
                <a:gd name="T31" fmla="*/ 0 h 238"/>
                <a:gd name="T32" fmla="*/ 0 w 253"/>
                <a:gd name="T33" fmla="*/ 0 h 238"/>
                <a:gd name="T34" fmla="*/ 0 w 253"/>
                <a:gd name="T35" fmla="*/ 0 h 238"/>
                <a:gd name="T36" fmla="*/ 0 w 253"/>
                <a:gd name="T37" fmla="*/ 0 h 238"/>
                <a:gd name="T38" fmla="*/ 0 w 253"/>
                <a:gd name="T39" fmla="*/ 0 h 238"/>
                <a:gd name="T40" fmla="*/ 0 w 253"/>
                <a:gd name="T41" fmla="*/ 0 h 238"/>
                <a:gd name="T42" fmla="*/ 0 w 253"/>
                <a:gd name="T43" fmla="*/ 0 h 238"/>
                <a:gd name="T44" fmla="*/ 0 w 253"/>
                <a:gd name="T45" fmla="*/ 0 h 238"/>
                <a:gd name="T46" fmla="*/ 0 w 253"/>
                <a:gd name="T47" fmla="*/ 0 h 238"/>
                <a:gd name="T48" fmla="*/ 0 w 253"/>
                <a:gd name="T49" fmla="*/ 0 h 238"/>
                <a:gd name="T50" fmla="*/ 0 w 253"/>
                <a:gd name="T51" fmla="*/ 0 h 238"/>
                <a:gd name="T52" fmla="*/ 0 w 253"/>
                <a:gd name="T53" fmla="*/ 0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3"/>
                <a:gd name="T82" fmla="*/ 0 h 238"/>
                <a:gd name="T83" fmla="*/ 253 w 253"/>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3" h="238">
                  <a:moveTo>
                    <a:pt x="96" y="1"/>
                  </a:moveTo>
                  <a:cubicBezTo>
                    <a:pt x="102" y="2"/>
                    <a:pt x="106" y="7"/>
                    <a:pt x="105" y="12"/>
                  </a:cubicBezTo>
                  <a:cubicBezTo>
                    <a:pt x="104" y="15"/>
                    <a:pt x="103" y="18"/>
                    <a:pt x="102" y="21"/>
                  </a:cubicBezTo>
                  <a:cubicBezTo>
                    <a:pt x="143" y="21"/>
                    <a:pt x="184" y="21"/>
                    <a:pt x="225" y="21"/>
                  </a:cubicBezTo>
                  <a:cubicBezTo>
                    <a:pt x="233" y="21"/>
                    <a:pt x="240" y="23"/>
                    <a:pt x="246" y="27"/>
                  </a:cubicBezTo>
                  <a:cubicBezTo>
                    <a:pt x="251" y="31"/>
                    <a:pt x="253" y="36"/>
                    <a:pt x="253" y="43"/>
                  </a:cubicBezTo>
                  <a:cubicBezTo>
                    <a:pt x="253" y="62"/>
                    <a:pt x="246" y="88"/>
                    <a:pt x="232" y="121"/>
                  </a:cubicBezTo>
                  <a:cubicBezTo>
                    <a:pt x="220" y="146"/>
                    <a:pt x="204" y="166"/>
                    <a:pt x="187" y="182"/>
                  </a:cubicBezTo>
                  <a:cubicBezTo>
                    <a:pt x="150" y="215"/>
                    <a:pt x="102" y="233"/>
                    <a:pt x="43" y="237"/>
                  </a:cubicBezTo>
                  <a:cubicBezTo>
                    <a:pt x="36" y="238"/>
                    <a:pt x="32" y="234"/>
                    <a:pt x="31" y="229"/>
                  </a:cubicBezTo>
                  <a:cubicBezTo>
                    <a:pt x="31" y="224"/>
                    <a:pt x="33" y="221"/>
                    <a:pt x="39" y="220"/>
                  </a:cubicBezTo>
                  <a:cubicBezTo>
                    <a:pt x="69" y="218"/>
                    <a:pt x="95" y="213"/>
                    <a:pt x="118" y="203"/>
                  </a:cubicBezTo>
                  <a:cubicBezTo>
                    <a:pt x="143" y="193"/>
                    <a:pt x="164" y="179"/>
                    <a:pt x="180" y="162"/>
                  </a:cubicBezTo>
                  <a:cubicBezTo>
                    <a:pt x="145" y="138"/>
                    <a:pt x="108" y="117"/>
                    <a:pt x="68" y="98"/>
                  </a:cubicBezTo>
                  <a:cubicBezTo>
                    <a:pt x="52" y="114"/>
                    <a:pt x="34" y="128"/>
                    <a:pt x="16" y="138"/>
                  </a:cubicBezTo>
                  <a:cubicBezTo>
                    <a:pt x="11" y="141"/>
                    <a:pt x="6" y="140"/>
                    <a:pt x="2" y="137"/>
                  </a:cubicBezTo>
                  <a:cubicBezTo>
                    <a:pt x="0" y="134"/>
                    <a:pt x="0" y="129"/>
                    <a:pt x="3" y="126"/>
                  </a:cubicBezTo>
                  <a:cubicBezTo>
                    <a:pt x="26" y="112"/>
                    <a:pt x="43" y="97"/>
                    <a:pt x="53" y="81"/>
                  </a:cubicBezTo>
                  <a:cubicBezTo>
                    <a:pt x="67" y="62"/>
                    <a:pt x="77" y="37"/>
                    <a:pt x="82" y="8"/>
                  </a:cubicBezTo>
                  <a:cubicBezTo>
                    <a:pt x="84" y="2"/>
                    <a:pt x="89" y="0"/>
                    <a:pt x="96" y="1"/>
                  </a:cubicBezTo>
                  <a:close/>
                  <a:moveTo>
                    <a:pt x="97" y="40"/>
                  </a:moveTo>
                  <a:cubicBezTo>
                    <a:pt x="93" y="57"/>
                    <a:pt x="85" y="71"/>
                    <a:pt x="77" y="83"/>
                  </a:cubicBezTo>
                  <a:cubicBezTo>
                    <a:pt x="119" y="101"/>
                    <a:pt x="158" y="120"/>
                    <a:pt x="194" y="143"/>
                  </a:cubicBezTo>
                  <a:cubicBezTo>
                    <a:pt x="202" y="132"/>
                    <a:pt x="209" y="117"/>
                    <a:pt x="218" y="98"/>
                  </a:cubicBezTo>
                  <a:cubicBezTo>
                    <a:pt x="225" y="81"/>
                    <a:pt x="228" y="65"/>
                    <a:pt x="230" y="50"/>
                  </a:cubicBezTo>
                  <a:cubicBezTo>
                    <a:pt x="228" y="43"/>
                    <a:pt x="224" y="40"/>
                    <a:pt x="215" y="40"/>
                  </a:cubicBezTo>
                  <a:cubicBezTo>
                    <a:pt x="176" y="40"/>
                    <a:pt x="137" y="40"/>
                    <a:pt x="97" y="40"/>
                  </a:cubicBezTo>
                  <a:close/>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3" name="Freeform 209"/>
            <p:cNvSpPr>
              <a:spLocks/>
            </p:cNvSpPr>
            <p:nvPr/>
          </p:nvSpPr>
          <p:spPr bwMode="auto">
            <a:xfrm>
              <a:off x="3759" y="1348"/>
              <a:ext cx="119" cy="15"/>
            </a:xfrm>
            <a:custGeom>
              <a:avLst/>
              <a:gdLst>
                <a:gd name="T0" fmla="*/ 0 w 246"/>
                <a:gd name="T1" fmla="*/ 0 h 32"/>
                <a:gd name="T2" fmla="*/ 0 w 246"/>
                <a:gd name="T3" fmla="*/ 0 h 32"/>
                <a:gd name="T4" fmla="*/ 0 w 246"/>
                <a:gd name="T5" fmla="*/ 0 h 32"/>
                <a:gd name="T6" fmla="*/ 0 w 246"/>
                <a:gd name="T7" fmla="*/ 0 h 32"/>
                <a:gd name="T8" fmla="*/ 0 w 246"/>
                <a:gd name="T9" fmla="*/ 0 h 32"/>
                <a:gd name="T10" fmla="*/ 0 w 246"/>
                <a:gd name="T11" fmla="*/ 0 h 32"/>
                <a:gd name="T12" fmla="*/ 0 w 246"/>
                <a:gd name="T13" fmla="*/ 0 h 32"/>
                <a:gd name="T14" fmla="*/ 0 w 246"/>
                <a:gd name="T15" fmla="*/ 0 h 32"/>
                <a:gd name="T16" fmla="*/ 0 w 246"/>
                <a:gd name="T17" fmla="*/ 0 h 32"/>
                <a:gd name="T18" fmla="*/ 0 w 246"/>
                <a:gd name="T19" fmla="*/ 0 h 32"/>
                <a:gd name="T20" fmla="*/ 0 w 24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32"/>
                <a:gd name="T35" fmla="*/ 246 w 24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32">
                  <a:moveTo>
                    <a:pt x="233" y="11"/>
                  </a:moveTo>
                  <a:cubicBezTo>
                    <a:pt x="241" y="11"/>
                    <a:pt x="246" y="14"/>
                    <a:pt x="246" y="21"/>
                  </a:cubicBezTo>
                  <a:cubicBezTo>
                    <a:pt x="246" y="29"/>
                    <a:pt x="241" y="32"/>
                    <a:pt x="233" y="32"/>
                  </a:cubicBezTo>
                  <a:cubicBezTo>
                    <a:pt x="176" y="32"/>
                    <a:pt x="120" y="32"/>
                    <a:pt x="63" y="32"/>
                  </a:cubicBezTo>
                  <a:cubicBezTo>
                    <a:pt x="47" y="32"/>
                    <a:pt x="34" y="30"/>
                    <a:pt x="24" y="27"/>
                  </a:cubicBezTo>
                  <a:cubicBezTo>
                    <a:pt x="18" y="25"/>
                    <a:pt x="12" y="23"/>
                    <a:pt x="7" y="21"/>
                  </a:cubicBezTo>
                  <a:cubicBezTo>
                    <a:pt x="1" y="18"/>
                    <a:pt x="0" y="14"/>
                    <a:pt x="1" y="8"/>
                  </a:cubicBezTo>
                  <a:cubicBezTo>
                    <a:pt x="3" y="2"/>
                    <a:pt x="8" y="0"/>
                    <a:pt x="14" y="1"/>
                  </a:cubicBezTo>
                  <a:cubicBezTo>
                    <a:pt x="20" y="3"/>
                    <a:pt x="25" y="4"/>
                    <a:pt x="31" y="6"/>
                  </a:cubicBezTo>
                  <a:cubicBezTo>
                    <a:pt x="39" y="10"/>
                    <a:pt x="51" y="11"/>
                    <a:pt x="64" y="11"/>
                  </a:cubicBezTo>
                  <a:cubicBezTo>
                    <a:pt x="120" y="11"/>
                    <a:pt x="177" y="11"/>
                    <a:pt x="233" y="11"/>
                  </a:cubicBezTo>
                </a:path>
              </a:pathLst>
            </a:custGeom>
            <a:solidFill>
              <a:srgbClr val="000000"/>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4" name="Freeform 210"/>
            <p:cNvSpPr>
              <a:spLocks noEditPoints="1"/>
            </p:cNvSpPr>
            <p:nvPr/>
          </p:nvSpPr>
          <p:spPr bwMode="auto">
            <a:xfrm>
              <a:off x="1834" y="1298"/>
              <a:ext cx="132" cy="120"/>
            </a:xfrm>
            <a:custGeom>
              <a:avLst/>
              <a:gdLst>
                <a:gd name="T0" fmla="*/ 0 w 272"/>
                <a:gd name="T1" fmla="*/ 0 h 253"/>
                <a:gd name="T2" fmla="*/ 0 w 272"/>
                <a:gd name="T3" fmla="*/ 0 h 253"/>
                <a:gd name="T4" fmla="*/ 0 w 272"/>
                <a:gd name="T5" fmla="*/ 0 h 253"/>
                <a:gd name="T6" fmla="*/ 0 w 272"/>
                <a:gd name="T7" fmla="*/ 0 h 253"/>
                <a:gd name="T8" fmla="*/ 0 w 272"/>
                <a:gd name="T9" fmla="*/ 0 h 253"/>
                <a:gd name="T10" fmla="*/ 0 w 272"/>
                <a:gd name="T11" fmla="*/ 0 h 253"/>
                <a:gd name="T12" fmla="*/ 0 w 272"/>
                <a:gd name="T13" fmla="*/ 0 h 253"/>
                <a:gd name="T14" fmla="*/ 0 w 272"/>
                <a:gd name="T15" fmla="*/ 0 h 253"/>
                <a:gd name="T16" fmla="*/ 0 w 272"/>
                <a:gd name="T17" fmla="*/ 0 h 253"/>
                <a:gd name="T18" fmla="*/ 0 w 272"/>
                <a:gd name="T19" fmla="*/ 0 h 253"/>
                <a:gd name="T20" fmla="*/ 0 w 272"/>
                <a:gd name="T21" fmla="*/ 0 h 253"/>
                <a:gd name="T22" fmla="*/ 0 w 272"/>
                <a:gd name="T23" fmla="*/ 0 h 253"/>
                <a:gd name="T24" fmla="*/ 0 w 272"/>
                <a:gd name="T25" fmla="*/ 0 h 253"/>
                <a:gd name="T26" fmla="*/ 0 w 272"/>
                <a:gd name="T27" fmla="*/ 0 h 253"/>
                <a:gd name="T28" fmla="*/ 0 w 272"/>
                <a:gd name="T29" fmla="*/ 0 h 253"/>
                <a:gd name="T30" fmla="*/ 0 w 272"/>
                <a:gd name="T31" fmla="*/ 0 h 253"/>
                <a:gd name="T32" fmla="*/ 0 w 272"/>
                <a:gd name="T33" fmla="*/ 0 h 253"/>
                <a:gd name="T34" fmla="*/ 0 w 272"/>
                <a:gd name="T35" fmla="*/ 0 h 253"/>
                <a:gd name="T36" fmla="*/ 0 w 272"/>
                <a:gd name="T37" fmla="*/ 0 h 253"/>
                <a:gd name="T38" fmla="*/ 0 w 272"/>
                <a:gd name="T39" fmla="*/ 0 h 253"/>
                <a:gd name="T40" fmla="*/ 0 w 272"/>
                <a:gd name="T41" fmla="*/ 0 h 253"/>
                <a:gd name="T42" fmla="*/ 0 w 272"/>
                <a:gd name="T43" fmla="*/ 0 h 253"/>
                <a:gd name="T44" fmla="*/ 0 w 272"/>
                <a:gd name="T45" fmla="*/ 0 h 253"/>
                <a:gd name="T46" fmla="*/ 0 w 272"/>
                <a:gd name="T47" fmla="*/ 0 h 253"/>
                <a:gd name="T48" fmla="*/ 0 w 272"/>
                <a:gd name="T49" fmla="*/ 0 h 253"/>
                <a:gd name="T50" fmla="*/ 0 w 272"/>
                <a:gd name="T51" fmla="*/ 0 h 253"/>
                <a:gd name="T52" fmla="*/ 0 w 272"/>
                <a:gd name="T53" fmla="*/ 0 h 253"/>
                <a:gd name="T54" fmla="*/ 0 w 272"/>
                <a:gd name="T55" fmla="*/ 0 h 253"/>
                <a:gd name="T56" fmla="*/ 0 w 272"/>
                <a:gd name="T57" fmla="*/ 0 h 253"/>
                <a:gd name="T58" fmla="*/ 0 w 272"/>
                <a:gd name="T59" fmla="*/ 0 h 253"/>
                <a:gd name="T60" fmla="*/ 0 w 272"/>
                <a:gd name="T61" fmla="*/ 0 h 253"/>
                <a:gd name="T62" fmla="*/ 0 w 272"/>
                <a:gd name="T63" fmla="*/ 0 h 253"/>
                <a:gd name="T64" fmla="*/ 0 w 272"/>
                <a:gd name="T65" fmla="*/ 0 h 253"/>
                <a:gd name="T66" fmla="*/ 0 w 272"/>
                <a:gd name="T67" fmla="*/ 0 h 253"/>
                <a:gd name="T68" fmla="*/ 0 w 272"/>
                <a:gd name="T69" fmla="*/ 0 h 253"/>
                <a:gd name="T70" fmla="*/ 0 w 272"/>
                <a:gd name="T71" fmla="*/ 0 h 253"/>
                <a:gd name="T72" fmla="*/ 0 w 272"/>
                <a:gd name="T73" fmla="*/ 0 h 253"/>
                <a:gd name="T74" fmla="*/ 0 w 272"/>
                <a:gd name="T75" fmla="*/ 0 h 253"/>
                <a:gd name="T76" fmla="*/ 0 w 272"/>
                <a:gd name="T77" fmla="*/ 0 h 253"/>
                <a:gd name="T78" fmla="*/ 0 w 272"/>
                <a:gd name="T79" fmla="*/ 0 h 253"/>
                <a:gd name="T80" fmla="*/ 0 w 272"/>
                <a:gd name="T81" fmla="*/ 0 h 253"/>
                <a:gd name="T82" fmla="*/ 0 w 272"/>
                <a:gd name="T83" fmla="*/ 0 h 253"/>
                <a:gd name="T84" fmla="*/ 0 w 272"/>
                <a:gd name="T85" fmla="*/ 0 h 253"/>
                <a:gd name="T86" fmla="*/ 0 w 272"/>
                <a:gd name="T87" fmla="*/ 0 h 253"/>
                <a:gd name="T88" fmla="*/ 0 w 272"/>
                <a:gd name="T89" fmla="*/ 0 h 2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2"/>
                <a:gd name="T136" fmla="*/ 0 h 253"/>
                <a:gd name="T137" fmla="*/ 272 w 272"/>
                <a:gd name="T138" fmla="*/ 253 h 2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2" h="253">
                  <a:moveTo>
                    <a:pt x="166" y="8"/>
                  </a:moveTo>
                  <a:cubicBezTo>
                    <a:pt x="166" y="3"/>
                    <a:pt x="168" y="0"/>
                    <a:pt x="174" y="0"/>
                  </a:cubicBezTo>
                  <a:cubicBezTo>
                    <a:pt x="180" y="0"/>
                    <a:pt x="183" y="3"/>
                    <a:pt x="183" y="8"/>
                  </a:cubicBezTo>
                  <a:cubicBezTo>
                    <a:pt x="183" y="13"/>
                    <a:pt x="183" y="18"/>
                    <a:pt x="183" y="22"/>
                  </a:cubicBezTo>
                  <a:cubicBezTo>
                    <a:pt x="206" y="22"/>
                    <a:pt x="230" y="22"/>
                    <a:pt x="254" y="22"/>
                  </a:cubicBezTo>
                  <a:cubicBezTo>
                    <a:pt x="260" y="22"/>
                    <a:pt x="264" y="24"/>
                    <a:pt x="264" y="30"/>
                  </a:cubicBezTo>
                  <a:cubicBezTo>
                    <a:pt x="264" y="35"/>
                    <a:pt x="260" y="37"/>
                    <a:pt x="254" y="37"/>
                  </a:cubicBezTo>
                  <a:cubicBezTo>
                    <a:pt x="248" y="37"/>
                    <a:pt x="242" y="37"/>
                    <a:pt x="236" y="37"/>
                  </a:cubicBezTo>
                  <a:cubicBezTo>
                    <a:pt x="231" y="46"/>
                    <a:pt x="226" y="55"/>
                    <a:pt x="221" y="64"/>
                  </a:cubicBezTo>
                  <a:cubicBezTo>
                    <a:pt x="235" y="64"/>
                    <a:pt x="249" y="64"/>
                    <a:pt x="262" y="64"/>
                  </a:cubicBezTo>
                  <a:cubicBezTo>
                    <a:pt x="268" y="64"/>
                    <a:pt x="272" y="66"/>
                    <a:pt x="272" y="71"/>
                  </a:cubicBezTo>
                  <a:cubicBezTo>
                    <a:pt x="272" y="77"/>
                    <a:pt x="268" y="79"/>
                    <a:pt x="262" y="79"/>
                  </a:cubicBezTo>
                  <a:cubicBezTo>
                    <a:pt x="204" y="79"/>
                    <a:pt x="145" y="79"/>
                    <a:pt x="86" y="79"/>
                  </a:cubicBezTo>
                  <a:cubicBezTo>
                    <a:pt x="80" y="79"/>
                    <a:pt x="77" y="77"/>
                    <a:pt x="77" y="71"/>
                  </a:cubicBezTo>
                  <a:cubicBezTo>
                    <a:pt x="77" y="66"/>
                    <a:pt x="80" y="64"/>
                    <a:pt x="86" y="64"/>
                  </a:cubicBezTo>
                  <a:cubicBezTo>
                    <a:pt x="101" y="64"/>
                    <a:pt x="116" y="64"/>
                    <a:pt x="130" y="64"/>
                  </a:cubicBezTo>
                  <a:cubicBezTo>
                    <a:pt x="125" y="55"/>
                    <a:pt x="120" y="46"/>
                    <a:pt x="115" y="37"/>
                  </a:cubicBezTo>
                  <a:cubicBezTo>
                    <a:pt x="108" y="37"/>
                    <a:pt x="102" y="37"/>
                    <a:pt x="96" y="37"/>
                  </a:cubicBezTo>
                  <a:cubicBezTo>
                    <a:pt x="90" y="37"/>
                    <a:pt x="86" y="35"/>
                    <a:pt x="86" y="30"/>
                  </a:cubicBezTo>
                  <a:cubicBezTo>
                    <a:pt x="86" y="24"/>
                    <a:pt x="90" y="22"/>
                    <a:pt x="96" y="22"/>
                  </a:cubicBezTo>
                  <a:cubicBezTo>
                    <a:pt x="119" y="22"/>
                    <a:pt x="143" y="22"/>
                    <a:pt x="166" y="22"/>
                  </a:cubicBezTo>
                  <a:cubicBezTo>
                    <a:pt x="166" y="18"/>
                    <a:pt x="166" y="13"/>
                    <a:pt x="166" y="8"/>
                  </a:cubicBezTo>
                  <a:close/>
                  <a:moveTo>
                    <a:pt x="148" y="64"/>
                  </a:moveTo>
                  <a:cubicBezTo>
                    <a:pt x="165" y="64"/>
                    <a:pt x="182" y="64"/>
                    <a:pt x="199" y="64"/>
                  </a:cubicBezTo>
                  <a:cubicBezTo>
                    <a:pt x="204" y="55"/>
                    <a:pt x="210" y="46"/>
                    <a:pt x="215" y="37"/>
                  </a:cubicBezTo>
                  <a:cubicBezTo>
                    <a:pt x="189" y="37"/>
                    <a:pt x="162" y="37"/>
                    <a:pt x="136" y="37"/>
                  </a:cubicBezTo>
                  <a:cubicBezTo>
                    <a:pt x="140" y="46"/>
                    <a:pt x="144" y="55"/>
                    <a:pt x="148" y="64"/>
                  </a:cubicBezTo>
                  <a:close/>
                  <a:moveTo>
                    <a:pt x="17" y="27"/>
                  </a:moveTo>
                  <a:cubicBezTo>
                    <a:pt x="17" y="86"/>
                    <a:pt x="17" y="145"/>
                    <a:pt x="17" y="203"/>
                  </a:cubicBezTo>
                  <a:cubicBezTo>
                    <a:pt x="22" y="206"/>
                    <a:pt x="28" y="207"/>
                    <a:pt x="34" y="207"/>
                  </a:cubicBezTo>
                  <a:cubicBezTo>
                    <a:pt x="47" y="207"/>
                    <a:pt x="53" y="197"/>
                    <a:pt x="53" y="178"/>
                  </a:cubicBezTo>
                  <a:cubicBezTo>
                    <a:pt x="53" y="152"/>
                    <a:pt x="47" y="128"/>
                    <a:pt x="34" y="105"/>
                  </a:cubicBezTo>
                  <a:cubicBezTo>
                    <a:pt x="42" y="78"/>
                    <a:pt x="49" y="52"/>
                    <a:pt x="53" y="27"/>
                  </a:cubicBezTo>
                  <a:cubicBezTo>
                    <a:pt x="54" y="23"/>
                    <a:pt x="52" y="21"/>
                    <a:pt x="47" y="21"/>
                  </a:cubicBezTo>
                  <a:cubicBezTo>
                    <a:pt x="39" y="21"/>
                    <a:pt x="31" y="21"/>
                    <a:pt x="23" y="21"/>
                  </a:cubicBezTo>
                  <a:cubicBezTo>
                    <a:pt x="19" y="21"/>
                    <a:pt x="17" y="23"/>
                    <a:pt x="17" y="27"/>
                  </a:cubicBezTo>
                  <a:close/>
                  <a:moveTo>
                    <a:pt x="54" y="8"/>
                  </a:moveTo>
                  <a:cubicBezTo>
                    <a:pt x="69" y="8"/>
                    <a:pt x="75" y="16"/>
                    <a:pt x="72" y="31"/>
                  </a:cubicBezTo>
                  <a:cubicBezTo>
                    <a:pt x="67" y="54"/>
                    <a:pt x="60" y="78"/>
                    <a:pt x="49" y="105"/>
                  </a:cubicBezTo>
                  <a:cubicBezTo>
                    <a:pt x="65" y="126"/>
                    <a:pt x="72" y="150"/>
                    <a:pt x="72" y="180"/>
                  </a:cubicBezTo>
                  <a:cubicBezTo>
                    <a:pt x="72" y="207"/>
                    <a:pt x="62" y="221"/>
                    <a:pt x="42" y="221"/>
                  </a:cubicBezTo>
                  <a:cubicBezTo>
                    <a:pt x="34" y="221"/>
                    <a:pt x="25" y="220"/>
                    <a:pt x="17" y="218"/>
                  </a:cubicBezTo>
                  <a:cubicBezTo>
                    <a:pt x="17" y="226"/>
                    <a:pt x="17" y="234"/>
                    <a:pt x="17" y="242"/>
                  </a:cubicBezTo>
                  <a:cubicBezTo>
                    <a:pt x="17" y="248"/>
                    <a:pt x="15" y="251"/>
                    <a:pt x="9" y="251"/>
                  </a:cubicBezTo>
                  <a:cubicBezTo>
                    <a:pt x="3" y="251"/>
                    <a:pt x="0" y="248"/>
                    <a:pt x="0" y="242"/>
                  </a:cubicBezTo>
                  <a:cubicBezTo>
                    <a:pt x="0" y="170"/>
                    <a:pt x="0" y="98"/>
                    <a:pt x="0" y="26"/>
                  </a:cubicBezTo>
                  <a:cubicBezTo>
                    <a:pt x="0" y="21"/>
                    <a:pt x="3" y="17"/>
                    <a:pt x="6" y="14"/>
                  </a:cubicBezTo>
                  <a:cubicBezTo>
                    <a:pt x="10" y="10"/>
                    <a:pt x="15" y="8"/>
                    <a:pt x="19" y="8"/>
                  </a:cubicBezTo>
                  <a:cubicBezTo>
                    <a:pt x="31" y="8"/>
                    <a:pt x="42" y="8"/>
                    <a:pt x="54" y="8"/>
                  </a:cubicBezTo>
                  <a:close/>
                  <a:moveTo>
                    <a:pt x="235" y="97"/>
                  </a:moveTo>
                  <a:cubicBezTo>
                    <a:pt x="240" y="97"/>
                    <a:pt x="245" y="99"/>
                    <a:pt x="248" y="103"/>
                  </a:cubicBezTo>
                  <a:cubicBezTo>
                    <a:pt x="252" y="106"/>
                    <a:pt x="254" y="110"/>
                    <a:pt x="254" y="114"/>
                  </a:cubicBezTo>
                  <a:cubicBezTo>
                    <a:pt x="254" y="129"/>
                    <a:pt x="254" y="143"/>
                    <a:pt x="254" y="157"/>
                  </a:cubicBezTo>
                  <a:cubicBezTo>
                    <a:pt x="254" y="161"/>
                    <a:pt x="252" y="165"/>
                    <a:pt x="248" y="169"/>
                  </a:cubicBezTo>
                  <a:cubicBezTo>
                    <a:pt x="245" y="172"/>
                    <a:pt x="240" y="174"/>
                    <a:pt x="235" y="174"/>
                  </a:cubicBezTo>
                  <a:cubicBezTo>
                    <a:pt x="218" y="174"/>
                    <a:pt x="201" y="174"/>
                    <a:pt x="184" y="174"/>
                  </a:cubicBezTo>
                  <a:cubicBezTo>
                    <a:pt x="184" y="181"/>
                    <a:pt x="184" y="188"/>
                    <a:pt x="184" y="195"/>
                  </a:cubicBezTo>
                  <a:cubicBezTo>
                    <a:pt x="210" y="195"/>
                    <a:pt x="236" y="195"/>
                    <a:pt x="262" y="195"/>
                  </a:cubicBezTo>
                  <a:cubicBezTo>
                    <a:pt x="268" y="195"/>
                    <a:pt x="272" y="197"/>
                    <a:pt x="272" y="202"/>
                  </a:cubicBezTo>
                  <a:cubicBezTo>
                    <a:pt x="272" y="208"/>
                    <a:pt x="268" y="210"/>
                    <a:pt x="262" y="210"/>
                  </a:cubicBezTo>
                  <a:cubicBezTo>
                    <a:pt x="236" y="210"/>
                    <a:pt x="210" y="210"/>
                    <a:pt x="184" y="210"/>
                  </a:cubicBezTo>
                  <a:cubicBezTo>
                    <a:pt x="184" y="222"/>
                    <a:pt x="184" y="233"/>
                    <a:pt x="184" y="245"/>
                  </a:cubicBezTo>
                  <a:cubicBezTo>
                    <a:pt x="184" y="250"/>
                    <a:pt x="181" y="253"/>
                    <a:pt x="176" y="253"/>
                  </a:cubicBezTo>
                  <a:cubicBezTo>
                    <a:pt x="170" y="253"/>
                    <a:pt x="167" y="250"/>
                    <a:pt x="167" y="245"/>
                  </a:cubicBezTo>
                  <a:cubicBezTo>
                    <a:pt x="167" y="233"/>
                    <a:pt x="167" y="222"/>
                    <a:pt x="167" y="210"/>
                  </a:cubicBezTo>
                  <a:cubicBezTo>
                    <a:pt x="141" y="210"/>
                    <a:pt x="115" y="210"/>
                    <a:pt x="89" y="210"/>
                  </a:cubicBezTo>
                  <a:cubicBezTo>
                    <a:pt x="83" y="210"/>
                    <a:pt x="79" y="208"/>
                    <a:pt x="79" y="202"/>
                  </a:cubicBezTo>
                  <a:cubicBezTo>
                    <a:pt x="79" y="197"/>
                    <a:pt x="83" y="195"/>
                    <a:pt x="89" y="195"/>
                  </a:cubicBezTo>
                  <a:cubicBezTo>
                    <a:pt x="115" y="195"/>
                    <a:pt x="141" y="195"/>
                    <a:pt x="167" y="195"/>
                  </a:cubicBezTo>
                  <a:cubicBezTo>
                    <a:pt x="167" y="188"/>
                    <a:pt x="167" y="181"/>
                    <a:pt x="167" y="174"/>
                  </a:cubicBezTo>
                  <a:cubicBezTo>
                    <a:pt x="151" y="174"/>
                    <a:pt x="134" y="174"/>
                    <a:pt x="117" y="174"/>
                  </a:cubicBezTo>
                  <a:cubicBezTo>
                    <a:pt x="112" y="174"/>
                    <a:pt x="108" y="172"/>
                    <a:pt x="104" y="169"/>
                  </a:cubicBezTo>
                  <a:cubicBezTo>
                    <a:pt x="101" y="165"/>
                    <a:pt x="98" y="161"/>
                    <a:pt x="98" y="157"/>
                  </a:cubicBezTo>
                  <a:cubicBezTo>
                    <a:pt x="98" y="143"/>
                    <a:pt x="98" y="129"/>
                    <a:pt x="98" y="114"/>
                  </a:cubicBezTo>
                  <a:cubicBezTo>
                    <a:pt x="98" y="110"/>
                    <a:pt x="101" y="106"/>
                    <a:pt x="104" y="103"/>
                  </a:cubicBezTo>
                  <a:cubicBezTo>
                    <a:pt x="108" y="99"/>
                    <a:pt x="112" y="97"/>
                    <a:pt x="117" y="97"/>
                  </a:cubicBezTo>
                  <a:cubicBezTo>
                    <a:pt x="156" y="97"/>
                    <a:pt x="196" y="97"/>
                    <a:pt x="235" y="97"/>
                  </a:cubicBezTo>
                  <a:close/>
                  <a:moveTo>
                    <a:pt x="115" y="129"/>
                  </a:moveTo>
                  <a:cubicBezTo>
                    <a:pt x="156" y="129"/>
                    <a:pt x="197" y="129"/>
                    <a:pt x="237" y="129"/>
                  </a:cubicBezTo>
                  <a:cubicBezTo>
                    <a:pt x="237" y="125"/>
                    <a:pt x="237" y="121"/>
                    <a:pt x="237" y="118"/>
                  </a:cubicBezTo>
                  <a:cubicBezTo>
                    <a:pt x="237" y="114"/>
                    <a:pt x="235" y="112"/>
                    <a:pt x="231" y="112"/>
                  </a:cubicBezTo>
                  <a:cubicBezTo>
                    <a:pt x="195" y="112"/>
                    <a:pt x="158" y="112"/>
                    <a:pt x="121" y="112"/>
                  </a:cubicBezTo>
                  <a:cubicBezTo>
                    <a:pt x="117" y="112"/>
                    <a:pt x="115" y="114"/>
                    <a:pt x="115" y="118"/>
                  </a:cubicBezTo>
                  <a:cubicBezTo>
                    <a:pt x="115" y="121"/>
                    <a:pt x="115" y="125"/>
                    <a:pt x="115" y="129"/>
                  </a:cubicBezTo>
                  <a:close/>
                  <a:moveTo>
                    <a:pt x="115" y="154"/>
                  </a:moveTo>
                  <a:cubicBezTo>
                    <a:pt x="115" y="157"/>
                    <a:pt x="117" y="159"/>
                    <a:pt x="121" y="159"/>
                  </a:cubicBezTo>
                  <a:cubicBezTo>
                    <a:pt x="158" y="159"/>
                    <a:pt x="195" y="159"/>
                    <a:pt x="231" y="159"/>
                  </a:cubicBezTo>
                  <a:cubicBezTo>
                    <a:pt x="235" y="159"/>
                    <a:pt x="237" y="157"/>
                    <a:pt x="237" y="154"/>
                  </a:cubicBezTo>
                  <a:cubicBezTo>
                    <a:pt x="237" y="150"/>
                    <a:pt x="237" y="146"/>
                    <a:pt x="237" y="142"/>
                  </a:cubicBezTo>
                  <a:cubicBezTo>
                    <a:pt x="197" y="142"/>
                    <a:pt x="156" y="142"/>
                    <a:pt x="115" y="142"/>
                  </a:cubicBezTo>
                  <a:cubicBezTo>
                    <a:pt x="115" y="146"/>
                    <a:pt x="115" y="150"/>
                    <a:pt x="115" y="154"/>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5" name="Freeform 211"/>
            <p:cNvSpPr>
              <a:spLocks noEditPoints="1"/>
            </p:cNvSpPr>
            <p:nvPr/>
          </p:nvSpPr>
          <p:spPr bwMode="auto">
            <a:xfrm>
              <a:off x="1980" y="1297"/>
              <a:ext cx="132" cy="118"/>
            </a:xfrm>
            <a:custGeom>
              <a:avLst/>
              <a:gdLst>
                <a:gd name="T0" fmla="*/ 0 w 273"/>
                <a:gd name="T1" fmla="*/ 0 h 250"/>
                <a:gd name="T2" fmla="*/ 0 w 273"/>
                <a:gd name="T3" fmla="*/ 0 h 250"/>
                <a:gd name="T4" fmla="*/ 0 w 273"/>
                <a:gd name="T5" fmla="*/ 0 h 250"/>
                <a:gd name="T6" fmla="*/ 0 w 273"/>
                <a:gd name="T7" fmla="*/ 0 h 250"/>
                <a:gd name="T8" fmla="*/ 0 w 273"/>
                <a:gd name="T9" fmla="*/ 0 h 250"/>
                <a:gd name="T10" fmla="*/ 0 w 273"/>
                <a:gd name="T11" fmla="*/ 0 h 250"/>
                <a:gd name="T12" fmla="*/ 0 w 273"/>
                <a:gd name="T13" fmla="*/ 0 h 250"/>
                <a:gd name="T14" fmla="*/ 0 w 273"/>
                <a:gd name="T15" fmla="*/ 0 h 250"/>
                <a:gd name="T16" fmla="*/ 0 w 273"/>
                <a:gd name="T17" fmla="*/ 0 h 250"/>
                <a:gd name="T18" fmla="*/ 0 w 273"/>
                <a:gd name="T19" fmla="*/ 0 h 250"/>
                <a:gd name="T20" fmla="*/ 0 w 273"/>
                <a:gd name="T21" fmla="*/ 0 h 250"/>
                <a:gd name="T22" fmla="*/ 0 w 273"/>
                <a:gd name="T23" fmla="*/ 0 h 250"/>
                <a:gd name="T24" fmla="*/ 0 w 273"/>
                <a:gd name="T25" fmla="*/ 0 h 250"/>
                <a:gd name="T26" fmla="*/ 0 w 273"/>
                <a:gd name="T27" fmla="*/ 0 h 250"/>
                <a:gd name="T28" fmla="*/ 0 w 273"/>
                <a:gd name="T29" fmla="*/ 0 h 250"/>
                <a:gd name="T30" fmla="*/ 0 w 273"/>
                <a:gd name="T31" fmla="*/ 0 h 250"/>
                <a:gd name="T32" fmla="*/ 0 w 273"/>
                <a:gd name="T33" fmla="*/ 0 h 250"/>
                <a:gd name="T34" fmla="*/ 0 w 273"/>
                <a:gd name="T35" fmla="*/ 0 h 250"/>
                <a:gd name="T36" fmla="*/ 0 w 273"/>
                <a:gd name="T37" fmla="*/ 0 h 250"/>
                <a:gd name="T38" fmla="*/ 0 w 273"/>
                <a:gd name="T39" fmla="*/ 0 h 250"/>
                <a:gd name="T40" fmla="*/ 0 w 273"/>
                <a:gd name="T41" fmla="*/ 0 h 250"/>
                <a:gd name="T42" fmla="*/ 0 w 273"/>
                <a:gd name="T43" fmla="*/ 0 h 250"/>
                <a:gd name="T44" fmla="*/ 0 w 273"/>
                <a:gd name="T45" fmla="*/ 0 h 250"/>
                <a:gd name="T46" fmla="*/ 0 w 273"/>
                <a:gd name="T47" fmla="*/ 0 h 250"/>
                <a:gd name="T48" fmla="*/ 0 w 273"/>
                <a:gd name="T49" fmla="*/ 0 h 250"/>
                <a:gd name="T50" fmla="*/ 0 w 273"/>
                <a:gd name="T51" fmla="*/ 0 h 250"/>
                <a:gd name="T52" fmla="*/ 0 w 273"/>
                <a:gd name="T53" fmla="*/ 0 h 250"/>
                <a:gd name="T54" fmla="*/ 0 w 273"/>
                <a:gd name="T55" fmla="*/ 0 h 250"/>
                <a:gd name="T56" fmla="*/ 0 w 273"/>
                <a:gd name="T57" fmla="*/ 0 h 250"/>
                <a:gd name="T58" fmla="*/ 0 w 273"/>
                <a:gd name="T59" fmla="*/ 0 h 250"/>
                <a:gd name="T60" fmla="*/ 0 w 273"/>
                <a:gd name="T61" fmla="*/ 0 h 250"/>
                <a:gd name="T62" fmla="*/ 0 w 273"/>
                <a:gd name="T63" fmla="*/ 0 h 250"/>
                <a:gd name="T64" fmla="*/ 0 w 273"/>
                <a:gd name="T65" fmla="*/ 0 h 250"/>
                <a:gd name="T66" fmla="*/ 0 w 273"/>
                <a:gd name="T67" fmla="*/ 0 h 250"/>
                <a:gd name="T68" fmla="*/ 0 w 273"/>
                <a:gd name="T69" fmla="*/ 0 h 250"/>
                <a:gd name="T70" fmla="*/ 0 w 273"/>
                <a:gd name="T71" fmla="*/ 0 h 250"/>
                <a:gd name="T72" fmla="*/ 0 w 273"/>
                <a:gd name="T73" fmla="*/ 0 h 2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3"/>
                <a:gd name="T112" fmla="*/ 0 h 250"/>
                <a:gd name="T113" fmla="*/ 273 w 273"/>
                <a:gd name="T114" fmla="*/ 250 h 2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3" h="250">
                  <a:moveTo>
                    <a:pt x="232" y="166"/>
                  </a:moveTo>
                  <a:cubicBezTo>
                    <a:pt x="236" y="166"/>
                    <a:pt x="241" y="169"/>
                    <a:pt x="245" y="172"/>
                  </a:cubicBezTo>
                  <a:cubicBezTo>
                    <a:pt x="248" y="175"/>
                    <a:pt x="251" y="179"/>
                    <a:pt x="251" y="184"/>
                  </a:cubicBezTo>
                  <a:cubicBezTo>
                    <a:pt x="251" y="200"/>
                    <a:pt x="251" y="216"/>
                    <a:pt x="251" y="233"/>
                  </a:cubicBezTo>
                  <a:cubicBezTo>
                    <a:pt x="251" y="237"/>
                    <a:pt x="248" y="241"/>
                    <a:pt x="245" y="244"/>
                  </a:cubicBezTo>
                  <a:cubicBezTo>
                    <a:pt x="241" y="248"/>
                    <a:pt x="236" y="250"/>
                    <a:pt x="232" y="250"/>
                  </a:cubicBezTo>
                  <a:cubicBezTo>
                    <a:pt x="168" y="250"/>
                    <a:pt x="105" y="250"/>
                    <a:pt x="41" y="250"/>
                  </a:cubicBezTo>
                  <a:cubicBezTo>
                    <a:pt x="36" y="250"/>
                    <a:pt x="32" y="248"/>
                    <a:pt x="28" y="244"/>
                  </a:cubicBezTo>
                  <a:cubicBezTo>
                    <a:pt x="25" y="241"/>
                    <a:pt x="22" y="237"/>
                    <a:pt x="22" y="233"/>
                  </a:cubicBezTo>
                  <a:cubicBezTo>
                    <a:pt x="22" y="216"/>
                    <a:pt x="22" y="200"/>
                    <a:pt x="22" y="184"/>
                  </a:cubicBezTo>
                  <a:cubicBezTo>
                    <a:pt x="22" y="179"/>
                    <a:pt x="25" y="175"/>
                    <a:pt x="28" y="172"/>
                  </a:cubicBezTo>
                  <a:cubicBezTo>
                    <a:pt x="32" y="169"/>
                    <a:pt x="36" y="166"/>
                    <a:pt x="41" y="166"/>
                  </a:cubicBezTo>
                  <a:cubicBezTo>
                    <a:pt x="105" y="166"/>
                    <a:pt x="168" y="166"/>
                    <a:pt x="232" y="166"/>
                  </a:cubicBezTo>
                  <a:close/>
                  <a:moveTo>
                    <a:pt x="44" y="187"/>
                  </a:moveTo>
                  <a:cubicBezTo>
                    <a:pt x="44" y="201"/>
                    <a:pt x="44" y="215"/>
                    <a:pt x="44" y="229"/>
                  </a:cubicBezTo>
                  <a:cubicBezTo>
                    <a:pt x="44" y="233"/>
                    <a:pt x="46" y="235"/>
                    <a:pt x="50" y="235"/>
                  </a:cubicBezTo>
                  <a:cubicBezTo>
                    <a:pt x="108" y="235"/>
                    <a:pt x="165" y="235"/>
                    <a:pt x="223" y="235"/>
                  </a:cubicBezTo>
                  <a:cubicBezTo>
                    <a:pt x="227" y="235"/>
                    <a:pt x="229" y="233"/>
                    <a:pt x="229" y="229"/>
                  </a:cubicBezTo>
                  <a:cubicBezTo>
                    <a:pt x="229" y="215"/>
                    <a:pt x="229" y="201"/>
                    <a:pt x="229" y="187"/>
                  </a:cubicBezTo>
                  <a:cubicBezTo>
                    <a:pt x="229" y="184"/>
                    <a:pt x="227" y="182"/>
                    <a:pt x="223" y="182"/>
                  </a:cubicBezTo>
                  <a:cubicBezTo>
                    <a:pt x="165" y="182"/>
                    <a:pt x="108" y="182"/>
                    <a:pt x="50" y="182"/>
                  </a:cubicBezTo>
                  <a:cubicBezTo>
                    <a:pt x="46" y="182"/>
                    <a:pt x="44" y="184"/>
                    <a:pt x="44" y="187"/>
                  </a:cubicBezTo>
                  <a:close/>
                  <a:moveTo>
                    <a:pt x="128" y="9"/>
                  </a:moveTo>
                  <a:cubicBezTo>
                    <a:pt x="128" y="4"/>
                    <a:pt x="131" y="0"/>
                    <a:pt x="136" y="0"/>
                  </a:cubicBezTo>
                  <a:cubicBezTo>
                    <a:pt x="142" y="0"/>
                    <a:pt x="145" y="4"/>
                    <a:pt x="145" y="9"/>
                  </a:cubicBezTo>
                  <a:cubicBezTo>
                    <a:pt x="145" y="13"/>
                    <a:pt x="145" y="18"/>
                    <a:pt x="145" y="22"/>
                  </a:cubicBezTo>
                  <a:cubicBezTo>
                    <a:pt x="180" y="22"/>
                    <a:pt x="215" y="22"/>
                    <a:pt x="250" y="22"/>
                  </a:cubicBezTo>
                  <a:cubicBezTo>
                    <a:pt x="254" y="22"/>
                    <a:pt x="259" y="24"/>
                    <a:pt x="263" y="28"/>
                  </a:cubicBezTo>
                  <a:cubicBezTo>
                    <a:pt x="266" y="31"/>
                    <a:pt x="269" y="35"/>
                    <a:pt x="269" y="39"/>
                  </a:cubicBezTo>
                  <a:cubicBezTo>
                    <a:pt x="269" y="50"/>
                    <a:pt x="269" y="61"/>
                    <a:pt x="269" y="72"/>
                  </a:cubicBezTo>
                  <a:cubicBezTo>
                    <a:pt x="269" y="77"/>
                    <a:pt x="266" y="81"/>
                    <a:pt x="260" y="81"/>
                  </a:cubicBezTo>
                  <a:cubicBezTo>
                    <a:pt x="254" y="81"/>
                    <a:pt x="252" y="77"/>
                    <a:pt x="252" y="72"/>
                  </a:cubicBezTo>
                  <a:cubicBezTo>
                    <a:pt x="252" y="62"/>
                    <a:pt x="252" y="52"/>
                    <a:pt x="252" y="43"/>
                  </a:cubicBezTo>
                  <a:cubicBezTo>
                    <a:pt x="252" y="39"/>
                    <a:pt x="250" y="37"/>
                    <a:pt x="246" y="37"/>
                  </a:cubicBezTo>
                  <a:cubicBezTo>
                    <a:pt x="212" y="37"/>
                    <a:pt x="179" y="37"/>
                    <a:pt x="145" y="37"/>
                  </a:cubicBezTo>
                  <a:cubicBezTo>
                    <a:pt x="145" y="46"/>
                    <a:pt x="145" y="54"/>
                    <a:pt x="145" y="62"/>
                  </a:cubicBezTo>
                  <a:cubicBezTo>
                    <a:pt x="172" y="62"/>
                    <a:pt x="200" y="62"/>
                    <a:pt x="227" y="62"/>
                  </a:cubicBezTo>
                  <a:cubicBezTo>
                    <a:pt x="233" y="62"/>
                    <a:pt x="236" y="64"/>
                    <a:pt x="236" y="70"/>
                  </a:cubicBezTo>
                  <a:cubicBezTo>
                    <a:pt x="236" y="75"/>
                    <a:pt x="233" y="77"/>
                    <a:pt x="227" y="77"/>
                  </a:cubicBezTo>
                  <a:cubicBezTo>
                    <a:pt x="200" y="77"/>
                    <a:pt x="172" y="77"/>
                    <a:pt x="145" y="77"/>
                  </a:cubicBezTo>
                  <a:cubicBezTo>
                    <a:pt x="145" y="84"/>
                    <a:pt x="145" y="90"/>
                    <a:pt x="145" y="96"/>
                  </a:cubicBezTo>
                  <a:cubicBezTo>
                    <a:pt x="173" y="96"/>
                    <a:pt x="202" y="96"/>
                    <a:pt x="231" y="96"/>
                  </a:cubicBezTo>
                  <a:cubicBezTo>
                    <a:pt x="236" y="96"/>
                    <a:pt x="239" y="98"/>
                    <a:pt x="239" y="102"/>
                  </a:cubicBezTo>
                  <a:cubicBezTo>
                    <a:pt x="239" y="107"/>
                    <a:pt x="236" y="109"/>
                    <a:pt x="231" y="109"/>
                  </a:cubicBezTo>
                  <a:cubicBezTo>
                    <a:pt x="202" y="109"/>
                    <a:pt x="173" y="109"/>
                    <a:pt x="145" y="109"/>
                  </a:cubicBezTo>
                  <a:cubicBezTo>
                    <a:pt x="145" y="116"/>
                    <a:pt x="145" y="123"/>
                    <a:pt x="145" y="130"/>
                  </a:cubicBezTo>
                  <a:cubicBezTo>
                    <a:pt x="185" y="130"/>
                    <a:pt x="224" y="130"/>
                    <a:pt x="264" y="130"/>
                  </a:cubicBezTo>
                  <a:cubicBezTo>
                    <a:pt x="270" y="130"/>
                    <a:pt x="273" y="132"/>
                    <a:pt x="273" y="137"/>
                  </a:cubicBezTo>
                  <a:cubicBezTo>
                    <a:pt x="273" y="143"/>
                    <a:pt x="270" y="145"/>
                    <a:pt x="264" y="145"/>
                  </a:cubicBezTo>
                  <a:cubicBezTo>
                    <a:pt x="179" y="145"/>
                    <a:pt x="94" y="145"/>
                    <a:pt x="9" y="145"/>
                  </a:cubicBezTo>
                  <a:cubicBezTo>
                    <a:pt x="3" y="145"/>
                    <a:pt x="0" y="143"/>
                    <a:pt x="0" y="137"/>
                  </a:cubicBezTo>
                  <a:cubicBezTo>
                    <a:pt x="0" y="132"/>
                    <a:pt x="3" y="130"/>
                    <a:pt x="9" y="130"/>
                  </a:cubicBezTo>
                  <a:cubicBezTo>
                    <a:pt x="49" y="130"/>
                    <a:pt x="88" y="130"/>
                    <a:pt x="128" y="130"/>
                  </a:cubicBezTo>
                  <a:cubicBezTo>
                    <a:pt x="128" y="123"/>
                    <a:pt x="128" y="116"/>
                    <a:pt x="128" y="109"/>
                  </a:cubicBezTo>
                  <a:cubicBezTo>
                    <a:pt x="100" y="109"/>
                    <a:pt x="71" y="109"/>
                    <a:pt x="42" y="109"/>
                  </a:cubicBezTo>
                  <a:cubicBezTo>
                    <a:pt x="36" y="109"/>
                    <a:pt x="34" y="107"/>
                    <a:pt x="34" y="102"/>
                  </a:cubicBezTo>
                  <a:cubicBezTo>
                    <a:pt x="34" y="98"/>
                    <a:pt x="36" y="96"/>
                    <a:pt x="42" y="96"/>
                  </a:cubicBezTo>
                  <a:cubicBezTo>
                    <a:pt x="71" y="96"/>
                    <a:pt x="100" y="96"/>
                    <a:pt x="128" y="96"/>
                  </a:cubicBezTo>
                  <a:cubicBezTo>
                    <a:pt x="128" y="90"/>
                    <a:pt x="128" y="84"/>
                    <a:pt x="128" y="77"/>
                  </a:cubicBezTo>
                  <a:cubicBezTo>
                    <a:pt x="101" y="77"/>
                    <a:pt x="73" y="77"/>
                    <a:pt x="46" y="77"/>
                  </a:cubicBezTo>
                  <a:cubicBezTo>
                    <a:pt x="40" y="77"/>
                    <a:pt x="36" y="75"/>
                    <a:pt x="36" y="70"/>
                  </a:cubicBezTo>
                  <a:cubicBezTo>
                    <a:pt x="36" y="64"/>
                    <a:pt x="40" y="62"/>
                    <a:pt x="46" y="62"/>
                  </a:cubicBezTo>
                  <a:cubicBezTo>
                    <a:pt x="73" y="62"/>
                    <a:pt x="101" y="62"/>
                    <a:pt x="128" y="62"/>
                  </a:cubicBezTo>
                  <a:cubicBezTo>
                    <a:pt x="128" y="54"/>
                    <a:pt x="128" y="46"/>
                    <a:pt x="128" y="37"/>
                  </a:cubicBezTo>
                  <a:cubicBezTo>
                    <a:pt x="94" y="37"/>
                    <a:pt x="61" y="37"/>
                    <a:pt x="27" y="37"/>
                  </a:cubicBezTo>
                  <a:cubicBezTo>
                    <a:pt x="23" y="37"/>
                    <a:pt x="21" y="39"/>
                    <a:pt x="21" y="43"/>
                  </a:cubicBezTo>
                  <a:cubicBezTo>
                    <a:pt x="21" y="52"/>
                    <a:pt x="21" y="62"/>
                    <a:pt x="21" y="72"/>
                  </a:cubicBezTo>
                  <a:cubicBezTo>
                    <a:pt x="21" y="77"/>
                    <a:pt x="19" y="81"/>
                    <a:pt x="13" y="81"/>
                  </a:cubicBezTo>
                  <a:cubicBezTo>
                    <a:pt x="7" y="81"/>
                    <a:pt x="4" y="77"/>
                    <a:pt x="4" y="72"/>
                  </a:cubicBezTo>
                  <a:cubicBezTo>
                    <a:pt x="4" y="61"/>
                    <a:pt x="4" y="50"/>
                    <a:pt x="4" y="39"/>
                  </a:cubicBezTo>
                  <a:cubicBezTo>
                    <a:pt x="4" y="35"/>
                    <a:pt x="7" y="31"/>
                    <a:pt x="10" y="28"/>
                  </a:cubicBezTo>
                  <a:cubicBezTo>
                    <a:pt x="14" y="24"/>
                    <a:pt x="19" y="22"/>
                    <a:pt x="23" y="22"/>
                  </a:cubicBezTo>
                  <a:cubicBezTo>
                    <a:pt x="58" y="22"/>
                    <a:pt x="93" y="22"/>
                    <a:pt x="128" y="22"/>
                  </a:cubicBezTo>
                  <a:cubicBezTo>
                    <a:pt x="128" y="18"/>
                    <a:pt x="128" y="13"/>
                    <a:pt x="128" y="9"/>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6" name="Freeform 212"/>
            <p:cNvSpPr>
              <a:spLocks noEditPoints="1"/>
            </p:cNvSpPr>
            <p:nvPr/>
          </p:nvSpPr>
          <p:spPr bwMode="auto">
            <a:xfrm>
              <a:off x="2127" y="1298"/>
              <a:ext cx="134" cy="116"/>
            </a:xfrm>
            <a:custGeom>
              <a:avLst/>
              <a:gdLst>
                <a:gd name="T0" fmla="*/ 0 w 278"/>
                <a:gd name="T1" fmla="*/ 0 h 245"/>
                <a:gd name="T2" fmla="*/ 0 w 278"/>
                <a:gd name="T3" fmla="*/ 0 h 245"/>
                <a:gd name="T4" fmla="*/ 0 w 278"/>
                <a:gd name="T5" fmla="*/ 0 h 245"/>
                <a:gd name="T6" fmla="*/ 0 w 278"/>
                <a:gd name="T7" fmla="*/ 0 h 245"/>
                <a:gd name="T8" fmla="*/ 0 w 278"/>
                <a:gd name="T9" fmla="*/ 0 h 245"/>
                <a:gd name="T10" fmla="*/ 0 w 278"/>
                <a:gd name="T11" fmla="*/ 0 h 245"/>
                <a:gd name="T12" fmla="*/ 0 w 278"/>
                <a:gd name="T13" fmla="*/ 0 h 245"/>
                <a:gd name="T14" fmla="*/ 0 w 278"/>
                <a:gd name="T15" fmla="*/ 0 h 245"/>
                <a:gd name="T16" fmla="*/ 0 w 278"/>
                <a:gd name="T17" fmla="*/ 0 h 245"/>
                <a:gd name="T18" fmla="*/ 0 w 278"/>
                <a:gd name="T19" fmla="*/ 0 h 245"/>
                <a:gd name="T20" fmla="*/ 0 w 278"/>
                <a:gd name="T21" fmla="*/ 0 h 245"/>
                <a:gd name="T22" fmla="*/ 0 w 278"/>
                <a:gd name="T23" fmla="*/ 0 h 245"/>
                <a:gd name="T24" fmla="*/ 0 w 278"/>
                <a:gd name="T25" fmla="*/ 0 h 245"/>
                <a:gd name="T26" fmla="*/ 0 w 278"/>
                <a:gd name="T27" fmla="*/ 0 h 245"/>
                <a:gd name="T28" fmla="*/ 0 w 278"/>
                <a:gd name="T29" fmla="*/ 0 h 245"/>
                <a:gd name="T30" fmla="*/ 0 w 278"/>
                <a:gd name="T31" fmla="*/ 0 h 245"/>
                <a:gd name="T32" fmla="*/ 0 w 278"/>
                <a:gd name="T33" fmla="*/ 0 h 245"/>
                <a:gd name="T34" fmla="*/ 0 w 278"/>
                <a:gd name="T35" fmla="*/ 0 h 245"/>
                <a:gd name="T36" fmla="*/ 0 w 278"/>
                <a:gd name="T37" fmla="*/ 0 h 245"/>
                <a:gd name="T38" fmla="*/ 0 w 278"/>
                <a:gd name="T39" fmla="*/ 0 h 245"/>
                <a:gd name="T40" fmla="*/ 0 w 278"/>
                <a:gd name="T41" fmla="*/ 0 h 245"/>
                <a:gd name="T42" fmla="*/ 0 w 278"/>
                <a:gd name="T43" fmla="*/ 0 h 245"/>
                <a:gd name="T44" fmla="*/ 0 w 278"/>
                <a:gd name="T45" fmla="*/ 0 h 245"/>
                <a:gd name="T46" fmla="*/ 0 w 278"/>
                <a:gd name="T47" fmla="*/ 0 h 245"/>
                <a:gd name="T48" fmla="*/ 0 w 278"/>
                <a:gd name="T49" fmla="*/ 0 h 245"/>
                <a:gd name="T50" fmla="*/ 0 w 278"/>
                <a:gd name="T51" fmla="*/ 0 h 245"/>
                <a:gd name="T52" fmla="*/ 0 w 278"/>
                <a:gd name="T53" fmla="*/ 0 h 245"/>
                <a:gd name="T54" fmla="*/ 0 w 278"/>
                <a:gd name="T55" fmla="*/ 0 h 245"/>
                <a:gd name="T56" fmla="*/ 0 w 278"/>
                <a:gd name="T57" fmla="*/ 0 h 245"/>
                <a:gd name="T58" fmla="*/ 0 w 278"/>
                <a:gd name="T59" fmla="*/ 0 h 245"/>
                <a:gd name="T60" fmla="*/ 0 w 278"/>
                <a:gd name="T61" fmla="*/ 0 h 245"/>
                <a:gd name="T62" fmla="*/ 0 w 278"/>
                <a:gd name="T63" fmla="*/ 0 h 245"/>
                <a:gd name="T64" fmla="*/ 0 w 278"/>
                <a:gd name="T65" fmla="*/ 0 h 245"/>
                <a:gd name="T66" fmla="*/ 0 w 278"/>
                <a:gd name="T67" fmla="*/ 0 h 245"/>
                <a:gd name="T68" fmla="*/ 0 w 278"/>
                <a:gd name="T69" fmla="*/ 0 h 245"/>
                <a:gd name="T70" fmla="*/ 0 w 278"/>
                <a:gd name="T71" fmla="*/ 0 h 245"/>
                <a:gd name="T72" fmla="*/ 0 w 278"/>
                <a:gd name="T73" fmla="*/ 0 h 245"/>
                <a:gd name="T74" fmla="*/ 0 w 278"/>
                <a:gd name="T75" fmla="*/ 0 h 245"/>
                <a:gd name="T76" fmla="*/ 0 w 278"/>
                <a:gd name="T77" fmla="*/ 0 h 245"/>
                <a:gd name="T78" fmla="*/ 0 w 278"/>
                <a:gd name="T79" fmla="*/ 0 h 245"/>
                <a:gd name="T80" fmla="*/ 0 w 278"/>
                <a:gd name="T81" fmla="*/ 0 h 245"/>
                <a:gd name="T82" fmla="*/ 0 w 278"/>
                <a:gd name="T83" fmla="*/ 0 h 245"/>
                <a:gd name="T84" fmla="*/ 0 w 278"/>
                <a:gd name="T85" fmla="*/ 0 h 245"/>
                <a:gd name="T86" fmla="*/ 0 w 278"/>
                <a:gd name="T87" fmla="*/ 0 h 245"/>
                <a:gd name="T88" fmla="*/ 0 w 278"/>
                <a:gd name="T89" fmla="*/ 0 h 245"/>
                <a:gd name="T90" fmla="*/ 0 w 278"/>
                <a:gd name="T91" fmla="*/ 0 h 245"/>
                <a:gd name="T92" fmla="*/ 0 w 278"/>
                <a:gd name="T93" fmla="*/ 0 h 245"/>
                <a:gd name="T94" fmla="*/ 0 w 278"/>
                <a:gd name="T95" fmla="*/ 0 h 245"/>
                <a:gd name="T96" fmla="*/ 0 w 278"/>
                <a:gd name="T97" fmla="*/ 0 h 245"/>
                <a:gd name="T98" fmla="*/ 0 w 278"/>
                <a:gd name="T99" fmla="*/ 0 h 245"/>
                <a:gd name="T100" fmla="*/ 0 w 278"/>
                <a:gd name="T101" fmla="*/ 0 h 245"/>
                <a:gd name="T102" fmla="*/ 0 w 278"/>
                <a:gd name="T103" fmla="*/ 0 h 245"/>
                <a:gd name="T104" fmla="*/ 0 w 278"/>
                <a:gd name="T105" fmla="*/ 0 h 245"/>
                <a:gd name="T106" fmla="*/ 0 w 278"/>
                <a:gd name="T107" fmla="*/ 0 h 245"/>
                <a:gd name="T108" fmla="*/ 0 w 278"/>
                <a:gd name="T109" fmla="*/ 0 h 245"/>
                <a:gd name="T110" fmla="*/ 0 w 278"/>
                <a:gd name="T111" fmla="*/ 0 h 245"/>
                <a:gd name="T112" fmla="*/ 0 w 278"/>
                <a:gd name="T113" fmla="*/ 0 h 245"/>
                <a:gd name="T114" fmla="*/ 0 w 278"/>
                <a:gd name="T115" fmla="*/ 0 h 245"/>
                <a:gd name="T116" fmla="*/ 0 w 278"/>
                <a:gd name="T117" fmla="*/ 0 h 245"/>
                <a:gd name="T118" fmla="*/ 0 w 278"/>
                <a:gd name="T119" fmla="*/ 0 h 2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
                <a:gd name="T181" fmla="*/ 0 h 245"/>
                <a:gd name="T182" fmla="*/ 278 w 278"/>
                <a:gd name="T183" fmla="*/ 245 h 2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 h="245">
                  <a:moveTo>
                    <a:pt x="116" y="10"/>
                  </a:moveTo>
                  <a:cubicBezTo>
                    <a:pt x="116" y="3"/>
                    <a:pt x="119" y="0"/>
                    <a:pt x="127" y="0"/>
                  </a:cubicBezTo>
                  <a:cubicBezTo>
                    <a:pt x="134" y="0"/>
                    <a:pt x="137" y="3"/>
                    <a:pt x="137" y="10"/>
                  </a:cubicBezTo>
                  <a:cubicBezTo>
                    <a:pt x="137" y="16"/>
                    <a:pt x="137" y="21"/>
                    <a:pt x="137" y="26"/>
                  </a:cubicBezTo>
                  <a:cubicBezTo>
                    <a:pt x="160" y="26"/>
                    <a:pt x="183" y="26"/>
                    <a:pt x="206" y="26"/>
                  </a:cubicBezTo>
                  <a:cubicBezTo>
                    <a:pt x="210" y="26"/>
                    <a:pt x="211" y="27"/>
                    <a:pt x="212" y="29"/>
                  </a:cubicBezTo>
                  <a:cubicBezTo>
                    <a:pt x="214" y="31"/>
                    <a:pt x="214" y="33"/>
                    <a:pt x="212" y="35"/>
                  </a:cubicBezTo>
                  <a:cubicBezTo>
                    <a:pt x="224" y="28"/>
                    <a:pt x="235" y="19"/>
                    <a:pt x="245" y="10"/>
                  </a:cubicBezTo>
                  <a:cubicBezTo>
                    <a:pt x="250" y="6"/>
                    <a:pt x="255" y="6"/>
                    <a:pt x="259" y="9"/>
                  </a:cubicBezTo>
                  <a:cubicBezTo>
                    <a:pt x="262" y="13"/>
                    <a:pt x="262" y="17"/>
                    <a:pt x="256" y="22"/>
                  </a:cubicBezTo>
                  <a:cubicBezTo>
                    <a:pt x="235" y="40"/>
                    <a:pt x="211" y="57"/>
                    <a:pt x="184" y="73"/>
                  </a:cubicBezTo>
                  <a:cubicBezTo>
                    <a:pt x="212" y="73"/>
                    <a:pt x="241" y="73"/>
                    <a:pt x="270" y="73"/>
                  </a:cubicBezTo>
                  <a:cubicBezTo>
                    <a:pt x="276" y="73"/>
                    <a:pt x="278" y="76"/>
                    <a:pt x="278" y="80"/>
                  </a:cubicBezTo>
                  <a:cubicBezTo>
                    <a:pt x="278" y="84"/>
                    <a:pt x="276" y="86"/>
                    <a:pt x="270" y="86"/>
                  </a:cubicBezTo>
                  <a:cubicBezTo>
                    <a:pt x="235" y="86"/>
                    <a:pt x="200" y="86"/>
                    <a:pt x="166" y="86"/>
                  </a:cubicBezTo>
                  <a:cubicBezTo>
                    <a:pt x="142" y="100"/>
                    <a:pt x="118" y="110"/>
                    <a:pt x="93" y="120"/>
                  </a:cubicBezTo>
                  <a:cubicBezTo>
                    <a:pt x="138" y="120"/>
                    <a:pt x="183" y="120"/>
                    <a:pt x="228" y="120"/>
                  </a:cubicBezTo>
                  <a:cubicBezTo>
                    <a:pt x="233" y="120"/>
                    <a:pt x="237" y="122"/>
                    <a:pt x="241" y="125"/>
                  </a:cubicBezTo>
                  <a:cubicBezTo>
                    <a:pt x="245" y="129"/>
                    <a:pt x="247" y="133"/>
                    <a:pt x="247" y="137"/>
                  </a:cubicBezTo>
                  <a:cubicBezTo>
                    <a:pt x="247" y="167"/>
                    <a:pt x="247" y="197"/>
                    <a:pt x="247" y="227"/>
                  </a:cubicBezTo>
                  <a:cubicBezTo>
                    <a:pt x="247" y="232"/>
                    <a:pt x="245" y="236"/>
                    <a:pt x="241" y="239"/>
                  </a:cubicBezTo>
                  <a:cubicBezTo>
                    <a:pt x="237" y="243"/>
                    <a:pt x="233" y="245"/>
                    <a:pt x="228" y="245"/>
                  </a:cubicBezTo>
                  <a:cubicBezTo>
                    <a:pt x="175" y="245"/>
                    <a:pt x="123" y="245"/>
                    <a:pt x="71" y="245"/>
                  </a:cubicBezTo>
                  <a:cubicBezTo>
                    <a:pt x="66" y="245"/>
                    <a:pt x="61" y="243"/>
                    <a:pt x="58" y="239"/>
                  </a:cubicBezTo>
                  <a:cubicBezTo>
                    <a:pt x="54" y="236"/>
                    <a:pt x="52" y="232"/>
                    <a:pt x="52" y="227"/>
                  </a:cubicBezTo>
                  <a:cubicBezTo>
                    <a:pt x="52" y="200"/>
                    <a:pt x="52" y="172"/>
                    <a:pt x="52" y="144"/>
                  </a:cubicBezTo>
                  <a:cubicBezTo>
                    <a:pt x="52" y="141"/>
                    <a:pt x="53" y="138"/>
                    <a:pt x="54" y="135"/>
                  </a:cubicBezTo>
                  <a:cubicBezTo>
                    <a:pt x="40" y="140"/>
                    <a:pt x="27" y="143"/>
                    <a:pt x="14" y="146"/>
                  </a:cubicBezTo>
                  <a:cubicBezTo>
                    <a:pt x="6" y="147"/>
                    <a:pt x="3" y="145"/>
                    <a:pt x="2" y="142"/>
                  </a:cubicBezTo>
                  <a:cubicBezTo>
                    <a:pt x="0" y="136"/>
                    <a:pt x="4" y="133"/>
                    <a:pt x="10" y="132"/>
                  </a:cubicBezTo>
                  <a:cubicBezTo>
                    <a:pt x="60" y="119"/>
                    <a:pt x="101" y="104"/>
                    <a:pt x="133" y="86"/>
                  </a:cubicBezTo>
                  <a:cubicBezTo>
                    <a:pt x="92" y="86"/>
                    <a:pt x="51" y="86"/>
                    <a:pt x="10" y="86"/>
                  </a:cubicBezTo>
                  <a:cubicBezTo>
                    <a:pt x="4" y="86"/>
                    <a:pt x="2" y="84"/>
                    <a:pt x="2" y="80"/>
                  </a:cubicBezTo>
                  <a:cubicBezTo>
                    <a:pt x="2" y="76"/>
                    <a:pt x="4" y="73"/>
                    <a:pt x="10" y="73"/>
                  </a:cubicBezTo>
                  <a:cubicBezTo>
                    <a:pt x="45" y="73"/>
                    <a:pt x="81" y="73"/>
                    <a:pt x="116" y="73"/>
                  </a:cubicBezTo>
                  <a:cubicBezTo>
                    <a:pt x="116" y="62"/>
                    <a:pt x="116" y="50"/>
                    <a:pt x="116" y="39"/>
                  </a:cubicBezTo>
                  <a:cubicBezTo>
                    <a:pt x="87" y="39"/>
                    <a:pt x="58" y="39"/>
                    <a:pt x="29" y="39"/>
                  </a:cubicBezTo>
                  <a:cubicBezTo>
                    <a:pt x="23" y="39"/>
                    <a:pt x="21" y="36"/>
                    <a:pt x="21" y="32"/>
                  </a:cubicBezTo>
                  <a:cubicBezTo>
                    <a:pt x="21" y="28"/>
                    <a:pt x="23" y="26"/>
                    <a:pt x="29" y="26"/>
                  </a:cubicBezTo>
                  <a:cubicBezTo>
                    <a:pt x="58" y="26"/>
                    <a:pt x="87" y="26"/>
                    <a:pt x="116" y="26"/>
                  </a:cubicBezTo>
                  <a:cubicBezTo>
                    <a:pt x="116" y="21"/>
                    <a:pt x="116" y="16"/>
                    <a:pt x="116" y="10"/>
                  </a:cubicBezTo>
                  <a:close/>
                  <a:moveTo>
                    <a:pt x="137" y="73"/>
                  </a:moveTo>
                  <a:cubicBezTo>
                    <a:pt x="143" y="73"/>
                    <a:pt x="149" y="73"/>
                    <a:pt x="155" y="73"/>
                  </a:cubicBezTo>
                  <a:cubicBezTo>
                    <a:pt x="173" y="63"/>
                    <a:pt x="191" y="52"/>
                    <a:pt x="209" y="39"/>
                  </a:cubicBezTo>
                  <a:cubicBezTo>
                    <a:pt x="185" y="39"/>
                    <a:pt x="161" y="39"/>
                    <a:pt x="137" y="39"/>
                  </a:cubicBezTo>
                  <a:cubicBezTo>
                    <a:pt x="137" y="50"/>
                    <a:pt x="137" y="62"/>
                    <a:pt x="137" y="73"/>
                  </a:cubicBezTo>
                  <a:close/>
                  <a:moveTo>
                    <a:pt x="73" y="144"/>
                  </a:moveTo>
                  <a:cubicBezTo>
                    <a:pt x="73" y="154"/>
                    <a:pt x="73" y="163"/>
                    <a:pt x="73" y="173"/>
                  </a:cubicBezTo>
                  <a:cubicBezTo>
                    <a:pt x="124" y="173"/>
                    <a:pt x="175" y="173"/>
                    <a:pt x="225" y="173"/>
                  </a:cubicBezTo>
                  <a:cubicBezTo>
                    <a:pt x="225" y="163"/>
                    <a:pt x="225" y="154"/>
                    <a:pt x="225" y="144"/>
                  </a:cubicBezTo>
                  <a:cubicBezTo>
                    <a:pt x="225" y="138"/>
                    <a:pt x="222" y="135"/>
                    <a:pt x="216" y="135"/>
                  </a:cubicBezTo>
                  <a:cubicBezTo>
                    <a:pt x="171" y="135"/>
                    <a:pt x="127" y="135"/>
                    <a:pt x="83" y="135"/>
                  </a:cubicBezTo>
                  <a:cubicBezTo>
                    <a:pt x="77" y="135"/>
                    <a:pt x="73" y="138"/>
                    <a:pt x="73" y="144"/>
                  </a:cubicBezTo>
                  <a:close/>
                  <a:moveTo>
                    <a:pt x="73" y="221"/>
                  </a:moveTo>
                  <a:cubicBezTo>
                    <a:pt x="73" y="226"/>
                    <a:pt x="77" y="230"/>
                    <a:pt x="83" y="230"/>
                  </a:cubicBezTo>
                  <a:cubicBezTo>
                    <a:pt x="127" y="230"/>
                    <a:pt x="171" y="230"/>
                    <a:pt x="216" y="230"/>
                  </a:cubicBezTo>
                  <a:cubicBezTo>
                    <a:pt x="222" y="230"/>
                    <a:pt x="225" y="226"/>
                    <a:pt x="225" y="221"/>
                  </a:cubicBezTo>
                  <a:cubicBezTo>
                    <a:pt x="225" y="210"/>
                    <a:pt x="225" y="199"/>
                    <a:pt x="225" y="188"/>
                  </a:cubicBezTo>
                  <a:cubicBezTo>
                    <a:pt x="175" y="188"/>
                    <a:pt x="124" y="188"/>
                    <a:pt x="73" y="188"/>
                  </a:cubicBezTo>
                  <a:cubicBezTo>
                    <a:pt x="73" y="199"/>
                    <a:pt x="73" y="210"/>
                    <a:pt x="73" y="221"/>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7" name="Freeform 213"/>
            <p:cNvSpPr>
              <a:spLocks noEditPoints="1"/>
            </p:cNvSpPr>
            <p:nvPr/>
          </p:nvSpPr>
          <p:spPr bwMode="auto">
            <a:xfrm>
              <a:off x="2274" y="1299"/>
              <a:ext cx="135" cy="117"/>
            </a:xfrm>
            <a:custGeom>
              <a:avLst/>
              <a:gdLst>
                <a:gd name="T0" fmla="*/ 0 w 280"/>
                <a:gd name="T1" fmla="*/ 0 h 248"/>
                <a:gd name="T2" fmla="*/ 0 w 280"/>
                <a:gd name="T3" fmla="*/ 0 h 248"/>
                <a:gd name="T4" fmla="*/ 0 w 280"/>
                <a:gd name="T5" fmla="*/ 0 h 248"/>
                <a:gd name="T6" fmla="*/ 0 w 280"/>
                <a:gd name="T7" fmla="*/ 0 h 248"/>
                <a:gd name="T8" fmla="*/ 0 w 280"/>
                <a:gd name="T9" fmla="*/ 0 h 248"/>
                <a:gd name="T10" fmla="*/ 0 w 280"/>
                <a:gd name="T11" fmla="*/ 0 h 248"/>
                <a:gd name="T12" fmla="*/ 0 w 280"/>
                <a:gd name="T13" fmla="*/ 0 h 248"/>
                <a:gd name="T14" fmla="*/ 0 w 280"/>
                <a:gd name="T15" fmla="*/ 0 h 248"/>
                <a:gd name="T16" fmla="*/ 0 w 280"/>
                <a:gd name="T17" fmla="*/ 0 h 248"/>
                <a:gd name="T18" fmla="*/ 0 w 280"/>
                <a:gd name="T19" fmla="*/ 0 h 248"/>
                <a:gd name="T20" fmla="*/ 0 w 280"/>
                <a:gd name="T21" fmla="*/ 0 h 248"/>
                <a:gd name="T22" fmla="*/ 0 w 280"/>
                <a:gd name="T23" fmla="*/ 0 h 248"/>
                <a:gd name="T24" fmla="*/ 0 w 280"/>
                <a:gd name="T25" fmla="*/ 0 h 248"/>
                <a:gd name="T26" fmla="*/ 0 w 280"/>
                <a:gd name="T27" fmla="*/ 0 h 248"/>
                <a:gd name="T28" fmla="*/ 0 w 280"/>
                <a:gd name="T29" fmla="*/ 0 h 248"/>
                <a:gd name="T30" fmla="*/ 0 w 280"/>
                <a:gd name="T31" fmla="*/ 0 h 248"/>
                <a:gd name="T32" fmla="*/ 0 w 280"/>
                <a:gd name="T33" fmla="*/ 0 h 248"/>
                <a:gd name="T34" fmla="*/ 0 w 280"/>
                <a:gd name="T35" fmla="*/ 0 h 248"/>
                <a:gd name="T36" fmla="*/ 0 w 280"/>
                <a:gd name="T37" fmla="*/ 0 h 248"/>
                <a:gd name="T38" fmla="*/ 0 w 280"/>
                <a:gd name="T39" fmla="*/ 0 h 248"/>
                <a:gd name="T40" fmla="*/ 0 w 280"/>
                <a:gd name="T41" fmla="*/ 0 h 248"/>
                <a:gd name="T42" fmla="*/ 0 w 280"/>
                <a:gd name="T43" fmla="*/ 0 h 248"/>
                <a:gd name="T44" fmla="*/ 0 w 280"/>
                <a:gd name="T45" fmla="*/ 0 h 248"/>
                <a:gd name="T46" fmla="*/ 0 w 280"/>
                <a:gd name="T47" fmla="*/ 0 h 248"/>
                <a:gd name="T48" fmla="*/ 0 w 280"/>
                <a:gd name="T49" fmla="*/ 0 h 248"/>
                <a:gd name="T50" fmla="*/ 0 w 280"/>
                <a:gd name="T51" fmla="*/ 0 h 248"/>
                <a:gd name="T52" fmla="*/ 0 w 280"/>
                <a:gd name="T53" fmla="*/ 0 h 248"/>
                <a:gd name="T54" fmla="*/ 0 w 280"/>
                <a:gd name="T55" fmla="*/ 0 h 248"/>
                <a:gd name="T56" fmla="*/ 0 w 280"/>
                <a:gd name="T57" fmla="*/ 0 h 248"/>
                <a:gd name="T58" fmla="*/ 0 w 280"/>
                <a:gd name="T59" fmla="*/ 0 h 248"/>
                <a:gd name="T60" fmla="*/ 0 w 280"/>
                <a:gd name="T61" fmla="*/ 0 h 248"/>
                <a:gd name="T62" fmla="*/ 0 w 280"/>
                <a:gd name="T63" fmla="*/ 0 h 248"/>
                <a:gd name="T64" fmla="*/ 0 w 280"/>
                <a:gd name="T65" fmla="*/ 0 h 248"/>
                <a:gd name="T66" fmla="*/ 0 w 280"/>
                <a:gd name="T67" fmla="*/ 0 h 248"/>
                <a:gd name="T68" fmla="*/ 0 w 280"/>
                <a:gd name="T69" fmla="*/ 0 h 248"/>
                <a:gd name="T70" fmla="*/ 0 w 280"/>
                <a:gd name="T71" fmla="*/ 0 h 248"/>
                <a:gd name="T72" fmla="*/ 0 w 280"/>
                <a:gd name="T73" fmla="*/ 0 h 248"/>
                <a:gd name="T74" fmla="*/ 0 w 280"/>
                <a:gd name="T75" fmla="*/ 0 h 248"/>
                <a:gd name="T76" fmla="*/ 0 w 280"/>
                <a:gd name="T77" fmla="*/ 0 h 248"/>
                <a:gd name="T78" fmla="*/ 0 w 280"/>
                <a:gd name="T79" fmla="*/ 0 h 248"/>
                <a:gd name="T80" fmla="*/ 0 w 280"/>
                <a:gd name="T81" fmla="*/ 0 h 248"/>
                <a:gd name="T82" fmla="*/ 0 w 280"/>
                <a:gd name="T83" fmla="*/ 0 h 248"/>
                <a:gd name="T84" fmla="*/ 0 w 280"/>
                <a:gd name="T85" fmla="*/ 0 h 248"/>
                <a:gd name="T86" fmla="*/ 0 w 280"/>
                <a:gd name="T87" fmla="*/ 0 h 248"/>
                <a:gd name="T88" fmla="*/ 0 w 280"/>
                <a:gd name="T89" fmla="*/ 0 h 248"/>
                <a:gd name="T90" fmla="*/ 0 w 280"/>
                <a:gd name="T91" fmla="*/ 0 h 248"/>
                <a:gd name="T92" fmla="*/ 0 w 280"/>
                <a:gd name="T93" fmla="*/ 0 h 248"/>
                <a:gd name="T94" fmla="*/ 0 w 280"/>
                <a:gd name="T95" fmla="*/ 0 h 248"/>
                <a:gd name="T96" fmla="*/ 0 w 280"/>
                <a:gd name="T97" fmla="*/ 0 h 248"/>
                <a:gd name="T98" fmla="*/ 0 w 280"/>
                <a:gd name="T99" fmla="*/ 0 h 2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0"/>
                <a:gd name="T151" fmla="*/ 0 h 248"/>
                <a:gd name="T152" fmla="*/ 280 w 280"/>
                <a:gd name="T153" fmla="*/ 248 h 2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0" h="248">
                  <a:moveTo>
                    <a:pt x="112" y="72"/>
                  </a:moveTo>
                  <a:cubicBezTo>
                    <a:pt x="117" y="72"/>
                    <a:pt x="121" y="75"/>
                    <a:pt x="125" y="78"/>
                  </a:cubicBezTo>
                  <a:cubicBezTo>
                    <a:pt x="128" y="81"/>
                    <a:pt x="131" y="85"/>
                    <a:pt x="131" y="90"/>
                  </a:cubicBezTo>
                  <a:cubicBezTo>
                    <a:pt x="131" y="102"/>
                    <a:pt x="131" y="115"/>
                    <a:pt x="131" y="128"/>
                  </a:cubicBezTo>
                  <a:cubicBezTo>
                    <a:pt x="131" y="132"/>
                    <a:pt x="128" y="136"/>
                    <a:pt x="125" y="140"/>
                  </a:cubicBezTo>
                  <a:cubicBezTo>
                    <a:pt x="121" y="143"/>
                    <a:pt x="117" y="145"/>
                    <a:pt x="112" y="145"/>
                  </a:cubicBezTo>
                  <a:cubicBezTo>
                    <a:pt x="103" y="145"/>
                    <a:pt x="94" y="145"/>
                    <a:pt x="86" y="145"/>
                  </a:cubicBezTo>
                  <a:cubicBezTo>
                    <a:pt x="86" y="173"/>
                    <a:pt x="86" y="201"/>
                    <a:pt x="86" y="230"/>
                  </a:cubicBezTo>
                  <a:cubicBezTo>
                    <a:pt x="86" y="242"/>
                    <a:pt x="80" y="248"/>
                    <a:pt x="67" y="248"/>
                  </a:cubicBezTo>
                  <a:cubicBezTo>
                    <a:pt x="56" y="248"/>
                    <a:pt x="46" y="247"/>
                    <a:pt x="38" y="244"/>
                  </a:cubicBezTo>
                  <a:cubicBezTo>
                    <a:pt x="33" y="242"/>
                    <a:pt x="31" y="238"/>
                    <a:pt x="32" y="234"/>
                  </a:cubicBezTo>
                  <a:cubicBezTo>
                    <a:pt x="33" y="230"/>
                    <a:pt x="37" y="227"/>
                    <a:pt x="43" y="229"/>
                  </a:cubicBezTo>
                  <a:cubicBezTo>
                    <a:pt x="49" y="230"/>
                    <a:pt x="56" y="231"/>
                    <a:pt x="62" y="231"/>
                  </a:cubicBezTo>
                  <a:cubicBezTo>
                    <a:pt x="67" y="231"/>
                    <a:pt x="69" y="229"/>
                    <a:pt x="69" y="223"/>
                  </a:cubicBezTo>
                  <a:cubicBezTo>
                    <a:pt x="69" y="197"/>
                    <a:pt x="69" y="171"/>
                    <a:pt x="69" y="145"/>
                  </a:cubicBezTo>
                  <a:cubicBezTo>
                    <a:pt x="57" y="145"/>
                    <a:pt x="44" y="145"/>
                    <a:pt x="32" y="145"/>
                  </a:cubicBezTo>
                  <a:cubicBezTo>
                    <a:pt x="27" y="145"/>
                    <a:pt x="22" y="143"/>
                    <a:pt x="19" y="140"/>
                  </a:cubicBezTo>
                  <a:cubicBezTo>
                    <a:pt x="15" y="136"/>
                    <a:pt x="13" y="132"/>
                    <a:pt x="13" y="128"/>
                  </a:cubicBezTo>
                  <a:cubicBezTo>
                    <a:pt x="13" y="115"/>
                    <a:pt x="13" y="102"/>
                    <a:pt x="13" y="90"/>
                  </a:cubicBezTo>
                  <a:cubicBezTo>
                    <a:pt x="13" y="85"/>
                    <a:pt x="15" y="81"/>
                    <a:pt x="19" y="78"/>
                  </a:cubicBezTo>
                  <a:cubicBezTo>
                    <a:pt x="22" y="75"/>
                    <a:pt x="27" y="72"/>
                    <a:pt x="32" y="72"/>
                  </a:cubicBezTo>
                  <a:cubicBezTo>
                    <a:pt x="59" y="72"/>
                    <a:pt x="85" y="72"/>
                    <a:pt x="112" y="72"/>
                  </a:cubicBezTo>
                  <a:close/>
                  <a:moveTo>
                    <a:pt x="30" y="96"/>
                  </a:moveTo>
                  <a:cubicBezTo>
                    <a:pt x="30" y="105"/>
                    <a:pt x="30" y="113"/>
                    <a:pt x="30" y="121"/>
                  </a:cubicBezTo>
                  <a:cubicBezTo>
                    <a:pt x="30" y="127"/>
                    <a:pt x="33" y="130"/>
                    <a:pt x="39" y="130"/>
                  </a:cubicBezTo>
                  <a:cubicBezTo>
                    <a:pt x="61" y="130"/>
                    <a:pt x="83" y="130"/>
                    <a:pt x="105" y="130"/>
                  </a:cubicBezTo>
                  <a:cubicBezTo>
                    <a:pt x="111" y="130"/>
                    <a:pt x="114" y="127"/>
                    <a:pt x="114" y="121"/>
                  </a:cubicBezTo>
                  <a:cubicBezTo>
                    <a:pt x="114" y="113"/>
                    <a:pt x="114" y="105"/>
                    <a:pt x="114" y="96"/>
                  </a:cubicBezTo>
                  <a:cubicBezTo>
                    <a:pt x="114" y="91"/>
                    <a:pt x="111" y="88"/>
                    <a:pt x="105" y="88"/>
                  </a:cubicBezTo>
                  <a:cubicBezTo>
                    <a:pt x="83" y="88"/>
                    <a:pt x="61" y="88"/>
                    <a:pt x="39" y="88"/>
                  </a:cubicBezTo>
                  <a:cubicBezTo>
                    <a:pt x="33" y="88"/>
                    <a:pt x="30" y="91"/>
                    <a:pt x="30" y="96"/>
                  </a:cubicBezTo>
                  <a:close/>
                  <a:moveTo>
                    <a:pt x="196" y="9"/>
                  </a:moveTo>
                  <a:cubicBezTo>
                    <a:pt x="196" y="4"/>
                    <a:pt x="199" y="1"/>
                    <a:pt x="205" y="1"/>
                  </a:cubicBezTo>
                  <a:cubicBezTo>
                    <a:pt x="211" y="1"/>
                    <a:pt x="213" y="4"/>
                    <a:pt x="213" y="9"/>
                  </a:cubicBezTo>
                  <a:cubicBezTo>
                    <a:pt x="213" y="25"/>
                    <a:pt x="213" y="41"/>
                    <a:pt x="213" y="57"/>
                  </a:cubicBezTo>
                  <a:cubicBezTo>
                    <a:pt x="232" y="57"/>
                    <a:pt x="251" y="57"/>
                    <a:pt x="270" y="57"/>
                  </a:cubicBezTo>
                  <a:cubicBezTo>
                    <a:pt x="276" y="57"/>
                    <a:pt x="280" y="59"/>
                    <a:pt x="280" y="65"/>
                  </a:cubicBezTo>
                  <a:cubicBezTo>
                    <a:pt x="280" y="70"/>
                    <a:pt x="276" y="72"/>
                    <a:pt x="270" y="72"/>
                  </a:cubicBezTo>
                  <a:cubicBezTo>
                    <a:pt x="251" y="72"/>
                    <a:pt x="231" y="72"/>
                    <a:pt x="212" y="72"/>
                  </a:cubicBezTo>
                  <a:cubicBezTo>
                    <a:pt x="211" y="117"/>
                    <a:pt x="201" y="154"/>
                    <a:pt x="183" y="184"/>
                  </a:cubicBezTo>
                  <a:cubicBezTo>
                    <a:pt x="170" y="207"/>
                    <a:pt x="152" y="227"/>
                    <a:pt x="132" y="244"/>
                  </a:cubicBezTo>
                  <a:cubicBezTo>
                    <a:pt x="126" y="247"/>
                    <a:pt x="122" y="247"/>
                    <a:pt x="119" y="244"/>
                  </a:cubicBezTo>
                  <a:cubicBezTo>
                    <a:pt x="117" y="240"/>
                    <a:pt x="117" y="236"/>
                    <a:pt x="120" y="233"/>
                  </a:cubicBezTo>
                  <a:cubicBezTo>
                    <a:pt x="143" y="212"/>
                    <a:pt x="158" y="193"/>
                    <a:pt x="169" y="173"/>
                  </a:cubicBezTo>
                  <a:cubicBezTo>
                    <a:pt x="185" y="142"/>
                    <a:pt x="194" y="108"/>
                    <a:pt x="194" y="72"/>
                  </a:cubicBezTo>
                  <a:cubicBezTo>
                    <a:pt x="181" y="72"/>
                    <a:pt x="167" y="72"/>
                    <a:pt x="153" y="72"/>
                  </a:cubicBezTo>
                  <a:cubicBezTo>
                    <a:pt x="148" y="72"/>
                    <a:pt x="144" y="70"/>
                    <a:pt x="144" y="65"/>
                  </a:cubicBezTo>
                  <a:cubicBezTo>
                    <a:pt x="144" y="59"/>
                    <a:pt x="148" y="57"/>
                    <a:pt x="153" y="57"/>
                  </a:cubicBezTo>
                  <a:cubicBezTo>
                    <a:pt x="168" y="57"/>
                    <a:pt x="182" y="57"/>
                    <a:pt x="196" y="57"/>
                  </a:cubicBezTo>
                  <a:cubicBezTo>
                    <a:pt x="196" y="41"/>
                    <a:pt x="196" y="25"/>
                    <a:pt x="196" y="9"/>
                  </a:cubicBezTo>
                  <a:close/>
                  <a:moveTo>
                    <a:pt x="212" y="99"/>
                  </a:moveTo>
                  <a:cubicBezTo>
                    <a:pt x="212" y="94"/>
                    <a:pt x="214" y="91"/>
                    <a:pt x="220" y="91"/>
                  </a:cubicBezTo>
                  <a:cubicBezTo>
                    <a:pt x="226" y="91"/>
                    <a:pt x="229" y="94"/>
                    <a:pt x="229" y="99"/>
                  </a:cubicBezTo>
                  <a:cubicBezTo>
                    <a:pt x="229" y="140"/>
                    <a:pt x="229" y="181"/>
                    <a:pt x="229" y="222"/>
                  </a:cubicBezTo>
                  <a:cubicBezTo>
                    <a:pt x="229" y="227"/>
                    <a:pt x="232" y="231"/>
                    <a:pt x="238" y="231"/>
                  </a:cubicBezTo>
                  <a:cubicBezTo>
                    <a:pt x="242" y="231"/>
                    <a:pt x="246" y="231"/>
                    <a:pt x="250" y="231"/>
                  </a:cubicBezTo>
                  <a:cubicBezTo>
                    <a:pt x="256" y="231"/>
                    <a:pt x="259" y="227"/>
                    <a:pt x="259" y="222"/>
                  </a:cubicBezTo>
                  <a:cubicBezTo>
                    <a:pt x="259" y="212"/>
                    <a:pt x="259" y="203"/>
                    <a:pt x="259" y="193"/>
                  </a:cubicBezTo>
                  <a:cubicBezTo>
                    <a:pt x="259" y="187"/>
                    <a:pt x="262" y="184"/>
                    <a:pt x="268" y="184"/>
                  </a:cubicBezTo>
                  <a:cubicBezTo>
                    <a:pt x="274" y="184"/>
                    <a:pt x="276" y="187"/>
                    <a:pt x="276" y="193"/>
                  </a:cubicBezTo>
                  <a:cubicBezTo>
                    <a:pt x="276" y="205"/>
                    <a:pt x="276" y="217"/>
                    <a:pt x="276" y="229"/>
                  </a:cubicBezTo>
                  <a:cubicBezTo>
                    <a:pt x="276" y="233"/>
                    <a:pt x="274" y="237"/>
                    <a:pt x="270" y="240"/>
                  </a:cubicBezTo>
                  <a:cubicBezTo>
                    <a:pt x="267" y="244"/>
                    <a:pt x="262" y="246"/>
                    <a:pt x="257" y="246"/>
                  </a:cubicBezTo>
                  <a:cubicBezTo>
                    <a:pt x="248" y="246"/>
                    <a:pt x="240" y="246"/>
                    <a:pt x="231" y="246"/>
                  </a:cubicBezTo>
                  <a:cubicBezTo>
                    <a:pt x="226" y="246"/>
                    <a:pt x="221" y="244"/>
                    <a:pt x="218" y="240"/>
                  </a:cubicBezTo>
                  <a:cubicBezTo>
                    <a:pt x="214" y="237"/>
                    <a:pt x="212" y="233"/>
                    <a:pt x="212" y="229"/>
                  </a:cubicBezTo>
                  <a:cubicBezTo>
                    <a:pt x="212" y="186"/>
                    <a:pt x="212" y="143"/>
                    <a:pt x="212" y="99"/>
                  </a:cubicBezTo>
                  <a:close/>
                  <a:moveTo>
                    <a:pt x="34" y="160"/>
                  </a:moveTo>
                  <a:cubicBezTo>
                    <a:pt x="40" y="162"/>
                    <a:pt x="43" y="167"/>
                    <a:pt x="40" y="174"/>
                  </a:cubicBezTo>
                  <a:cubicBezTo>
                    <a:pt x="35" y="193"/>
                    <a:pt x="27" y="209"/>
                    <a:pt x="19" y="221"/>
                  </a:cubicBezTo>
                  <a:cubicBezTo>
                    <a:pt x="15" y="226"/>
                    <a:pt x="11" y="228"/>
                    <a:pt x="6" y="225"/>
                  </a:cubicBezTo>
                  <a:cubicBezTo>
                    <a:pt x="2" y="223"/>
                    <a:pt x="1" y="219"/>
                    <a:pt x="3" y="213"/>
                  </a:cubicBezTo>
                  <a:cubicBezTo>
                    <a:pt x="12" y="200"/>
                    <a:pt x="18" y="185"/>
                    <a:pt x="23" y="168"/>
                  </a:cubicBezTo>
                  <a:cubicBezTo>
                    <a:pt x="24" y="162"/>
                    <a:pt x="28" y="159"/>
                    <a:pt x="34" y="160"/>
                  </a:cubicBezTo>
                  <a:close/>
                  <a:moveTo>
                    <a:pt x="233" y="4"/>
                  </a:moveTo>
                  <a:cubicBezTo>
                    <a:pt x="237" y="2"/>
                    <a:pt x="242" y="3"/>
                    <a:pt x="245" y="6"/>
                  </a:cubicBezTo>
                  <a:cubicBezTo>
                    <a:pt x="253" y="14"/>
                    <a:pt x="262" y="23"/>
                    <a:pt x="268" y="34"/>
                  </a:cubicBezTo>
                  <a:cubicBezTo>
                    <a:pt x="271" y="41"/>
                    <a:pt x="270" y="45"/>
                    <a:pt x="264" y="47"/>
                  </a:cubicBezTo>
                  <a:cubicBezTo>
                    <a:pt x="261" y="49"/>
                    <a:pt x="257" y="47"/>
                    <a:pt x="254" y="43"/>
                  </a:cubicBezTo>
                  <a:cubicBezTo>
                    <a:pt x="248" y="33"/>
                    <a:pt x="240" y="24"/>
                    <a:pt x="232" y="14"/>
                  </a:cubicBezTo>
                  <a:cubicBezTo>
                    <a:pt x="230" y="11"/>
                    <a:pt x="230" y="7"/>
                    <a:pt x="233" y="4"/>
                  </a:cubicBezTo>
                  <a:close/>
                  <a:moveTo>
                    <a:pt x="108" y="159"/>
                  </a:moveTo>
                  <a:cubicBezTo>
                    <a:pt x="112" y="157"/>
                    <a:pt x="115" y="158"/>
                    <a:pt x="120" y="161"/>
                  </a:cubicBezTo>
                  <a:cubicBezTo>
                    <a:pt x="131" y="176"/>
                    <a:pt x="138" y="187"/>
                    <a:pt x="140" y="197"/>
                  </a:cubicBezTo>
                  <a:cubicBezTo>
                    <a:pt x="142" y="205"/>
                    <a:pt x="139" y="209"/>
                    <a:pt x="133" y="210"/>
                  </a:cubicBezTo>
                  <a:cubicBezTo>
                    <a:pt x="127" y="210"/>
                    <a:pt x="124" y="208"/>
                    <a:pt x="123" y="203"/>
                  </a:cubicBezTo>
                  <a:cubicBezTo>
                    <a:pt x="118" y="190"/>
                    <a:pt x="113" y="179"/>
                    <a:pt x="107" y="170"/>
                  </a:cubicBezTo>
                  <a:cubicBezTo>
                    <a:pt x="105" y="166"/>
                    <a:pt x="105" y="162"/>
                    <a:pt x="108" y="159"/>
                  </a:cubicBezTo>
                  <a:close/>
                  <a:moveTo>
                    <a:pt x="62" y="8"/>
                  </a:moveTo>
                  <a:cubicBezTo>
                    <a:pt x="62" y="3"/>
                    <a:pt x="64" y="0"/>
                    <a:pt x="70" y="0"/>
                  </a:cubicBezTo>
                  <a:cubicBezTo>
                    <a:pt x="76" y="0"/>
                    <a:pt x="78" y="3"/>
                    <a:pt x="78" y="8"/>
                  </a:cubicBezTo>
                  <a:cubicBezTo>
                    <a:pt x="78" y="16"/>
                    <a:pt x="78" y="24"/>
                    <a:pt x="78" y="32"/>
                  </a:cubicBezTo>
                  <a:cubicBezTo>
                    <a:pt x="96" y="32"/>
                    <a:pt x="114" y="32"/>
                    <a:pt x="132" y="32"/>
                  </a:cubicBezTo>
                  <a:cubicBezTo>
                    <a:pt x="138" y="32"/>
                    <a:pt x="142" y="34"/>
                    <a:pt x="142" y="40"/>
                  </a:cubicBezTo>
                  <a:cubicBezTo>
                    <a:pt x="142" y="45"/>
                    <a:pt x="138" y="47"/>
                    <a:pt x="132" y="47"/>
                  </a:cubicBezTo>
                  <a:cubicBezTo>
                    <a:pt x="91" y="47"/>
                    <a:pt x="50" y="47"/>
                    <a:pt x="9" y="47"/>
                  </a:cubicBezTo>
                  <a:cubicBezTo>
                    <a:pt x="3" y="47"/>
                    <a:pt x="0" y="45"/>
                    <a:pt x="0" y="40"/>
                  </a:cubicBezTo>
                  <a:cubicBezTo>
                    <a:pt x="0" y="34"/>
                    <a:pt x="3" y="32"/>
                    <a:pt x="9" y="32"/>
                  </a:cubicBezTo>
                  <a:cubicBezTo>
                    <a:pt x="27" y="32"/>
                    <a:pt x="44" y="32"/>
                    <a:pt x="62" y="32"/>
                  </a:cubicBezTo>
                  <a:cubicBezTo>
                    <a:pt x="62" y="24"/>
                    <a:pt x="62" y="16"/>
                    <a:pt x="62" y="8"/>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8" name="Freeform 214"/>
            <p:cNvSpPr>
              <a:spLocks noEditPoints="1"/>
            </p:cNvSpPr>
            <p:nvPr/>
          </p:nvSpPr>
          <p:spPr bwMode="auto">
            <a:xfrm>
              <a:off x="2421" y="1299"/>
              <a:ext cx="134" cy="118"/>
            </a:xfrm>
            <a:custGeom>
              <a:avLst/>
              <a:gdLst>
                <a:gd name="T0" fmla="*/ 0 w 276"/>
                <a:gd name="T1" fmla="*/ 0 h 250"/>
                <a:gd name="T2" fmla="*/ 0 w 276"/>
                <a:gd name="T3" fmla="*/ 0 h 250"/>
                <a:gd name="T4" fmla="*/ 0 w 276"/>
                <a:gd name="T5" fmla="*/ 0 h 250"/>
                <a:gd name="T6" fmla="*/ 0 w 276"/>
                <a:gd name="T7" fmla="*/ 0 h 250"/>
                <a:gd name="T8" fmla="*/ 0 w 276"/>
                <a:gd name="T9" fmla="*/ 0 h 250"/>
                <a:gd name="T10" fmla="*/ 0 w 276"/>
                <a:gd name="T11" fmla="*/ 0 h 250"/>
                <a:gd name="T12" fmla="*/ 0 w 276"/>
                <a:gd name="T13" fmla="*/ 0 h 250"/>
                <a:gd name="T14" fmla="*/ 0 w 276"/>
                <a:gd name="T15" fmla="*/ 0 h 250"/>
                <a:gd name="T16" fmla="*/ 0 w 276"/>
                <a:gd name="T17" fmla="*/ 0 h 250"/>
                <a:gd name="T18" fmla="*/ 0 w 276"/>
                <a:gd name="T19" fmla="*/ 0 h 250"/>
                <a:gd name="T20" fmla="*/ 0 w 276"/>
                <a:gd name="T21" fmla="*/ 0 h 250"/>
                <a:gd name="T22" fmla="*/ 0 w 276"/>
                <a:gd name="T23" fmla="*/ 0 h 250"/>
                <a:gd name="T24" fmla="*/ 0 w 276"/>
                <a:gd name="T25" fmla="*/ 0 h 250"/>
                <a:gd name="T26" fmla="*/ 0 w 276"/>
                <a:gd name="T27" fmla="*/ 0 h 250"/>
                <a:gd name="T28" fmla="*/ 0 w 276"/>
                <a:gd name="T29" fmla="*/ 0 h 250"/>
                <a:gd name="T30" fmla="*/ 0 w 276"/>
                <a:gd name="T31" fmla="*/ 0 h 250"/>
                <a:gd name="T32" fmla="*/ 0 w 276"/>
                <a:gd name="T33" fmla="*/ 0 h 250"/>
                <a:gd name="T34" fmla="*/ 0 w 276"/>
                <a:gd name="T35" fmla="*/ 0 h 250"/>
                <a:gd name="T36" fmla="*/ 0 w 276"/>
                <a:gd name="T37" fmla="*/ 0 h 250"/>
                <a:gd name="T38" fmla="*/ 0 w 276"/>
                <a:gd name="T39" fmla="*/ 0 h 250"/>
                <a:gd name="T40" fmla="*/ 0 w 276"/>
                <a:gd name="T41" fmla="*/ 0 h 250"/>
                <a:gd name="T42" fmla="*/ 0 w 276"/>
                <a:gd name="T43" fmla="*/ 0 h 250"/>
                <a:gd name="T44" fmla="*/ 0 w 276"/>
                <a:gd name="T45" fmla="*/ 0 h 250"/>
                <a:gd name="T46" fmla="*/ 0 w 276"/>
                <a:gd name="T47" fmla="*/ 0 h 250"/>
                <a:gd name="T48" fmla="*/ 0 w 276"/>
                <a:gd name="T49" fmla="*/ 0 h 250"/>
                <a:gd name="T50" fmla="*/ 0 w 276"/>
                <a:gd name="T51" fmla="*/ 0 h 250"/>
                <a:gd name="T52" fmla="*/ 0 w 276"/>
                <a:gd name="T53" fmla="*/ 0 h 250"/>
                <a:gd name="T54" fmla="*/ 0 w 276"/>
                <a:gd name="T55" fmla="*/ 0 h 250"/>
                <a:gd name="T56" fmla="*/ 0 w 276"/>
                <a:gd name="T57" fmla="*/ 0 h 250"/>
                <a:gd name="T58" fmla="*/ 0 w 276"/>
                <a:gd name="T59" fmla="*/ 0 h 250"/>
                <a:gd name="T60" fmla="*/ 0 w 276"/>
                <a:gd name="T61" fmla="*/ 0 h 250"/>
                <a:gd name="T62" fmla="*/ 0 w 276"/>
                <a:gd name="T63" fmla="*/ 0 h 250"/>
                <a:gd name="T64" fmla="*/ 0 w 276"/>
                <a:gd name="T65" fmla="*/ 0 h 250"/>
                <a:gd name="T66" fmla="*/ 0 w 276"/>
                <a:gd name="T67" fmla="*/ 0 h 250"/>
                <a:gd name="T68" fmla="*/ 0 w 276"/>
                <a:gd name="T69" fmla="*/ 0 h 250"/>
                <a:gd name="T70" fmla="*/ 0 w 276"/>
                <a:gd name="T71" fmla="*/ 0 h 250"/>
                <a:gd name="T72" fmla="*/ 0 w 276"/>
                <a:gd name="T73" fmla="*/ 0 h 250"/>
                <a:gd name="T74" fmla="*/ 0 w 276"/>
                <a:gd name="T75" fmla="*/ 0 h 250"/>
                <a:gd name="T76" fmla="*/ 0 w 276"/>
                <a:gd name="T77" fmla="*/ 0 h 250"/>
                <a:gd name="T78" fmla="*/ 0 w 276"/>
                <a:gd name="T79" fmla="*/ 0 h 250"/>
                <a:gd name="T80" fmla="*/ 0 w 276"/>
                <a:gd name="T81" fmla="*/ 0 h 250"/>
                <a:gd name="T82" fmla="*/ 0 w 276"/>
                <a:gd name="T83" fmla="*/ 0 h 250"/>
                <a:gd name="T84" fmla="*/ 0 w 276"/>
                <a:gd name="T85" fmla="*/ 0 h 250"/>
                <a:gd name="T86" fmla="*/ 0 w 276"/>
                <a:gd name="T87" fmla="*/ 0 h 250"/>
                <a:gd name="T88" fmla="*/ 0 w 276"/>
                <a:gd name="T89" fmla="*/ 0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6"/>
                <a:gd name="T136" fmla="*/ 0 h 250"/>
                <a:gd name="T137" fmla="*/ 276 w 276"/>
                <a:gd name="T138" fmla="*/ 250 h 2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6" h="250">
                  <a:moveTo>
                    <a:pt x="99" y="8"/>
                  </a:moveTo>
                  <a:cubicBezTo>
                    <a:pt x="99" y="3"/>
                    <a:pt x="101" y="0"/>
                    <a:pt x="107" y="0"/>
                  </a:cubicBezTo>
                  <a:cubicBezTo>
                    <a:pt x="113" y="0"/>
                    <a:pt x="115" y="3"/>
                    <a:pt x="115" y="8"/>
                  </a:cubicBezTo>
                  <a:cubicBezTo>
                    <a:pt x="115" y="21"/>
                    <a:pt x="115" y="34"/>
                    <a:pt x="115" y="46"/>
                  </a:cubicBezTo>
                  <a:cubicBezTo>
                    <a:pt x="130" y="46"/>
                    <a:pt x="145" y="46"/>
                    <a:pt x="161" y="46"/>
                  </a:cubicBezTo>
                  <a:cubicBezTo>
                    <a:pt x="161" y="34"/>
                    <a:pt x="161" y="21"/>
                    <a:pt x="161" y="8"/>
                  </a:cubicBezTo>
                  <a:cubicBezTo>
                    <a:pt x="161" y="3"/>
                    <a:pt x="163" y="0"/>
                    <a:pt x="169" y="0"/>
                  </a:cubicBezTo>
                  <a:cubicBezTo>
                    <a:pt x="175" y="0"/>
                    <a:pt x="177" y="3"/>
                    <a:pt x="177" y="8"/>
                  </a:cubicBezTo>
                  <a:cubicBezTo>
                    <a:pt x="177" y="21"/>
                    <a:pt x="177" y="34"/>
                    <a:pt x="177" y="46"/>
                  </a:cubicBezTo>
                  <a:cubicBezTo>
                    <a:pt x="186" y="46"/>
                    <a:pt x="194" y="46"/>
                    <a:pt x="202" y="46"/>
                  </a:cubicBezTo>
                  <a:cubicBezTo>
                    <a:pt x="206" y="42"/>
                    <a:pt x="211" y="37"/>
                    <a:pt x="215" y="30"/>
                  </a:cubicBezTo>
                  <a:cubicBezTo>
                    <a:pt x="220" y="24"/>
                    <a:pt x="224" y="18"/>
                    <a:pt x="226" y="14"/>
                  </a:cubicBezTo>
                  <a:cubicBezTo>
                    <a:pt x="227" y="11"/>
                    <a:pt x="230" y="8"/>
                    <a:pt x="232" y="7"/>
                  </a:cubicBezTo>
                  <a:cubicBezTo>
                    <a:pt x="236" y="5"/>
                    <a:pt x="239" y="5"/>
                    <a:pt x="243" y="7"/>
                  </a:cubicBezTo>
                  <a:cubicBezTo>
                    <a:pt x="246" y="11"/>
                    <a:pt x="247" y="14"/>
                    <a:pt x="245" y="19"/>
                  </a:cubicBezTo>
                  <a:cubicBezTo>
                    <a:pt x="242" y="25"/>
                    <a:pt x="234" y="34"/>
                    <a:pt x="222" y="46"/>
                  </a:cubicBezTo>
                  <a:cubicBezTo>
                    <a:pt x="237" y="46"/>
                    <a:pt x="251" y="46"/>
                    <a:pt x="265" y="46"/>
                  </a:cubicBezTo>
                  <a:cubicBezTo>
                    <a:pt x="271" y="46"/>
                    <a:pt x="275" y="48"/>
                    <a:pt x="275" y="54"/>
                  </a:cubicBezTo>
                  <a:cubicBezTo>
                    <a:pt x="275" y="59"/>
                    <a:pt x="271" y="62"/>
                    <a:pt x="265" y="62"/>
                  </a:cubicBezTo>
                  <a:cubicBezTo>
                    <a:pt x="251" y="62"/>
                    <a:pt x="238" y="62"/>
                    <a:pt x="224" y="62"/>
                  </a:cubicBezTo>
                  <a:cubicBezTo>
                    <a:pt x="215" y="75"/>
                    <a:pt x="207" y="85"/>
                    <a:pt x="196" y="93"/>
                  </a:cubicBezTo>
                  <a:cubicBezTo>
                    <a:pt x="216" y="93"/>
                    <a:pt x="236" y="93"/>
                    <a:pt x="256" y="93"/>
                  </a:cubicBezTo>
                  <a:cubicBezTo>
                    <a:pt x="262" y="93"/>
                    <a:pt x="265" y="95"/>
                    <a:pt x="265" y="101"/>
                  </a:cubicBezTo>
                  <a:cubicBezTo>
                    <a:pt x="265" y="106"/>
                    <a:pt x="262" y="108"/>
                    <a:pt x="256" y="108"/>
                  </a:cubicBezTo>
                  <a:cubicBezTo>
                    <a:pt x="219" y="108"/>
                    <a:pt x="183" y="108"/>
                    <a:pt x="146" y="108"/>
                  </a:cubicBezTo>
                  <a:cubicBezTo>
                    <a:pt x="146" y="115"/>
                    <a:pt x="146" y="121"/>
                    <a:pt x="146" y="128"/>
                  </a:cubicBezTo>
                  <a:cubicBezTo>
                    <a:pt x="178" y="128"/>
                    <a:pt x="209" y="128"/>
                    <a:pt x="240" y="128"/>
                  </a:cubicBezTo>
                  <a:cubicBezTo>
                    <a:pt x="246" y="128"/>
                    <a:pt x="250" y="130"/>
                    <a:pt x="250" y="135"/>
                  </a:cubicBezTo>
                  <a:cubicBezTo>
                    <a:pt x="250" y="141"/>
                    <a:pt x="246" y="143"/>
                    <a:pt x="240" y="143"/>
                  </a:cubicBezTo>
                  <a:cubicBezTo>
                    <a:pt x="209" y="143"/>
                    <a:pt x="178" y="143"/>
                    <a:pt x="146" y="143"/>
                  </a:cubicBezTo>
                  <a:cubicBezTo>
                    <a:pt x="146" y="149"/>
                    <a:pt x="146" y="156"/>
                    <a:pt x="146" y="162"/>
                  </a:cubicBezTo>
                  <a:cubicBezTo>
                    <a:pt x="186" y="162"/>
                    <a:pt x="226" y="162"/>
                    <a:pt x="266" y="162"/>
                  </a:cubicBezTo>
                  <a:cubicBezTo>
                    <a:pt x="272" y="162"/>
                    <a:pt x="276" y="165"/>
                    <a:pt x="276" y="170"/>
                  </a:cubicBezTo>
                  <a:cubicBezTo>
                    <a:pt x="276" y="175"/>
                    <a:pt x="272" y="178"/>
                    <a:pt x="266" y="178"/>
                  </a:cubicBezTo>
                  <a:cubicBezTo>
                    <a:pt x="228" y="178"/>
                    <a:pt x="189" y="178"/>
                    <a:pt x="150" y="178"/>
                  </a:cubicBezTo>
                  <a:cubicBezTo>
                    <a:pt x="157" y="183"/>
                    <a:pt x="165" y="187"/>
                    <a:pt x="174" y="192"/>
                  </a:cubicBezTo>
                  <a:cubicBezTo>
                    <a:pt x="182" y="196"/>
                    <a:pt x="190" y="200"/>
                    <a:pt x="200" y="204"/>
                  </a:cubicBezTo>
                  <a:cubicBezTo>
                    <a:pt x="212" y="208"/>
                    <a:pt x="222" y="211"/>
                    <a:pt x="231" y="214"/>
                  </a:cubicBezTo>
                  <a:cubicBezTo>
                    <a:pt x="243" y="218"/>
                    <a:pt x="255" y="221"/>
                    <a:pt x="266" y="224"/>
                  </a:cubicBezTo>
                  <a:cubicBezTo>
                    <a:pt x="272" y="225"/>
                    <a:pt x="275" y="229"/>
                    <a:pt x="275" y="234"/>
                  </a:cubicBezTo>
                  <a:cubicBezTo>
                    <a:pt x="275" y="239"/>
                    <a:pt x="271" y="242"/>
                    <a:pt x="264" y="242"/>
                  </a:cubicBezTo>
                  <a:cubicBezTo>
                    <a:pt x="258" y="242"/>
                    <a:pt x="249" y="240"/>
                    <a:pt x="234" y="235"/>
                  </a:cubicBezTo>
                  <a:cubicBezTo>
                    <a:pt x="225" y="232"/>
                    <a:pt x="215" y="229"/>
                    <a:pt x="205" y="224"/>
                  </a:cubicBezTo>
                  <a:cubicBezTo>
                    <a:pt x="194" y="220"/>
                    <a:pt x="184" y="216"/>
                    <a:pt x="175" y="210"/>
                  </a:cubicBezTo>
                  <a:cubicBezTo>
                    <a:pt x="164" y="204"/>
                    <a:pt x="155" y="198"/>
                    <a:pt x="146" y="193"/>
                  </a:cubicBezTo>
                  <a:cubicBezTo>
                    <a:pt x="146" y="209"/>
                    <a:pt x="146" y="225"/>
                    <a:pt x="146" y="242"/>
                  </a:cubicBezTo>
                  <a:cubicBezTo>
                    <a:pt x="146" y="247"/>
                    <a:pt x="144" y="250"/>
                    <a:pt x="138" y="250"/>
                  </a:cubicBezTo>
                  <a:cubicBezTo>
                    <a:pt x="132" y="250"/>
                    <a:pt x="130" y="247"/>
                    <a:pt x="130" y="242"/>
                  </a:cubicBezTo>
                  <a:cubicBezTo>
                    <a:pt x="130" y="226"/>
                    <a:pt x="130" y="211"/>
                    <a:pt x="130" y="196"/>
                  </a:cubicBezTo>
                  <a:cubicBezTo>
                    <a:pt x="122" y="201"/>
                    <a:pt x="113" y="206"/>
                    <a:pt x="102" y="211"/>
                  </a:cubicBezTo>
                  <a:cubicBezTo>
                    <a:pt x="91" y="217"/>
                    <a:pt x="82" y="220"/>
                    <a:pt x="74" y="223"/>
                  </a:cubicBezTo>
                  <a:cubicBezTo>
                    <a:pt x="68" y="226"/>
                    <a:pt x="57" y="230"/>
                    <a:pt x="43" y="233"/>
                  </a:cubicBezTo>
                  <a:cubicBezTo>
                    <a:pt x="25" y="237"/>
                    <a:pt x="14" y="239"/>
                    <a:pt x="12" y="239"/>
                  </a:cubicBezTo>
                  <a:cubicBezTo>
                    <a:pt x="6" y="239"/>
                    <a:pt x="2" y="237"/>
                    <a:pt x="2" y="232"/>
                  </a:cubicBezTo>
                  <a:cubicBezTo>
                    <a:pt x="2" y="229"/>
                    <a:pt x="5" y="225"/>
                    <a:pt x="10" y="224"/>
                  </a:cubicBezTo>
                  <a:cubicBezTo>
                    <a:pt x="18" y="223"/>
                    <a:pt x="28" y="220"/>
                    <a:pt x="41" y="217"/>
                  </a:cubicBezTo>
                  <a:cubicBezTo>
                    <a:pt x="52" y="213"/>
                    <a:pt x="62" y="210"/>
                    <a:pt x="71" y="207"/>
                  </a:cubicBezTo>
                  <a:cubicBezTo>
                    <a:pt x="82" y="202"/>
                    <a:pt x="91" y="198"/>
                    <a:pt x="101" y="194"/>
                  </a:cubicBezTo>
                  <a:cubicBezTo>
                    <a:pt x="114" y="186"/>
                    <a:pt x="124" y="181"/>
                    <a:pt x="128" y="178"/>
                  </a:cubicBezTo>
                  <a:cubicBezTo>
                    <a:pt x="89" y="178"/>
                    <a:pt x="50" y="178"/>
                    <a:pt x="10" y="178"/>
                  </a:cubicBezTo>
                  <a:cubicBezTo>
                    <a:pt x="4" y="178"/>
                    <a:pt x="1" y="175"/>
                    <a:pt x="1" y="170"/>
                  </a:cubicBezTo>
                  <a:cubicBezTo>
                    <a:pt x="1" y="165"/>
                    <a:pt x="4" y="162"/>
                    <a:pt x="10" y="162"/>
                  </a:cubicBezTo>
                  <a:cubicBezTo>
                    <a:pt x="50" y="162"/>
                    <a:pt x="90" y="162"/>
                    <a:pt x="130" y="162"/>
                  </a:cubicBezTo>
                  <a:cubicBezTo>
                    <a:pt x="130" y="156"/>
                    <a:pt x="130" y="149"/>
                    <a:pt x="130" y="143"/>
                  </a:cubicBezTo>
                  <a:cubicBezTo>
                    <a:pt x="98" y="143"/>
                    <a:pt x="66" y="143"/>
                    <a:pt x="34" y="143"/>
                  </a:cubicBezTo>
                  <a:cubicBezTo>
                    <a:pt x="28" y="143"/>
                    <a:pt x="25" y="141"/>
                    <a:pt x="25" y="135"/>
                  </a:cubicBezTo>
                  <a:cubicBezTo>
                    <a:pt x="25" y="130"/>
                    <a:pt x="28" y="128"/>
                    <a:pt x="34" y="128"/>
                  </a:cubicBezTo>
                  <a:cubicBezTo>
                    <a:pt x="66" y="128"/>
                    <a:pt x="98" y="128"/>
                    <a:pt x="130" y="128"/>
                  </a:cubicBezTo>
                  <a:cubicBezTo>
                    <a:pt x="130" y="121"/>
                    <a:pt x="130" y="115"/>
                    <a:pt x="130" y="108"/>
                  </a:cubicBezTo>
                  <a:cubicBezTo>
                    <a:pt x="94" y="108"/>
                    <a:pt x="58" y="108"/>
                    <a:pt x="22" y="108"/>
                  </a:cubicBezTo>
                  <a:cubicBezTo>
                    <a:pt x="16" y="108"/>
                    <a:pt x="13" y="106"/>
                    <a:pt x="13" y="101"/>
                  </a:cubicBezTo>
                  <a:cubicBezTo>
                    <a:pt x="13" y="95"/>
                    <a:pt x="16" y="93"/>
                    <a:pt x="22" y="93"/>
                  </a:cubicBezTo>
                  <a:cubicBezTo>
                    <a:pt x="41" y="93"/>
                    <a:pt x="59" y="93"/>
                    <a:pt x="77" y="93"/>
                  </a:cubicBezTo>
                  <a:cubicBezTo>
                    <a:pt x="74" y="83"/>
                    <a:pt x="68" y="72"/>
                    <a:pt x="59" y="62"/>
                  </a:cubicBezTo>
                  <a:cubicBezTo>
                    <a:pt x="43" y="62"/>
                    <a:pt x="26" y="62"/>
                    <a:pt x="9" y="62"/>
                  </a:cubicBezTo>
                  <a:cubicBezTo>
                    <a:pt x="3" y="62"/>
                    <a:pt x="0" y="59"/>
                    <a:pt x="0" y="54"/>
                  </a:cubicBezTo>
                  <a:cubicBezTo>
                    <a:pt x="0" y="48"/>
                    <a:pt x="3" y="46"/>
                    <a:pt x="9" y="46"/>
                  </a:cubicBezTo>
                  <a:cubicBezTo>
                    <a:pt x="24" y="46"/>
                    <a:pt x="39" y="46"/>
                    <a:pt x="54" y="46"/>
                  </a:cubicBezTo>
                  <a:cubicBezTo>
                    <a:pt x="51" y="39"/>
                    <a:pt x="44" y="30"/>
                    <a:pt x="34" y="20"/>
                  </a:cubicBezTo>
                  <a:cubicBezTo>
                    <a:pt x="30" y="16"/>
                    <a:pt x="28" y="12"/>
                    <a:pt x="32" y="8"/>
                  </a:cubicBezTo>
                  <a:cubicBezTo>
                    <a:pt x="35" y="5"/>
                    <a:pt x="41" y="5"/>
                    <a:pt x="47" y="9"/>
                  </a:cubicBezTo>
                  <a:cubicBezTo>
                    <a:pt x="57" y="17"/>
                    <a:pt x="65" y="26"/>
                    <a:pt x="71" y="35"/>
                  </a:cubicBezTo>
                  <a:cubicBezTo>
                    <a:pt x="74" y="41"/>
                    <a:pt x="72" y="45"/>
                    <a:pt x="68" y="46"/>
                  </a:cubicBezTo>
                  <a:cubicBezTo>
                    <a:pt x="78" y="46"/>
                    <a:pt x="88" y="46"/>
                    <a:pt x="99" y="46"/>
                  </a:cubicBezTo>
                  <a:cubicBezTo>
                    <a:pt x="99" y="34"/>
                    <a:pt x="99" y="21"/>
                    <a:pt x="99" y="8"/>
                  </a:cubicBezTo>
                  <a:close/>
                  <a:moveTo>
                    <a:pt x="99" y="93"/>
                  </a:moveTo>
                  <a:cubicBezTo>
                    <a:pt x="125" y="93"/>
                    <a:pt x="151" y="93"/>
                    <a:pt x="177" y="93"/>
                  </a:cubicBezTo>
                  <a:cubicBezTo>
                    <a:pt x="188" y="81"/>
                    <a:pt x="196" y="71"/>
                    <a:pt x="201" y="62"/>
                  </a:cubicBezTo>
                  <a:cubicBezTo>
                    <a:pt x="160" y="62"/>
                    <a:pt x="119" y="62"/>
                    <a:pt x="78" y="62"/>
                  </a:cubicBezTo>
                  <a:cubicBezTo>
                    <a:pt x="89" y="74"/>
                    <a:pt x="95" y="83"/>
                    <a:pt x="99" y="93"/>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09" name="Freeform 215"/>
            <p:cNvSpPr>
              <a:spLocks/>
            </p:cNvSpPr>
            <p:nvPr/>
          </p:nvSpPr>
          <p:spPr bwMode="auto">
            <a:xfrm>
              <a:off x="2623" y="1347"/>
              <a:ext cx="26" cy="22"/>
            </a:xfrm>
            <a:custGeom>
              <a:avLst/>
              <a:gdLst>
                <a:gd name="T0" fmla="*/ 4 w 26"/>
                <a:gd name="T1" fmla="*/ 19 h 22"/>
                <a:gd name="T2" fmla="*/ 0 w 26"/>
                <a:gd name="T3" fmla="*/ 10 h 22"/>
                <a:gd name="T4" fmla="*/ 4 w 26"/>
                <a:gd name="T5" fmla="*/ 2 h 22"/>
                <a:gd name="T6" fmla="*/ 13 w 26"/>
                <a:gd name="T7" fmla="*/ 0 h 22"/>
                <a:gd name="T8" fmla="*/ 22 w 26"/>
                <a:gd name="T9" fmla="*/ 2 h 22"/>
                <a:gd name="T10" fmla="*/ 26 w 26"/>
                <a:gd name="T11" fmla="*/ 10 h 22"/>
                <a:gd name="T12" fmla="*/ 22 w 26"/>
                <a:gd name="T13" fmla="*/ 19 h 22"/>
                <a:gd name="T14" fmla="*/ 13 w 26"/>
                <a:gd name="T15" fmla="*/ 22 h 22"/>
                <a:gd name="T16" fmla="*/ 4 w 26"/>
                <a:gd name="T17" fmla="*/ 1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2"/>
                <a:gd name="T29" fmla="*/ 26 w 26"/>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2">
                  <a:moveTo>
                    <a:pt x="4" y="19"/>
                  </a:moveTo>
                  <a:cubicBezTo>
                    <a:pt x="1" y="16"/>
                    <a:pt x="0" y="14"/>
                    <a:pt x="0" y="10"/>
                  </a:cubicBezTo>
                  <a:cubicBezTo>
                    <a:pt x="0" y="8"/>
                    <a:pt x="1" y="5"/>
                    <a:pt x="4" y="2"/>
                  </a:cubicBezTo>
                  <a:cubicBezTo>
                    <a:pt x="7" y="1"/>
                    <a:pt x="10" y="0"/>
                    <a:pt x="13" y="0"/>
                  </a:cubicBezTo>
                  <a:cubicBezTo>
                    <a:pt x="16" y="0"/>
                    <a:pt x="19" y="1"/>
                    <a:pt x="22" y="2"/>
                  </a:cubicBezTo>
                  <a:cubicBezTo>
                    <a:pt x="25" y="5"/>
                    <a:pt x="26" y="8"/>
                    <a:pt x="26" y="10"/>
                  </a:cubicBezTo>
                  <a:cubicBezTo>
                    <a:pt x="26" y="14"/>
                    <a:pt x="25" y="16"/>
                    <a:pt x="22" y="19"/>
                  </a:cubicBezTo>
                  <a:cubicBezTo>
                    <a:pt x="19" y="21"/>
                    <a:pt x="16" y="22"/>
                    <a:pt x="13" y="22"/>
                  </a:cubicBezTo>
                  <a:cubicBezTo>
                    <a:pt x="10" y="22"/>
                    <a:pt x="7" y="21"/>
                    <a:pt x="4" y="19"/>
                  </a:cubicBezTo>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0" name="Freeform 216"/>
            <p:cNvSpPr>
              <a:spLocks/>
            </p:cNvSpPr>
            <p:nvPr/>
          </p:nvSpPr>
          <p:spPr bwMode="auto">
            <a:xfrm>
              <a:off x="2718" y="1299"/>
              <a:ext cx="132" cy="113"/>
            </a:xfrm>
            <a:custGeom>
              <a:avLst/>
              <a:gdLst>
                <a:gd name="T0" fmla="*/ 61 w 132"/>
                <a:gd name="T1" fmla="*/ 5 h 113"/>
                <a:gd name="T2" fmla="*/ 67 w 132"/>
                <a:gd name="T3" fmla="*/ 0 h 113"/>
                <a:gd name="T4" fmla="*/ 72 w 132"/>
                <a:gd name="T5" fmla="*/ 5 h 113"/>
                <a:gd name="T6" fmla="*/ 72 w 132"/>
                <a:gd name="T7" fmla="*/ 22 h 113"/>
                <a:gd name="T8" fmla="*/ 121 w 132"/>
                <a:gd name="T9" fmla="*/ 22 h 113"/>
                <a:gd name="T10" fmla="*/ 126 w 132"/>
                <a:gd name="T11" fmla="*/ 26 h 113"/>
                <a:gd name="T12" fmla="*/ 121 w 132"/>
                <a:gd name="T13" fmla="*/ 30 h 113"/>
                <a:gd name="T14" fmla="*/ 72 w 132"/>
                <a:gd name="T15" fmla="*/ 30 h 113"/>
                <a:gd name="T16" fmla="*/ 72 w 132"/>
                <a:gd name="T17" fmla="*/ 63 h 113"/>
                <a:gd name="T18" fmla="*/ 114 w 132"/>
                <a:gd name="T19" fmla="*/ 63 h 113"/>
                <a:gd name="T20" fmla="*/ 118 w 132"/>
                <a:gd name="T21" fmla="*/ 67 h 113"/>
                <a:gd name="T22" fmla="*/ 114 w 132"/>
                <a:gd name="T23" fmla="*/ 70 h 113"/>
                <a:gd name="T24" fmla="*/ 72 w 132"/>
                <a:gd name="T25" fmla="*/ 70 h 113"/>
                <a:gd name="T26" fmla="*/ 72 w 132"/>
                <a:gd name="T27" fmla="*/ 106 h 113"/>
                <a:gd name="T28" fmla="*/ 127 w 132"/>
                <a:gd name="T29" fmla="*/ 106 h 113"/>
                <a:gd name="T30" fmla="*/ 132 w 132"/>
                <a:gd name="T31" fmla="*/ 110 h 113"/>
                <a:gd name="T32" fmla="*/ 127 w 132"/>
                <a:gd name="T33" fmla="*/ 113 h 113"/>
                <a:gd name="T34" fmla="*/ 5 w 132"/>
                <a:gd name="T35" fmla="*/ 113 h 113"/>
                <a:gd name="T36" fmla="*/ 0 w 132"/>
                <a:gd name="T37" fmla="*/ 110 h 113"/>
                <a:gd name="T38" fmla="*/ 5 w 132"/>
                <a:gd name="T39" fmla="*/ 106 h 113"/>
                <a:gd name="T40" fmla="*/ 61 w 132"/>
                <a:gd name="T41" fmla="*/ 106 h 113"/>
                <a:gd name="T42" fmla="*/ 61 w 132"/>
                <a:gd name="T43" fmla="*/ 70 h 113"/>
                <a:gd name="T44" fmla="*/ 20 w 132"/>
                <a:gd name="T45" fmla="*/ 70 h 113"/>
                <a:gd name="T46" fmla="*/ 15 w 132"/>
                <a:gd name="T47" fmla="*/ 67 h 113"/>
                <a:gd name="T48" fmla="*/ 20 w 132"/>
                <a:gd name="T49" fmla="*/ 63 h 113"/>
                <a:gd name="T50" fmla="*/ 61 w 132"/>
                <a:gd name="T51" fmla="*/ 63 h 113"/>
                <a:gd name="T52" fmla="*/ 61 w 132"/>
                <a:gd name="T53" fmla="*/ 30 h 113"/>
                <a:gd name="T54" fmla="*/ 27 w 132"/>
                <a:gd name="T55" fmla="*/ 30 h 113"/>
                <a:gd name="T56" fmla="*/ 9 w 132"/>
                <a:gd name="T57" fmla="*/ 51 h 113"/>
                <a:gd name="T58" fmla="*/ 2 w 132"/>
                <a:gd name="T59" fmla="*/ 51 h 113"/>
                <a:gd name="T60" fmla="*/ 3 w 132"/>
                <a:gd name="T61" fmla="*/ 45 h 113"/>
                <a:gd name="T62" fmla="*/ 24 w 132"/>
                <a:gd name="T63" fmla="*/ 9 h 113"/>
                <a:gd name="T64" fmla="*/ 29 w 132"/>
                <a:gd name="T65" fmla="*/ 5 h 113"/>
                <a:gd name="T66" fmla="*/ 34 w 132"/>
                <a:gd name="T67" fmla="*/ 10 h 113"/>
                <a:gd name="T68" fmla="*/ 30 w 132"/>
                <a:gd name="T69" fmla="*/ 22 h 113"/>
                <a:gd name="T70" fmla="*/ 61 w 132"/>
                <a:gd name="T71" fmla="*/ 22 h 113"/>
                <a:gd name="T72" fmla="*/ 61 w 132"/>
                <a:gd name="T73" fmla="*/ 5 h 1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13"/>
                <a:gd name="T113" fmla="*/ 132 w 132"/>
                <a:gd name="T114" fmla="*/ 113 h 1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13">
                  <a:moveTo>
                    <a:pt x="61" y="5"/>
                  </a:moveTo>
                  <a:cubicBezTo>
                    <a:pt x="61" y="1"/>
                    <a:pt x="63" y="0"/>
                    <a:pt x="67" y="0"/>
                  </a:cubicBezTo>
                  <a:cubicBezTo>
                    <a:pt x="70" y="0"/>
                    <a:pt x="72" y="1"/>
                    <a:pt x="72" y="5"/>
                  </a:cubicBezTo>
                  <a:cubicBezTo>
                    <a:pt x="72" y="11"/>
                    <a:pt x="72" y="17"/>
                    <a:pt x="72" y="22"/>
                  </a:cubicBezTo>
                  <a:cubicBezTo>
                    <a:pt x="88" y="22"/>
                    <a:pt x="105" y="22"/>
                    <a:pt x="121" y="22"/>
                  </a:cubicBezTo>
                  <a:cubicBezTo>
                    <a:pt x="124" y="22"/>
                    <a:pt x="126" y="24"/>
                    <a:pt x="126" y="26"/>
                  </a:cubicBezTo>
                  <a:cubicBezTo>
                    <a:pt x="126" y="29"/>
                    <a:pt x="124" y="30"/>
                    <a:pt x="121" y="30"/>
                  </a:cubicBezTo>
                  <a:cubicBezTo>
                    <a:pt x="105" y="30"/>
                    <a:pt x="88" y="30"/>
                    <a:pt x="72" y="30"/>
                  </a:cubicBezTo>
                  <a:cubicBezTo>
                    <a:pt x="72" y="41"/>
                    <a:pt x="72" y="52"/>
                    <a:pt x="72" y="63"/>
                  </a:cubicBezTo>
                  <a:cubicBezTo>
                    <a:pt x="86" y="63"/>
                    <a:pt x="100" y="63"/>
                    <a:pt x="114" y="63"/>
                  </a:cubicBezTo>
                  <a:cubicBezTo>
                    <a:pt x="117" y="63"/>
                    <a:pt x="118" y="64"/>
                    <a:pt x="118" y="67"/>
                  </a:cubicBezTo>
                  <a:cubicBezTo>
                    <a:pt x="118" y="69"/>
                    <a:pt x="117" y="70"/>
                    <a:pt x="114" y="70"/>
                  </a:cubicBezTo>
                  <a:cubicBezTo>
                    <a:pt x="100" y="70"/>
                    <a:pt x="86" y="70"/>
                    <a:pt x="72" y="70"/>
                  </a:cubicBezTo>
                  <a:cubicBezTo>
                    <a:pt x="72" y="82"/>
                    <a:pt x="72" y="94"/>
                    <a:pt x="72" y="106"/>
                  </a:cubicBezTo>
                  <a:cubicBezTo>
                    <a:pt x="90" y="106"/>
                    <a:pt x="109" y="106"/>
                    <a:pt x="127" y="106"/>
                  </a:cubicBezTo>
                  <a:cubicBezTo>
                    <a:pt x="130" y="106"/>
                    <a:pt x="132" y="107"/>
                    <a:pt x="132" y="110"/>
                  </a:cubicBezTo>
                  <a:cubicBezTo>
                    <a:pt x="132" y="112"/>
                    <a:pt x="130" y="113"/>
                    <a:pt x="127" y="113"/>
                  </a:cubicBezTo>
                  <a:cubicBezTo>
                    <a:pt x="86" y="113"/>
                    <a:pt x="45" y="113"/>
                    <a:pt x="5" y="113"/>
                  </a:cubicBezTo>
                  <a:cubicBezTo>
                    <a:pt x="2" y="113"/>
                    <a:pt x="0" y="112"/>
                    <a:pt x="0" y="110"/>
                  </a:cubicBezTo>
                  <a:cubicBezTo>
                    <a:pt x="0" y="107"/>
                    <a:pt x="2" y="106"/>
                    <a:pt x="5" y="106"/>
                  </a:cubicBezTo>
                  <a:cubicBezTo>
                    <a:pt x="24" y="106"/>
                    <a:pt x="42" y="106"/>
                    <a:pt x="61" y="106"/>
                  </a:cubicBezTo>
                  <a:cubicBezTo>
                    <a:pt x="61" y="94"/>
                    <a:pt x="61" y="82"/>
                    <a:pt x="61" y="70"/>
                  </a:cubicBezTo>
                  <a:cubicBezTo>
                    <a:pt x="47" y="70"/>
                    <a:pt x="34" y="70"/>
                    <a:pt x="20" y="70"/>
                  </a:cubicBezTo>
                  <a:cubicBezTo>
                    <a:pt x="17" y="70"/>
                    <a:pt x="15" y="69"/>
                    <a:pt x="15" y="67"/>
                  </a:cubicBezTo>
                  <a:cubicBezTo>
                    <a:pt x="15" y="64"/>
                    <a:pt x="17" y="63"/>
                    <a:pt x="20" y="63"/>
                  </a:cubicBezTo>
                  <a:cubicBezTo>
                    <a:pt x="34" y="63"/>
                    <a:pt x="47" y="63"/>
                    <a:pt x="61" y="63"/>
                  </a:cubicBezTo>
                  <a:cubicBezTo>
                    <a:pt x="61" y="52"/>
                    <a:pt x="61" y="41"/>
                    <a:pt x="61" y="30"/>
                  </a:cubicBezTo>
                  <a:cubicBezTo>
                    <a:pt x="50" y="30"/>
                    <a:pt x="39" y="30"/>
                    <a:pt x="27" y="30"/>
                  </a:cubicBezTo>
                  <a:cubicBezTo>
                    <a:pt x="22" y="39"/>
                    <a:pt x="15" y="45"/>
                    <a:pt x="9" y="51"/>
                  </a:cubicBezTo>
                  <a:cubicBezTo>
                    <a:pt x="6" y="53"/>
                    <a:pt x="4" y="53"/>
                    <a:pt x="2" y="51"/>
                  </a:cubicBezTo>
                  <a:cubicBezTo>
                    <a:pt x="0" y="50"/>
                    <a:pt x="1" y="48"/>
                    <a:pt x="3" y="45"/>
                  </a:cubicBezTo>
                  <a:cubicBezTo>
                    <a:pt x="13" y="35"/>
                    <a:pt x="20" y="23"/>
                    <a:pt x="24" y="9"/>
                  </a:cubicBezTo>
                  <a:cubicBezTo>
                    <a:pt x="24" y="7"/>
                    <a:pt x="26" y="5"/>
                    <a:pt x="29" y="5"/>
                  </a:cubicBezTo>
                  <a:cubicBezTo>
                    <a:pt x="32" y="5"/>
                    <a:pt x="34" y="7"/>
                    <a:pt x="34" y="10"/>
                  </a:cubicBezTo>
                  <a:cubicBezTo>
                    <a:pt x="33" y="14"/>
                    <a:pt x="31" y="19"/>
                    <a:pt x="30" y="22"/>
                  </a:cubicBezTo>
                  <a:cubicBezTo>
                    <a:pt x="40" y="22"/>
                    <a:pt x="51" y="22"/>
                    <a:pt x="61" y="22"/>
                  </a:cubicBezTo>
                  <a:cubicBezTo>
                    <a:pt x="61" y="17"/>
                    <a:pt x="61" y="11"/>
                    <a:pt x="61" y="5"/>
                  </a:cubicBezTo>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1" name="Freeform 217"/>
            <p:cNvSpPr>
              <a:spLocks noEditPoints="1"/>
            </p:cNvSpPr>
            <p:nvPr/>
          </p:nvSpPr>
          <p:spPr bwMode="auto">
            <a:xfrm>
              <a:off x="2866" y="1301"/>
              <a:ext cx="132" cy="114"/>
            </a:xfrm>
            <a:custGeom>
              <a:avLst/>
              <a:gdLst>
                <a:gd name="T0" fmla="*/ 0 w 272"/>
                <a:gd name="T1" fmla="*/ 0 h 241"/>
                <a:gd name="T2" fmla="*/ 0 w 272"/>
                <a:gd name="T3" fmla="*/ 0 h 241"/>
                <a:gd name="T4" fmla="*/ 0 w 272"/>
                <a:gd name="T5" fmla="*/ 0 h 241"/>
                <a:gd name="T6" fmla="*/ 0 w 272"/>
                <a:gd name="T7" fmla="*/ 0 h 241"/>
                <a:gd name="T8" fmla="*/ 0 w 272"/>
                <a:gd name="T9" fmla="*/ 0 h 241"/>
                <a:gd name="T10" fmla="*/ 0 w 272"/>
                <a:gd name="T11" fmla="*/ 0 h 241"/>
                <a:gd name="T12" fmla="*/ 0 w 272"/>
                <a:gd name="T13" fmla="*/ 0 h 241"/>
                <a:gd name="T14" fmla="*/ 0 w 272"/>
                <a:gd name="T15" fmla="*/ 0 h 241"/>
                <a:gd name="T16" fmla="*/ 0 w 272"/>
                <a:gd name="T17" fmla="*/ 0 h 241"/>
                <a:gd name="T18" fmla="*/ 0 w 272"/>
                <a:gd name="T19" fmla="*/ 0 h 241"/>
                <a:gd name="T20" fmla="*/ 0 w 272"/>
                <a:gd name="T21" fmla="*/ 0 h 241"/>
                <a:gd name="T22" fmla="*/ 0 w 272"/>
                <a:gd name="T23" fmla="*/ 0 h 241"/>
                <a:gd name="T24" fmla="*/ 0 w 272"/>
                <a:gd name="T25" fmla="*/ 0 h 241"/>
                <a:gd name="T26" fmla="*/ 0 w 272"/>
                <a:gd name="T27" fmla="*/ 0 h 241"/>
                <a:gd name="T28" fmla="*/ 0 w 272"/>
                <a:gd name="T29" fmla="*/ 0 h 241"/>
                <a:gd name="T30" fmla="*/ 0 w 272"/>
                <a:gd name="T31" fmla="*/ 0 h 241"/>
                <a:gd name="T32" fmla="*/ 0 w 272"/>
                <a:gd name="T33" fmla="*/ 0 h 241"/>
                <a:gd name="T34" fmla="*/ 0 w 272"/>
                <a:gd name="T35" fmla="*/ 0 h 241"/>
                <a:gd name="T36" fmla="*/ 0 w 272"/>
                <a:gd name="T37" fmla="*/ 0 h 241"/>
                <a:gd name="T38" fmla="*/ 0 w 272"/>
                <a:gd name="T39" fmla="*/ 0 h 241"/>
                <a:gd name="T40" fmla="*/ 0 w 272"/>
                <a:gd name="T41" fmla="*/ 0 h 241"/>
                <a:gd name="T42" fmla="*/ 0 w 272"/>
                <a:gd name="T43" fmla="*/ 0 h 241"/>
                <a:gd name="T44" fmla="*/ 0 w 272"/>
                <a:gd name="T45" fmla="*/ 0 h 241"/>
                <a:gd name="T46" fmla="*/ 0 w 272"/>
                <a:gd name="T47" fmla="*/ 0 h 241"/>
                <a:gd name="T48" fmla="*/ 0 w 272"/>
                <a:gd name="T49" fmla="*/ 0 h 241"/>
                <a:gd name="T50" fmla="*/ 0 w 272"/>
                <a:gd name="T51" fmla="*/ 0 h 241"/>
                <a:gd name="T52" fmla="*/ 0 w 272"/>
                <a:gd name="T53" fmla="*/ 0 h 241"/>
                <a:gd name="T54" fmla="*/ 0 w 272"/>
                <a:gd name="T55" fmla="*/ 0 h 241"/>
                <a:gd name="T56" fmla="*/ 0 w 272"/>
                <a:gd name="T57" fmla="*/ 0 h 241"/>
                <a:gd name="T58" fmla="*/ 0 w 272"/>
                <a:gd name="T59" fmla="*/ 0 h 241"/>
                <a:gd name="T60" fmla="*/ 0 w 272"/>
                <a:gd name="T61" fmla="*/ 0 h 241"/>
                <a:gd name="T62" fmla="*/ 0 w 272"/>
                <a:gd name="T63" fmla="*/ 0 h 241"/>
                <a:gd name="T64" fmla="*/ 0 w 272"/>
                <a:gd name="T65" fmla="*/ 0 h 241"/>
                <a:gd name="T66" fmla="*/ 0 w 272"/>
                <a:gd name="T67" fmla="*/ 0 h 241"/>
                <a:gd name="T68" fmla="*/ 0 w 272"/>
                <a:gd name="T69" fmla="*/ 0 h 241"/>
                <a:gd name="T70" fmla="*/ 0 w 272"/>
                <a:gd name="T71" fmla="*/ 0 h 2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241"/>
                <a:gd name="T110" fmla="*/ 272 w 272"/>
                <a:gd name="T111" fmla="*/ 241 h 2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241">
                  <a:moveTo>
                    <a:pt x="257" y="9"/>
                  </a:moveTo>
                  <a:cubicBezTo>
                    <a:pt x="257" y="13"/>
                    <a:pt x="254" y="16"/>
                    <a:pt x="247" y="18"/>
                  </a:cubicBezTo>
                  <a:cubicBezTo>
                    <a:pt x="238" y="21"/>
                    <a:pt x="216" y="23"/>
                    <a:pt x="181" y="26"/>
                  </a:cubicBezTo>
                  <a:cubicBezTo>
                    <a:pt x="181" y="40"/>
                    <a:pt x="181" y="54"/>
                    <a:pt x="181" y="68"/>
                  </a:cubicBezTo>
                  <a:cubicBezTo>
                    <a:pt x="208" y="68"/>
                    <a:pt x="235" y="68"/>
                    <a:pt x="262" y="68"/>
                  </a:cubicBezTo>
                  <a:cubicBezTo>
                    <a:pt x="268" y="68"/>
                    <a:pt x="272" y="71"/>
                    <a:pt x="272" y="76"/>
                  </a:cubicBezTo>
                  <a:cubicBezTo>
                    <a:pt x="272" y="81"/>
                    <a:pt x="268" y="84"/>
                    <a:pt x="262" y="84"/>
                  </a:cubicBezTo>
                  <a:cubicBezTo>
                    <a:pt x="235" y="84"/>
                    <a:pt x="208" y="84"/>
                    <a:pt x="181" y="84"/>
                  </a:cubicBezTo>
                  <a:cubicBezTo>
                    <a:pt x="181" y="99"/>
                    <a:pt x="181" y="114"/>
                    <a:pt x="181" y="129"/>
                  </a:cubicBezTo>
                  <a:cubicBezTo>
                    <a:pt x="201" y="129"/>
                    <a:pt x="221" y="129"/>
                    <a:pt x="241" y="129"/>
                  </a:cubicBezTo>
                  <a:cubicBezTo>
                    <a:pt x="245" y="129"/>
                    <a:pt x="250" y="131"/>
                    <a:pt x="254" y="135"/>
                  </a:cubicBezTo>
                  <a:cubicBezTo>
                    <a:pt x="257" y="138"/>
                    <a:pt x="260" y="142"/>
                    <a:pt x="260" y="146"/>
                  </a:cubicBezTo>
                  <a:cubicBezTo>
                    <a:pt x="260" y="172"/>
                    <a:pt x="260" y="198"/>
                    <a:pt x="260" y="223"/>
                  </a:cubicBezTo>
                  <a:cubicBezTo>
                    <a:pt x="260" y="228"/>
                    <a:pt x="257" y="232"/>
                    <a:pt x="254" y="235"/>
                  </a:cubicBezTo>
                  <a:cubicBezTo>
                    <a:pt x="250" y="239"/>
                    <a:pt x="245" y="241"/>
                    <a:pt x="241" y="241"/>
                  </a:cubicBezTo>
                  <a:cubicBezTo>
                    <a:pt x="195" y="241"/>
                    <a:pt x="149" y="241"/>
                    <a:pt x="102" y="241"/>
                  </a:cubicBezTo>
                  <a:cubicBezTo>
                    <a:pt x="98" y="241"/>
                    <a:pt x="93" y="239"/>
                    <a:pt x="89" y="235"/>
                  </a:cubicBezTo>
                  <a:cubicBezTo>
                    <a:pt x="86" y="232"/>
                    <a:pt x="83" y="228"/>
                    <a:pt x="83" y="223"/>
                  </a:cubicBezTo>
                  <a:cubicBezTo>
                    <a:pt x="83" y="198"/>
                    <a:pt x="83" y="172"/>
                    <a:pt x="83" y="146"/>
                  </a:cubicBezTo>
                  <a:cubicBezTo>
                    <a:pt x="83" y="142"/>
                    <a:pt x="86" y="138"/>
                    <a:pt x="89" y="135"/>
                  </a:cubicBezTo>
                  <a:cubicBezTo>
                    <a:pt x="93" y="131"/>
                    <a:pt x="98" y="129"/>
                    <a:pt x="102" y="129"/>
                  </a:cubicBezTo>
                  <a:cubicBezTo>
                    <a:pt x="122" y="129"/>
                    <a:pt x="141" y="129"/>
                    <a:pt x="160" y="129"/>
                  </a:cubicBezTo>
                  <a:cubicBezTo>
                    <a:pt x="160" y="114"/>
                    <a:pt x="160" y="99"/>
                    <a:pt x="160" y="84"/>
                  </a:cubicBezTo>
                  <a:cubicBezTo>
                    <a:pt x="131" y="84"/>
                    <a:pt x="102" y="84"/>
                    <a:pt x="74" y="84"/>
                  </a:cubicBezTo>
                  <a:cubicBezTo>
                    <a:pt x="68" y="84"/>
                    <a:pt x="64" y="81"/>
                    <a:pt x="64" y="76"/>
                  </a:cubicBezTo>
                  <a:cubicBezTo>
                    <a:pt x="64" y="71"/>
                    <a:pt x="68" y="68"/>
                    <a:pt x="74" y="68"/>
                  </a:cubicBezTo>
                  <a:cubicBezTo>
                    <a:pt x="102" y="68"/>
                    <a:pt x="131" y="68"/>
                    <a:pt x="160" y="68"/>
                  </a:cubicBezTo>
                  <a:cubicBezTo>
                    <a:pt x="160" y="55"/>
                    <a:pt x="160" y="41"/>
                    <a:pt x="160" y="27"/>
                  </a:cubicBezTo>
                  <a:cubicBezTo>
                    <a:pt x="135" y="28"/>
                    <a:pt x="111" y="29"/>
                    <a:pt x="86" y="30"/>
                  </a:cubicBezTo>
                  <a:cubicBezTo>
                    <a:pt x="79" y="30"/>
                    <a:pt x="75" y="28"/>
                    <a:pt x="75" y="23"/>
                  </a:cubicBezTo>
                  <a:cubicBezTo>
                    <a:pt x="75" y="17"/>
                    <a:pt x="79" y="15"/>
                    <a:pt x="86" y="15"/>
                  </a:cubicBezTo>
                  <a:cubicBezTo>
                    <a:pt x="130" y="12"/>
                    <a:pt x="161" y="10"/>
                    <a:pt x="179" y="9"/>
                  </a:cubicBezTo>
                  <a:cubicBezTo>
                    <a:pt x="195" y="8"/>
                    <a:pt x="218" y="4"/>
                    <a:pt x="247" y="0"/>
                  </a:cubicBezTo>
                  <a:cubicBezTo>
                    <a:pt x="254" y="0"/>
                    <a:pt x="257" y="3"/>
                    <a:pt x="257" y="9"/>
                  </a:cubicBezTo>
                  <a:close/>
                  <a:moveTo>
                    <a:pt x="105" y="150"/>
                  </a:moveTo>
                  <a:cubicBezTo>
                    <a:pt x="105" y="173"/>
                    <a:pt x="105" y="197"/>
                    <a:pt x="105" y="220"/>
                  </a:cubicBezTo>
                  <a:cubicBezTo>
                    <a:pt x="105" y="223"/>
                    <a:pt x="107" y="226"/>
                    <a:pt x="111" y="226"/>
                  </a:cubicBezTo>
                  <a:cubicBezTo>
                    <a:pt x="151" y="226"/>
                    <a:pt x="192" y="226"/>
                    <a:pt x="232" y="226"/>
                  </a:cubicBezTo>
                  <a:cubicBezTo>
                    <a:pt x="236" y="226"/>
                    <a:pt x="238" y="223"/>
                    <a:pt x="238" y="220"/>
                  </a:cubicBezTo>
                  <a:cubicBezTo>
                    <a:pt x="238" y="197"/>
                    <a:pt x="238" y="173"/>
                    <a:pt x="238" y="150"/>
                  </a:cubicBezTo>
                  <a:cubicBezTo>
                    <a:pt x="238" y="146"/>
                    <a:pt x="236" y="144"/>
                    <a:pt x="232" y="144"/>
                  </a:cubicBezTo>
                  <a:cubicBezTo>
                    <a:pt x="192" y="144"/>
                    <a:pt x="151" y="144"/>
                    <a:pt x="111" y="144"/>
                  </a:cubicBezTo>
                  <a:cubicBezTo>
                    <a:pt x="107" y="144"/>
                    <a:pt x="105" y="146"/>
                    <a:pt x="105" y="150"/>
                  </a:cubicBezTo>
                  <a:close/>
                  <a:moveTo>
                    <a:pt x="12" y="8"/>
                  </a:moveTo>
                  <a:cubicBezTo>
                    <a:pt x="12" y="2"/>
                    <a:pt x="14" y="0"/>
                    <a:pt x="20" y="0"/>
                  </a:cubicBezTo>
                  <a:cubicBezTo>
                    <a:pt x="25" y="0"/>
                    <a:pt x="29" y="2"/>
                    <a:pt x="32" y="5"/>
                  </a:cubicBezTo>
                  <a:cubicBezTo>
                    <a:pt x="38" y="12"/>
                    <a:pt x="44" y="18"/>
                    <a:pt x="49" y="24"/>
                  </a:cubicBezTo>
                  <a:cubicBezTo>
                    <a:pt x="56" y="33"/>
                    <a:pt x="60" y="39"/>
                    <a:pt x="60" y="43"/>
                  </a:cubicBezTo>
                  <a:cubicBezTo>
                    <a:pt x="60" y="49"/>
                    <a:pt x="56" y="52"/>
                    <a:pt x="50" y="52"/>
                  </a:cubicBezTo>
                  <a:cubicBezTo>
                    <a:pt x="44" y="52"/>
                    <a:pt x="39" y="49"/>
                    <a:pt x="36" y="42"/>
                  </a:cubicBezTo>
                  <a:cubicBezTo>
                    <a:pt x="31" y="35"/>
                    <a:pt x="25" y="27"/>
                    <a:pt x="18" y="18"/>
                  </a:cubicBezTo>
                  <a:cubicBezTo>
                    <a:pt x="14" y="15"/>
                    <a:pt x="12" y="11"/>
                    <a:pt x="12" y="8"/>
                  </a:cubicBezTo>
                  <a:close/>
                  <a:moveTo>
                    <a:pt x="4" y="73"/>
                  </a:moveTo>
                  <a:cubicBezTo>
                    <a:pt x="4" y="68"/>
                    <a:pt x="6" y="66"/>
                    <a:pt x="12" y="66"/>
                  </a:cubicBezTo>
                  <a:cubicBezTo>
                    <a:pt x="17" y="66"/>
                    <a:pt x="20" y="67"/>
                    <a:pt x="24" y="71"/>
                  </a:cubicBezTo>
                  <a:cubicBezTo>
                    <a:pt x="27" y="74"/>
                    <a:pt x="34" y="78"/>
                    <a:pt x="39" y="86"/>
                  </a:cubicBezTo>
                  <a:cubicBezTo>
                    <a:pt x="43" y="90"/>
                    <a:pt x="47" y="93"/>
                    <a:pt x="49" y="97"/>
                  </a:cubicBezTo>
                  <a:cubicBezTo>
                    <a:pt x="52" y="101"/>
                    <a:pt x="55" y="105"/>
                    <a:pt x="55" y="110"/>
                  </a:cubicBezTo>
                  <a:cubicBezTo>
                    <a:pt x="55" y="115"/>
                    <a:pt x="51" y="118"/>
                    <a:pt x="45" y="118"/>
                  </a:cubicBezTo>
                  <a:cubicBezTo>
                    <a:pt x="39" y="118"/>
                    <a:pt x="35" y="115"/>
                    <a:pt x="31" y="108"/>
                  </a:cubicBezTo>
                  <a:cubicBezTo>
                    <a:pt x="23" y="98"/>
                    <a:pt x="16" y="89"/>
                    <a:pt x="10" y="84"/>
                  </a:cubicBezTo>
                  <a:cubicBezTo>
                    <a:pt x="6" y="79"/>
                    <a:pt x="4" y="76"/>
                    <a:pt x="4" y="73"/>
                  </a:cubicBezTo>
                  <a:close/>
                  <a:moveTo>
                    <a:pt x="45" y="148"/>
                  </a:moveTo>
                  <a:cubicBezTo>
                    <a:pt x="51" y="148"/>
                    <a:pt x="54" y="151"/>
                    <a:pt x="54" y="156"/>
                  </a:cubicBezTo>
                  <a:cubicBezTo>
                    <a:pt x="54" y="162"/>
                    <a:pt x="49" y="175"/>
                    <a:pt x="41" y="196"/>
                  </a:cubicBezTo>
                  <a:cubicBezTo>
                    <a:pt x="35" y="212"/>
                    <a:pt x="29" y="222"/>
                    <a:pt x="24" y="229"/>
                  </a:cubicBezTo>
                  <a:cubicBezTo>
                    <a:pt x="20" y="234"/>
                    <a:pt x="16" y="236"/>
                    <a:pt x="8" y="236"/>
                  </a:cubicBezTo>
                  <a:cubicBezTo>
                    <a:pt x="4" y="236"/>
                    <a:pt x="1" y="234"/>
                    <a:pt x="0" y="230"/>
                  </a:cubicBezTo>
                  <a:cubicBezTo>
                    <a:pt x="0" y="227"/>
                    <a:pt x="0" y="225"/>
                    <a:pt x="1" y="223"/>
                  </a:cubicBezTo>
                  <a:cubicBezTo>
                    <a:pt x="11" y="210"/>
                    <a:pt x="18" y="199"/>
                    <a:pt x="24" y="187"/>
                  </a:cubicBezTo>
                  <a:cubicBezTo>
                    <a:pt x="31" y="171"/>
                    <a:pt x="35" y="162"/>
                    <a:pt x="36" y="156"/>
                  </a:cubicBezTo>
                  <a:cubicBezTo>
                    <a:pt x="37" y="151"/>
                    <a:pt x="41" y="148"/>
                    <a:pt x="45" y="148"/>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2" name="Freeform 218"/>
            <p:cNvSpPr>
              <a:spLocks noEditPoints="1"/>
            </p:cNvSpPr>
            <p:nvPr/>
          </p:nvSpPr>
          <p:spPr bwMode="auto">
            <a:xfrm>
              <a:off x="3013" y="1299"/>
              <a:ext cx="132" cy="117"/>
            </a:xfrm>
            <a:custGeom>
              <a:avLst/>
              <a:gdLst>
                <a:gd name="T0" fmla="*/ 0 w 273"/>
                <a:gd name="T1" fmla="*/ 0 h 248"/>
                <a:gd name="T2" fmla="*/ 0 w 273"/>
                <a:gd name="T3" fmla="*/ 0 h 248"/>
                <a:gd name="T4" fmla="*/ 0 w 273"/>
                <a:gd name="T5" fmla="*/ 0 h 248"/>
                <a:gd name="T6" fmla="*/ 0 w 273"/>
                <a:gd name="T7" fmla="*/ 0 h 248"/>
                <a:gd name="T8" fmla="*/ 0 w 273"/>
                <a:gd name="T9" fmla="*/ 0 h 248"/>
                <a:gd name="T10" fmla="*/ 0 w 273"/>
                <a:gd name="T11" fmla="*/ 0 h 248"/>
                <a:gd name="T12" fmla="*/ 0 w 273"/>
                <a:gd name="T13" fmla="*/ 0 h 248"/>
                <a:gd name="T14" fmla="*/ 0 w 273"/>
                <a:gd name="T15" fmla="*/ 0 h 248"/>
                <a:gd name="T16" fmla="*/ 0 w 273"/>
                <a:gd name="T17" fmla="*/ 0 h 248"/>
                <a:gd name="T18" fmla="*/ 0 w 273"/>
                <a:gd name="T19" fmla="*/ 0 h 248"/>
                <a:gd name="T20" fmla="*/ 0 w 273"/>
                <a:gd name="T21" fmla="*/ 0 h 248"/>
                <a:gd name="T22" fmla="*/ 0 w 273"/>
                <a:gd name="T23" fmla="*/ 0 h 248"/>
                <a:gd name="T24" fmla="*/ 0 w 273"/>
                <a:gd name="T25" fmla="*/ 0 h 248"/>
                <a:gd name="T26" fmla="*/ 0 w 273"/>
                <a:gd name="T27" fmla="*/ 0 h 248"/>
                <a:gd name="T28" fmla="*/ 0 w 273"/>
                <a:gd name="T29" fmla="*/ 0 h 248"/>
                <a:gd name="T30" fmla="*/ 0 w 273"/>
                <a:gd name="T31" fmla="*/ 0 h 248"/>
                <a:gd name="T32" fmla="*/ 0 w 273"/>
                <a:gd name="T33" fmla="*/ 0 h 248"/>
                <a:gd name="T34" fmla="*/ 0 w 273"/>
                <a:gd name="T35" fmla="*/ 0 h 248"/>
                <a:gd name="T36" fmla="*/ 0 w 273"/>
                <a:gd name="T37" fmla="*/ 0 h 248"/>
                <a:gd name="T38" fmla="*/ 0 w 273"/>
                <a:gd name="T39" fmla="*/ 0 h 248"/>
                <a:gd name="T40" fmla="*/ 0 w 273"/>
                <a:gd name="T41" fmla="*/ 0 h 248"/>
                <a:gd name="T42" fmla="*/ 0 w 273"/>
                <a:gd name="T43" fmla="*/ 0 h 248"/>
                <a:gd name="T44" fmla="*/ 0 w 273"/>
                <a:gd name="T45" fmla="*/ 0 h 248"/>
                <a:gd name="T46" fmla="*/ 0 w 273"/>
                <a:gd name="T47" fmla="*/ 0 h 248"/>
                <a:gd name="T48" fmla="*/ 0 w 273"/>
                <a:gd name="T49" fmla="*/ 0 h 248"/>
                <a:gd name="T50" fmla="*/ 0 w 273"/>
                <a:gd name="T51" fmla="*/ 0 h 248"/>
                <a:gd name="T52" fmla="*/ 0 w 273"/>
                <a:gd name="T53" fmla="*/ 0 h 248"/>
                <a:gd name="T54" fmla="*/ 0 w 273"/>
                <a:gd name="T55" fmla="*/ 0 h 248"/>
                <a:gd name="T56" fmla="*/ 0 w 273"/>
                <a:gd name="T57" fmla="*/ 0 h 248"/>
                <a:gd name="T58" fmla="*/ 0 w 273"/>
                <a:gd name="T59" fmla="*/ 0 h 248"/>
                <a:gd name="T60" fmla="*/ 0 w 273"/>
                <a:gd name="T61" fmla="*/ 0 h 248"/>
                <a:gd name="T62" fmla="*/ 0 w 273"/>
                <a:gd name="T63" fmla="*/ 0 h 248"/>
                <a:gd name="T64" fmla="*/ 0 w 273"/>
                <a:gd name="T65" fmla="*/ 0 h 248"/>
                <a:gd name="T66" fmla="*/ 0 w 273"/>
                <a:gd name="T67" fmla="*/ 0 h 248"/>
                <a:gd name="T68" fmla="*/ 0 w 273"/>
                <a:gd name="T69" fmla="*/ 0 h 248"/>
                <a:gd name="T70" fmla="*/ 0 w 273"/>
                <a:gd name="T71" fmla="*/ 0 h 248"/>
                <a:gd name="T72" fmla="*/ 0 w 273"/>
                <a:gd name="T73" fmla="*/ 0 h 248"/>
                <a:gd name="T74" fmla="*/ 0 w 273"/>
                <a:gd name="T75" fmla="*/ 0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248"/>
                <a:gd name="T116" fmla="*/ 273 w 273"/>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248">
                  <a:moveTo>
                    <a:pt x="126" y="11"/>
                  </a:moveTo>
                  <a:cubicBezTo>
                    <a:pt x="126" y="3"/>
                    <a:pt x="129" y="0"/>
                    <a:pt x="137" y="0"/>
                  </a:cubicBezTo>
                  <a:cubicBezTo>
                    <a:pt x="144" y="0"/>
                    <a:pt x="147" y="3"/>
                    <a:pt x="147" y="11"/>
                  </a:cubicBezTo>
                  <a:cubicBezTo>
                    <a:pt x="147" y="18"/>
                    <a:pt x="147" y="25"/>
                    <a:pt x="147" y="32"/>
                  </a:cubicBezTo>
                  <a:cubicBezTo>
                    <a:pt x="186" y="32"/>
                    <a:pt x="224" y="32"/>
                    <a:pt x="263" y="32"/>
                  </a:cubicBezTo>
                  <a:cubicBezTo>
                    <a:pt x="269" y="32"/>
                    <a:pt x="272" y="34"/>
                    <a:pt x="272" y="40"/>
                  </a:cubicBezTo>
                  <a:cubicBezTo>
                    <a:pt x="272" y="45"/>
                    <a:pt x="269" y="47"/>
                    <a:pt x="263" y="47"/>
                  </a:cubicBezTo>
                  <a:cubicBezTo>
                    <a:pt x="224" y="47"/>
                    <a:pt x="186" y="47"/>
                    <a:pt x="147" y="47"/>
                  </a:cubicBezTo>
                  <a:cubicBezTo>
                    <a:pt x="147" y="62"/>
                    <a:pt x="147" y="77"/>
                    <a:pt x="147" y="92"/>
                  </a:cubicBezTo>
                  <a:cubicBezTo>
                    <a:pt x="173" y="92"/>
                    <a:pt x="200" y="92"/>
                    <a:pt x="226" y="92"/>
                  </a:cubicBezTo>
                  <a:cubicBezTo>
                    <a:pt x="232" y="92"/>
                    <a:pt x="237" y="93"/>
                    <a:pt x="241" y="95"/>
                  </a:cubicBezTo>
                  <a:cubicBezTo>
                    <a:pt x="245" y="96"/>
                    <a:pt x="247" y="99"/>
                    <a:pt x="248" y="103"/>
                  </a:cubicBezTo>
                  <a:cubicBezTo>
                    <a:pt x="250" y="108"/>
                    <a:pt x="248" y="114"/>
                    <a:pt x="245" y="119"/>
                  </a:cubicBezTo>
                  <a:cubicBezTo>
                    <a:pt x="225" y="151"/>
                    <a:pt x="197" y="176"/>
                    <a:pt x="163" y="197"/>
                  </a:cubicBezTo>
                  <a:cubicBezTo>
                    <a:pt x="192" y="209"/>
                    <a:pt x="226" y="219"/>
                    <a:pt x="263" y="225"/>
                  </a:cubicBezTo>
                  <a:cubicBezTo>
                    <a:pt x="270" y="226"/>
                    <a:pt x="273" y="231"/>
                    <a:pt x="272" y="236"/>
                  </a:cubicBezTo>
                  <a:cubicBezTo>
                    <a:pt x="271" y="242"/>
                    <a:pt x="268" y="245"/>
                    <a:pt x="260" y="245"/>
                  </a:cubicBezTo>
                  <a:cubicBezTo>
                    <a:pt x="225" y="239"/>
                    <a:pt x="185" y="228"/>
                    <a:pt x="141" y="208"/>
                  </a:cubicBezTo>
                  <a:cubicBezTo>
                    <a:pt x="108" y="224"/>
                    <a:pt x="66" y="237"/>
                    <a:pt x="15" y="247"/>
                  </a:cubicBezTo>
                  <a:cubicBezTo>
                    <a:pt x="7" y="248"/>
                    <a:pt x="2" y="246"/>
                    <a:pt x="1" y="240"/>
                  </a:cubicBezTo>
                  <a:cubicBezTo>
                    <a:pt x="0" y="235"/>
                    <a:pt x="3" y="232"/>
                    <a:pt x="9" y="230"/>
                  </a:cubicBezTo>
                  <a:cubicBezTo>
                    <a:pt x="60" y="219"/>
                    <a:pt x="98" y="207"/>
                    <a:pt x="125" y="195"/>
                  </a:cubicBezTo>
                  <a:cubicBezTo>
                    <a:pt x="103" y="177"/>
                    <a:pt x="88" y="164"/>
                    <a:pt x="79" y="153"/>
                  </a:cubicBezTo>
                  <a:cubicBezTo>
                    <a:pt x="71" y="142"/>
                    <a:pt x="59" y="127"/>
                    <a:pt x="46" y="107"/>
                  </a:cubicBezTo>
                  <a:cubicBezTo>
                    <a:pt x="38" y="107"/>
                    <a:pt x="29" y="107"/>
                    <a:pt x="21" y="107"/>
                  </a:cubicBezTo>
                  <a:cubicBezTo>
                    <a:pt x="15" y="107"/>
                    <a:pt x="11" y="105"/>
                    <a:pt x="11" y="99"/>
                  </a:cubicBezTo>
                  <a:cubicBezTo>
                    <a:pt x="11" y="94"/>
                    <a:pt x="15" y="92"/>
                    <a:pt x="21" y="92"/>
                  </a:cubicBezTo>
                  <a:cubicBezTo>
                    <a:pt x="56" y="92"/>
                    <a:pt x="91" y="92"/>
                    <a:pt x="126" y="92"/>
                  </a:cubicBezTo>
                  <a:cubicBezTo>
                    <a:pt x="126" y="77"/>
                    <a:pt x="126" y="62"/>
                    <a:pt x="126" y="47"/>
                  </a:cubicBezTo>
                  <a:cubicBezTo>
                    <a:pt x="88" y="47"/>
                    <a:pt x="50" y="47"/>
                    <a:pt x="11" y="47"/>
                  </a:cubicBezTo>
                  <a:cubicBezTo>
                    <a:pt x="6" y="47"/>
                    <a:pt x="2" y="45"/>
                    <a:pt x="2" y="40"/>
                  </a:cubicBezTo>
                  <a:cubicBezTo>
                    <a:pt x="2" y="34"/>
                    <a:pt x="6" y="32"/>
                    <a:pt x="11" y="32"/>
                  </a:cubicBezTo>
                  <a:cubicBezTo>
                    <a:pt x="50" y="32"/>
                    <a:pt x="88" y="32"/>
                    <a:pt x="126" y="32"/>
                  </a:cubicBezTo>
                  <a:cubicBezTo>
                    <a:pt x="126" y="25"/>
                    <a:pt x="126" y="18"/>
                    <a:pt x="126" y="11"/>
                  </a:cubicBezTo>
                  <a:close/>
                  <a:moveTo>
                    <a:pt x="145" y="185"/>
                  </a:moveTo>
                  <a:cubicBezTo>
                    <a:pt x="178" y="166"/>
                    <a:pt x="206" y="141"/>
                    <a:pt x="226" y="107"/>
                  </a:cubicBezTo>
                  <a:cubicBezTo>
                    <a:pt x="173" y="107"/>
                    <a:pt x="119" y="107"/>
                    <a:pt x="66" y="107"/>
                  </a:cubicBezTo>
                  <a:cubicBezTo>
                    <a:pt x="91" y="143"/>
                    <a:pt x="118" y="169"/>
                    <a:pt x="145" y="185"/>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3" name="Freeform 219"/>
            <p:cNvSpPr>
              <a:spLocks noEditPoints="1"/>
            </p:cNvSpPr>
            <p:nvPr/>
          </p:nvSpPr>
          <p:spPr bwMode="auto">
            <a:xfrm>
              <a:off x="3159" y="1299"/>
              <a:ext cx="135" cy="118"/>
            </a:xfrm>
            <a:custGeom>
              <a:avLst/>
              <a:gdLst>
                <a:gd name="T0" fmla="*/ 0 w 280"/>
                <a:gd name="T1" fmla="*/ 0 h 250"/>
                <a:gd name="T2" fmla="*/ 0 w 280"/>
                <a:gd name="T3" fmla="*/ 0 h 250"/>
                <a:gd name="T4" fmla="*/ 0 w 280"/>
                <a:gd name="T5" fmla="*/ 0 h 250"/>
                <a:gd name="T6" fmla="*/ 0 w 280"/>
                <a:gd name="T7" fmla="*/ 0 h 250"/>
                <a:gd name="T8" fmla="*/ 0 w 280"/>
                <a:gd name="T9" fmla="*/ 0 h 250"/>
                <a:gd name="T10" fmla="*/ 0 w 280"/>
                <a:gd name="T11" fmla="*/ 0 h 250"/>
                <a:gd name="T12" fmla="*/ 0 w 280"/>
                <a:gd name="T13" fmla="*/ 0 h 250"/>
                <a:gd name="T14" fmla="*/ 0 w 280"/>
                <a:gd name="T15" fmla="*/ 0 h 250"/>
                <a:gd name="T16" fmla="*/ 0 w 280"/>
                <a:gd name="T17" fmla="*/ 0 h 250"/>
                <a:gd name="T18" fmla="*/ 0 w 280"/>
                <a:gd name="T19" fmla="*/ 0 h 250"/>
                <a:gd name="T20" fmla="*/ 0 w 280"/>
                <a:gd name="T21" fmla="*/ 0 h 250"/>
                <a:gd name="T22" fmla="*/ 0 w 280"/>
                <a:gd name="T23" fmla="*/ 0 h 250"/>
                <a:gd name="T24" fmla="*/ 0 w 280"/>
                <a:gd name="T25" fmla="*/ 0 h 250"/>
                <a:gd name="T26" fmla="*/ 0 w 280"/>
                <a:gd name="T27" fmla="*/ 0 h 250"/>
                <a:gd name="T28" fmla="*/ 0 w 280"/>
                <a:gd name="T29" fmla="*/ 0 h 250"/>
                <a:gd name="T30" fmla="*/ 0 w 280"/>
                <a:gd name="T31" fmla="*/ 0 h 250"/>
                <a:gd name="T32" fmla="*/ 0 w 280"/>
                <a:gd name="T33" fmla="*/ 0 h 250"/>
                <a:gd name="T34" fmla="*/ 0 w 280"/>
                <a:gd name="T35" fmla="*/ 0 h 250"/>
                <a:gd name="T36" fmla="*/ 0 w 280"/>
                <a:gd name="T37" fmla="*/ 0 h 250"/>
                <a:gd name="T38" fmla="*/ 0 w 280"/>
                <a:gd name="T39" fmla="*/ 0 h 250"/>
                <a:gd name="T40" fmla="*/ 0 w 280"/>
                <a:gd name="T41" fmla="*/ 0 h 250"/>
                <a:gd name="T42" fmla="*/ 0 w 280"/>
                <a:gd name="T43" fmla="*/ 0 h 250"/>
                <a:gd name="T44" fmla="*/ 0 w 280"/>
                <a:gd name="T45" fmla="*/ 0 h 250"/>
                <a:gd name="T46" fmla="*/ 0 w 280"/>
                <a:gd name="T47" fmla="*/ 0 h 250"/>
                <a:gd name="T48" fmla="*/ 0 w 280"/>
                <a:gd name="T49" fmla="*/ 0 h 250"/>
                <a:gd name="T50" fmla="*/ 0 w 280"/>
                <a:gd name="T51" fmla="*/ 0 h 250"/>
                <a:gd name="T52" fmla="*/ 0 w 280"/>
                <a:gd name="T53" fmla="*/ 0 h 250"/>
                <a:gd name="T54" fmla="*/ 0 w 280"/>
                <a:gd name="T55" fmla="*/ 0 h 250"/>
                <a:gd name="T56" fmla="*/ 0 w 280"/>
                <a:gd name="T57" fmla="*/ 0 h 250"/>
                <a:gd name="T58" fmla="*/ 0 w 280"/>
                <a:gd name="T59" fmla="*/ 0 h 250"/>
                <a:gd name="T60" fmla="*/ 0 w 280"/>
                <a:gd name="T61" fmla="*/ 0 h 250"/>
                <a:gd name="T62" fmla="*/ 0 w 280"/>
                <a:gd name="T63" fmla="*/ 0 h 250"/>
                <a:gd name="T64" fmla="*/ 0 w 280"/>
                <a:gd name="T65" fmla="*/ 0 h 250"/>
                <a:gd name="T66" fmla="*/ 0 w 280"/>
                <a:gd name="T67" fmla="*/ 0 h 250"/>
                <a:gd name="T68" fmla="*/ 0 w 280"/>
                <a:gd name="T69" fmla="*/ 0 h 250"/>
                <a:gd name="T70" fmla="*/ 0 w 280"/>
                <a:gd name="T71" fmla="*/ 0 h 250"/>
                <a:gd name="T72" fmla="*/ 0 w 280"/>
                <a:gd name="T73" fmla="*/ 0 h 250"/>
                <a:gd name="T74" fmla="*/ 0 w 280"/>
                <a:gd name="T75" fmla="*/ 0 h 250"/>
                <a:gd name="T76" fmla="*/ 0 w 280"/>
                <a:gd name="T77" fmla="*/ 0 h 250"/>
                <a:gd name="T78" fmla="*/ 0 w 280"/>
                <a:gd name="T79" fmla="*/ 0 h 250"/>
                <a:gd name="T80" fmla="*/ 0 w 280"/>
                <a:gd name="T81" fmla="*/ 0 h 250"/>
                <a:gd name="T82" fmla="*/ 0 w 280"/>
                <a:gd name="T83" fmla="*/ 0 h 250"/>
                <a:gd name="T84" fmla="*/ 0 w 280"/>
                <a:gd name="T85" fmla="*/ 0 h 250"/>
                <a:gd name="T86" fmla="*/ 0 w 280"/>
                <a:gd name="T87" fmla="*/ 0 h 250"/>
                <a:gd name="T88" fmla="*/ 0 w 280"/>
                <a:gd name="T89" fmla="*/ 0 h 250"/>
                <a:gd name="T90" fmla="*/ 0 w 280"/>
                <a:gd name="T91" fmla="*/ 0 h 250"/>
                <a:gd name="T92" fmla="*/ 0 w 280"/>
                <a:gd name="T93" fmla="*/ 0 h 250"/>
                <a:gd name="T94" fmla="*/ 0 w 280"/>
                <a:gd name="T95" fmla="*/ 0 h 250"/>
                <a:gd name="T96" fmla="*/ 0 w 280"/>
                <a:gd name="T97" fmla="*/ 0 h 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250"/>
                <a:gd name="T149" fmla="*/ 280 w 280"/>
                <a:gd name="T150" fmla="*/ 250 h 2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250">
                  <a:moveTo>
                    <a:pt x="37" y="8"/>
                  </a:moveTo>
                  <a:cubicBezTo>
                    <a:pt x="37" y="3"/>
                    <a:pt x="39" y="0"/>
                    <a:pt x="45" y="0"/>
                  </a:cubicBezTo>
                  <a:cubicBezTo>
                    <a:pt x="51" y="0"/>
                    <a:pt x="54" y="3"/>
                    <a:pt x="54" y="8"/>
                  </a:cubicBezTo>
                  <a:cubicBezTo>
                    <a:pt x="54" y="19"/>
                    <a:pt x="54" y="30"/>
                    <a:pt x="54" y="41"/>
                  </a:cubicBezTo>
                  <a:cubicBezTo>
                    <a:pt x="62" y="41"/>
                    <a:pt x="70" y="41"/>
                    <a:pt x="77" y="41"/>
                  </a:cubicBezTo>
                  <a:cubicBezTo>
                    <a:pt x="83" y="41"/>
                    <a:pt x="87" y="43"/>
                    <a:pt x="87" y="48"/>
                  </a:cubicBezTo>
                  <a:cubicBezTo>
                    <a:pt x="87" y="54"/>
                    <a:pt x="83" y="56"/>
                    <a:pt x="77" y="56"/>
                  </a:cubicBezTo>
                  <a:cubicBezTo>
                    <a:pt x="70" y="56"/>
                    <a:pt x="62" y="56"/>
                    <a:pt x="54" y="56"/>
                  </a:cubicBezTo>
                  <a:cubicBezTo>
                    <a:pt x="54" y="78"/>
                    <a:pt x="54" y="100"/>
                    <a:pt x="54" y="122"/>
                  </a:cubicBezTo>
                  <a:cubicBezTo>
                    <a:pt x="60" y="120"/>
                    <a:pt x="67" y="117"/>
                    <a:pt x="74" y="114"/>
                  </a:cubicBezTo>
                  <a:cubicBezTo>
                    <a:pt x="80" y="111"/>
                    <a:pt x="83" y="112"/>
                    <a:pt x="86" y="116"/>
                  </a:cubicBezTo>
                  <a:cubicBezTo>
                    <a:pt x="88" y="119"/>
                    <a:pt x="87" y="122"/>
                    <a:pt x="83" y="126"/>
                  </a:cubicBezTo>
                  <a:cubicBezTo>
                    <a:pt x="75" y="131"/>
                    <a:pt x="66" y="135"/>
                    <a:pt x="54" y="140"/>
                  </a:cubicBezTo>
                  <a:cubicBezTo>
                    <a:pt x="54" y="170"/>
                    <a:pt x="54" y="200"/>
                    <a:pt x="54" y="231"/>
                  </a:cubicBezTo>
                  <a:cubicBezTo>
                    <a:pt x="54" y="236"/>
                    <a:pt x="52" y="240"/>
                    <a:pt x="49" y="244"/>
                  </a:cubicBezTo>
                  <a:cubicBezTo>
                    <a:pt x="45" y="247"/>
                    <a:pt x="41" y="248"/>
                    <a:pt x="35" y="248"/>
                  </a:cubicBezTo>
                  <a:cubicBezTo>
                    <a:pt x="26" y="248"/>
                    <a:pt x="18" y="247"/>
                    <a:pt x="10" y="244"/>
                  </a:cubicBezTo>
                  <a:cubicBezTo>
                    <a:pt x="5" y="243"/>
                    <a:pt x="2" y="239"/>
                    <a:pt x="4" y="235"/>
                  </a:cubicBezTo>
                  <a:cubicBezTo>
                    <a:pt x="6" y="231"/>
                    <a:pt x="10" y="230"/>
                    <a:pt x="16" y="231"/>
                  </a:cubicBezTo>
                  <a:cubicBezTo>
                    <a:pt x="18" y="232"/>
                    <a:pt x="23" y="232"/>
                    <a:pt x="30" y="233"/>
                  </a:cubicBezTo>
                  <a:cubicBezTo>
                    <a:pt x="35" y="233"/>
                    <a:pt x="37" y="231"/>
                    <a:pt x="37" y="225"/>
                  </a:cubicBezTo>
                  <a:cubicBezTo>
                    <a:pt x="37" y="199"/>
                    <a:pt x="37" y="173"/>
                    <a:pt x="37" y="146"/>
                  </a:cubicBezTo>
                  <a:cubicBezTo>
                    <a:pt x="31" y="149"/>
                    <a:pt x="23" y="152"/>
                    <a:pt x="14" y="154"/>
                  </a:cubicBezTo>
                  <a:cubicBezTo>
                    <a:pt x="8" y="155"/>
                    <a:pt x="4" y="154"/>
                    <a:pt x="1" y="148"/>
                  </a:cubicBezTo>
                  <a:cubicBezTo>
                    <a:pt x="0" y="143"/>
                    <a:pt x="2" y="139"/>
                    <a:pt x="8" y="137"/>
                  </a:cubicBezTo>
                  <a:cubicBezTo>
                    <a:pt x="19" y="134"/>
                    <a:pt x="29" y="131"/>
                    <a:pt x="37" y="128"/>
                  </a:cubicBezTo>
                  <a:cubicBezTo>
                    <a:pt x="37" y="104"/>
                    <a:pt x="37" y="80"/>
                    <a:pt x="37" y="56"/>
                  </a:cubicBezTo>
                  <a:cubicBezTo>
                    <a:pt x="29" y="56"/>
                    <a:pt x="20" y="56"/>
                    <a:pt x="12" y="56"/>
                  </a:cubicBezTo>
                  <a:cubicBezTo>
                    <a:pt x="6" y="56"/>
                    <a:pt x="2" y="54"/>
                    <a:pt x="2" y="48"/>
                  </a:cubicBezTo>
                  <a:cubicBezTo>
                    <a:pt x="2" y="43"/>
                    <a:pt x="6" y="41"/>
                    <a:pt x="12" y="41"/>
                  </a:cubicBezTo>
                  <a:cubicBezTo>
                    <a:pt x="20" y="41"/>
                    <a:pt x="29" y="41"/>
                    <a:pt x="37" y="41"/>
                  </a:cubicBezTo>
                  <a:cubicBezTo>
                    <a:pt x="37" y="30"/>
                    <a:pt x="37" y="19"/>
                    <a:pt x="37" y="8"/>
                  </a:cubicBezTo>
                  <a:close/>
                  <a:moveTo>
                    <a:pt x="266" y="6"/>
                  </a:moveTo>
                  <a:cubicBezTo>
                    <a:pt x="267" y="12"/>
                    <a:pt x="264" y="16"/>
                    <a:pt x="258" y="17"/>
                  </a:cubicBezTo>
                  <a:cubicBezTo>
                    <a:pt x="219" y="25"/>
                    <a:pt x="169" y="29"/>
                    <a:pt x="108" y="29"/>
                  </a:cubicBezTo>
                  <a:cubicBezTo>
                    <a:pt x="102" y="29"/>
                    <a:pt x="99" y="27"/>
                    <a:pt x="99" y="22"/>
                  </a:cubicBezTo>
                  <a:cubicBezTo>
                    <a:pt x="99" y="17"/>
                    <a:pt x="102" y="15"/>
                    <a:pt x="108" y="15"/>
                  </a:cubicBezTo>
                  <a:cubicBezTo>
                    <a:pt x="162" y="14"/>
                    <a:pt x="211" y="10"/>
                    <a:pt x="254" y="1"/>
                  </a:cubicBezTo>
                  <a:cubicBezTo>
                    <a:pt x="260" y="0"/>
                    <a:pt x="264" y="2"/>
                    <a:pt x="266" y="6"/>
                  </a:cubicBezTo>
                  <a:close/>
                  <a:moveTo>
                    <a:pt x="116" y="41"/>
                  </a:moveTo>
                  <a:cubicBezTo>
                    <a:pt x="119" y="39"/>
                    <a:pt x="123" y="40"/>
                    <a:pt x="126" y="43"/>
                  </a:cubicBezTo>
                  <a:cubicBezTo>
                    <a:pt x="132" y="52"/>
                    <a:pt x="136" y="59"/>
                    <a:pt x="137" y="66"/>
                  </a:cubicBezTo>
                  <a:cubicBezTo>
                    <a:pt x="138" y="69"/>
                    <a:pt x="136" y="72"/>
                    <a:pt x="131" y="75"/>
                  </a:cubicBezTo>
                  <a:cubicBezTo>
                    <a:pt x="125" y="76"/>
                    <a:pt x="122" y="75"/>
                    <a:pt x="120" y="69"/>
                  </a:cubicBezTo>
                  <a:cubicBezTo>
                    <a:pt x="118" y="60"/>
                    <a:pt x="116" y="54"/>
                    <a:pt x="113" y="50"/>
                  </a:cubicBezTo>
                  <a:cubicBezTo>
                    <a:pt x="111" y="46"/>
                    <a:pt x="112" y="43"/>
                    <a:pt x="116" y="41"/>
                  </a:cubicBezTo>
                  <a:close/>
                  <a:moveTo>
                    <a:pt x="251" y="33"/>
                  </a:moveTo>
                  <a:cubicBezTo>
                    <a:pt x="257" y="37"/>
                    <a:pt x="260" y="41"/>
                    <a:pt x="256" y="46"/>
                  </a:cubicBezTo>
                  <a:cubicBezTo>
                    <a:pt x="249" y="58"/>
                    <a:pt x="240" y="70"/>
                    <a:pt x="230" y="80"/>
                  </a:cubicBezTo>
                  <a:cubicBezTo>
                    <a:pt x="239" y="80"/>
                    <a:pt x="248" y="80"/>
                    <a:pt x="257" y="80"/>
                  </a:cubicBezTo>
                  <a:cubicBezTo>
                    <a:pt x="263" y="80"/>
                    <a:pt x="267" y="82"/>
                    <a:pt x="267" y="88"/>
                  </a:cubicBezTo>
                  <a:cubicBezTo>
                    <a:pt x="267" y="93"/>
                    <a:pt x="263" y="95"/>
                    <a:pt x="257" y="95"/>
                  </a:cubicBezTo>
                  <a:cubicBezTo>
                    <a:pt x="222" y="95"/>
                    <a:pt x="187" y="95"/>
                    <a:pt x="152" y="95"/>
                  </a:cubicBezTo>
                  <a:cubicBezTo>
                    <a:pt x="152" y="103"/>
                    <a:pt x="152" y="111"/>
                    <a:pt x="151" y="119"/>
                  </a:cubicBezTo>
                  <a:cubicBezTo>
                    <a:pt x="190" y="119"/>
                    <a:pt x="228" y="119"/>
                    <a:pt x="267" y="119"/>
                  </a:cubicBezTo>
                  <a:cubicBezTo>
                    <a:pt x="273" y="119"/>
                    <a:pt x="276" y="121"/>
                    <a:pt x="276" y="127"/>
                  </a:cubicBezTo>
                  <a:cubicBezTo>
                    <a:pt x="276" y="132"/>
                    <a:pt x="273" y="134"/>
                    <a:pt x="267" y="134"/>
                  </a:cubicBezTo>
                  <a:cubicBezTo>
                    <a:pt x="228" y="134"/>
                    <a:pt x="189" y="134"/>
                    <a:pt x="150" y="134"/>
                  </a:cubicBezTo>
                  <a:cubicBezTo>
                    <a:pt x="149" y="144"/>
                    <a:pt x="147" y="152"/>
                    <a:pt x="145" y="158"/>
                  </a:cubicBezTo>
                  <a:cubicBezTo>
                    <a:pt x="179" y="158"/>
                    <a:pt x="212" y="158"/>
                    <a:pt x="245" y="158"/>
                  </a:cubicBezTo>
                  <a:cubicBezTo>
                    <a:pt x="252" y="158"/>
                    <a:pt x="257" y="160"/>
                    <a:pt x="260" y="165"/>
                  </a:cubicBezTo>
                  <a:cubicBezTo>
                    <a:pt x="261" y="170"/>
                    <a:pt x="260" y="174"/>
                    <a:pt x="256" y="180"/>
                  </a:cubicBezTo>
                  <a:cubicBezTo>
                    <a:pt x="247" y="193"/>
                    <a:pt x="235" y="205"/>
                    <a:pt x="219" y="214"/>
                  </a:cubicBezTo>
                  <a:cubicBezTo>
                    <a:pt x="233" y="221"/>
                    <a:pt x="251" y="226"/>
                    <a:pt x="272" y="230"/>
                  </a:cubicBezTo>
                  <a:cubicBezTo>
                    <a:pt x="277" y="231"/>
                    <a:pt x="280" y="235"/>
                    <a:pt x="279" y="240"/>
                  </a:cubicBezTo>
                  <a:cubicBezTo>
                    <a:pt x="278" y="245"/>
                    <a:pt x="273" y="247"/>
                    <a:pt x="267" y="247"/>
                  </a:cubicBezTo>
                  <a:cubicBezTo>
                    <a:pt x="244" y="244"/>
                    <a:pt x="223" y="236"/>
                    <a:pt x="204" y="224"/>
                  </a:cubicBezTo>
                  <a:cubicBezTo>
                    <a:pt x="181" y="235"/>
                    <a:pt x="155" y="244"/>
                    <a:pt x="124" y="249"/>
                  </a:cubicBezTo>
                  <a:cubicBezTo>
                    <a:pt x="118" y="250"/>
                    <a:pt x="116" y="248"/>
                    <a:pt x="114" y="244"/>
                  </a:cubicBezTo>
                  <a:cubicBezTo>
                    <a:pt x="113" y="240"/>
                    <a:pt x="116" y="237"/>
                    <a:pt x="119" y="236"/>
                  </a:cubicBezTo>
                  <a:cubicBezTo>
                    <a:pt x="151" y="228"/>
                    <a:pt x="175" y="222"/>
                    <a:pt x="188" y="214"/>
                  </a:cubicBezTo>
                  <a:cubicBezTo>
                    <a:pt x="173" y="202"/>
                    <a:pt x="158" y="189"/>
                    <a:pt x="145" y="173"/>
                  </a:cubicBezTo>
                  <a:cubicBezTo>
                    <a:pt x="144" y="173"/>
                    <a:pt x="143" y="173"/>
                    <a:pt x="142" y="173"/>
                  </a:cubicBezTo>
                  <a:cubicBezTo>
                    <a:pt x="131" y="199"/>
                    <a:pt x="114" y="221"/>
                    <a:pt x="91" y="238"/>
                  </a:cubicBezTo>
                  <a:cubicBezTo>
                    <a:pt x="86" y="242"/>
                    <a:pt x="82" y="241"/>
                    <a:pt x="79" y="237"/>
                  </a:cubicBezTo>
                  <a:cubicBezTo>
                    <a:pt x="76" y="234"/>
                    <a:pt x="76" y="231"/>
                    <a:pt x="80" y="227"/>
                  </a:cubicBezTo>
                  <a:cubicBezTo>
                    <a:pt x="109" y="204"/>
                    <a:pt x="128" y="174"/>
                    <a:pt x="133" y="134"/>
                  </a:cubicBezTo>
                  <a:cubicBezTo>
                    <a:pt x="123" y="134"/>
                    <a:pt x="112" y="134"/>
                    <a:pt x="101" y="134"/>
                  </a:cubicBezTo>
                  <a:cubicBezTo>
                    <a:pt x="95" y="134"/>
                    <a:pt x="92" y="132"/>
                    <a:pt x="92" y="127"/>
                  </a:cubicBezTo>
                  <a:cubicBezTo>
                    <a:pt x="92" y="121"/>
                    <a:pt x="95" y="119"/>
                    <a:pt x="101" y="119"/>
                  </a:cubicBezTo>
                  <a:cubicBezTo>
                    <a:pt x="112" y="119"/>
                    <a:pt x="124" y="119"/>
                    <a:pt x="135" y="119"/>
                  </a:cubicBezTo>
                  <a:cubicBezTo>
                    <a:pt x="136" y="111"/>
                    <a:pt x="136" y="103"/>
                    <a:pt x="136" y="95"/>
                  </a:cubicBezTo>
                  <a:cubicBezTo>
                    <a:pt x="125" y="95"/>
                    <a:pt x="114" y="95"/>
                    <a:pt x="104" y="95"/>
                  </a:cubicBezTo>
                  <a:cubicBezTo>
                    <a:pt x="98" y="95"/>
                    <a:pt x="94" y="93"/>
                    <a:pt x="94" y="88"/>
                  </a:cubicBezTo>
                  <a:cubicBezTo>
                    <a:pt x="94" y="82"/>
                    <a:pt x="98" y="80"/>
                    <a:pt x="104" y="80"/>
                  </a:cubicBezTo>
                  <a:cubicBezTo>
                    <a:pt x="140" y="80"/>
                    <a:pt x="176" y="80"/>
                    <a:pt x="212" y="80"/>
                  </a:cubicBezTo>
                  <a:cubicBezTo>
                    <a:pt x="223" y="67"/>
                    <a:pt x="231" y="53"/>
                    <a:pt x="238" y="39"/>
                  </a:cubicBezTo>
                  <a:cubicBezTo>
                    <a:pt x="242" y="33"/>
                    <a:pt x="245" y="32"/>
                    <a:pt x="251" y="33"/>
                  </a:cubicBezTo>
                  <a:close/>
                  <a:moveTo>
                    <a:pt x="163" y="173"/>
                  </a:moveTo>
                  <a:cubicBezTo>
                    <a:pt x="176" y="186"/>
                    <a:pt x="189" y="197"/>
                    <a:pt x="204" y="206"/>
                  </a:cubicBezTo>
                  <a:cubicBezTo>
                    <a:pt x="217" y="196"/>
                    <a:pt x="229" y="185"/>
                    <a:pt x="237" y="173"/>
                  </a:cubicBezTo>
                  <a:cubicBezTo>
                    <a:pt x="212" y="173"/>
                    <a:pt x="188" y="173"/>
                    <a:pt x="163" y="173"/>
                  </a:cubicBezTo>
                  <a:close/>
                  <a:moveTo>
                    <a:pt x="173" y="35"/>
                  </a:moveTo>
                  <a:cubicBezTo>
                    <a:pt x="177" y="34"/>
                    <a:pt x="181" y="35"/>
                    <a:pt x="183" y="39"/>
                  </a:cubicBezTo>
                  <a:cubicBezTo>
                    <a:pt x="189" y="45"/>
                    <a:pt x="193" y="53"/>
                    <a:pt x="197" y="60"/>
                  </a:cubicBezTo>
                  <a:cubicBezTo>
                    <a:pt x="198" y="66"/>
                    <a:pt x="197" y="70"/>
                    <a:pt x="191" y="71"/>
                  </a:cubicBezTo>
                  <a:cubicBezTo>
                    <a:pt x="185" y="72"/>
                    <a:pt x="181" y="71"/>
                    <a:pt x="179" y="67"/>
                  </a:cubicBezTo>
                  <a:cubicBezTo>
                    <a:pt x="175" y="57"/>
                    <a:pt x="173" y="50"/>
                    <a:pt x="169" y="44"/>
                  </a:cubicBezTo>
                  <a:cubicBezTo>
                    <a:pt x="168" y="40"/>
                    <a:pt x="169" y="37"/>
                    <a:pt x="173" y="35"/>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4" name="Freeform 220"/>
            <p:cNvSpPr>
              <a:spLocks/>
            </p:cNvSpPr>
            <p:nvPr/>
          </p:nvSpPr>
          <p:spPr bwMode="auto">
            <a:xfrm>
              <a:off x="3311" y="1301"/>
              <a:ext cx="128" cy="110"/>
            </a:xfrm>
            <a:custGeom>
              <a:avLst/>
              <a:gdLst>
                <a:gd name="T0" fmla="*/ 34 w 128"/>
                <a:gd name="T1" fmla="*/ 5 h 110"/>
                <a:gd name="T2" fmla="*/ 38 w 128"/>
                <a:gd name="T3" fmla="*/ 0 h 110"/>
                <a:gd name="T4" fmla="*/ 44 w 128"/>
                <a:gd name="T5" fmla="*/ 5 h 110"/>
                <a:gd name="T6" fmla="*/ 44 w 128"/>
                <a:gd name="T7" fmla="*/ 30 h 110"/>
                <a:gd name="T8" fmla="*/ 108 w 128"/>
                <a:gd name="T9" fmla="*/ 20 h 110"/>
                <a:gd name="T10" fmla="*/ 117 w 128"/>
                <a:gd name="T11" fmla="*/ 19 h 110"/>
                <a:gd name="T12" fmla="*/ 124 w 128"/>
                <a:gd name="T13" fmla="*/ 21 h 110"/>
                <a:gd name="T14" fmla="*/ 126 w 128"/>
                <a:gd name="T15" fmla="*/ 26 h 110"/>
                <a:gd name="T16" fmla="*/ 108 w 128"/>
                <a:gd name="T17" fmla="*/ 56 h 110"/>
                <a:gd name="T18" fmla="*/ 75 w 128"/>
                <a:gd name="T19" fmla="*/ 77 h 110"/>
                <a:gd name="T20" fmla="*/ 68 w 128"/>
                <a:gd name="T21" fmla="*/ 75 h 110"/>
                <a:gd name="T22" fmla="*/ 70 w 128"/>
                <a:gd name="T23" fmla="*/ 70 h 110"/>
                <a:gd name="T24" fmla="*/ 98 w 128"/>
                <a:gd name="T25" fmla="*/ 52 h 110"/>
                <a:gd name="T26" fmla="*/ 113 w 128"/>
                <a:gd name="T27" fmla="*/ 31 h 110"/>
                <a:gd name="T28" fmla="*/ 111 w 128"/>
                <a:gd name="T29" fmla="*/ 29 h 110"/>
                <a:gd name="T30" fmla="*/ 108 w 128"/>
                <a:gd name="T31" fmla="*/ 29 h 110"/>
                <a:gd name="T32" fmla="*/ 44 w 128"/>
                <a:gd name="T33" fmla="*/ 38 h 110"/>
                <a:gd name="T34" fmla="*/ 44 w 128"/>
                <a:gd name="T35" fmla="*/ 89 h 110"/>
                <a:gd name="T36" fmla="*/ 62 w 128"/>
                <a:gd name="T37" fmla="*/ 101 h 110"/>
                <a:gd name="T38" fmla="*/ 86 w 128"/>
                <a:gd name="T39" fmla="*/ 101 h 110"/>
                <a:gd name="T40" fmla="*/ 100 w 128"/>
                <a:gd name="T41" fmla="*/ 100 h 110"/>
                <a:gd name="T42" fmla="*/ 117 w 128"/>
                <a:gd name="T43" fmla="*/ 98 h 110"/>
                <a:gd name="T44" fmla="*/ 125 w 128"/>
                <a:gd name="T45" fmla="*/ 102 h 110"/>
                <a:gd name="T46" fmla="*/ 121 w 128"/>
                <a:gd name="T47" fmla="*/ 107 h 110"/>
                <a:gd name="T48" fmla="*/ 97 w 128"/>
                <a:gd name="T49" fmla="*/ 110 h 110"/>
                <a:gd name="T50" fmla="*/ 67 w 128"/>
                <a:gd name="T51" fmla="*/ 110 h 110"/>
                <a:gd name="T52" fmla="*/ 40 w 128"/>
                <a:gd name="T53" fmla="*/ 104 h 110"/>
                <a:gd name="T54" fmla="*/ 34 w 128"/>
                <a:gd name="T55" fmla="*/ 88 h 110"/>
                <a:gd name="T56" fmla="*/ 34 w 128"/>
                <a:gd name="T57" fmla="*/ 40 h 110"/>
                <a:gd name="T58" fmla="*/ 5 w 128"/>
                <a:gd name="T59" fmla="*/ 45 h 110"/>
                <a:gd name="T60" fmla="*/ 0 w 128"/>
                <a:gd name="T61" fmla="*/ 41 h 110"/>
                <a:gd name="T62" fmla="*/ 4 w 128"/>
                <a:gd name="T63" fmla="*/ 36 h 110"/>
                <a:gd name="T64" fmla="*/ 34 w 128"/>
                <a:gd name="T65" fmla="*/ 31 h 110"/>
                <a:gd name="T66" fmla="*/ 34 w 128"/>
                <a:gd name="T67" fmla="*/ 5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8"/>
                <a:gd name="T103" fmla="*/ 0 h 110"/>
                <a:gd name="T104" fmla="*/ 128 w 128"/>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8" h="110">
                  <a:moveTo>
                    <a:pt x="34" y="5"/>
                  </a:moveTo>
                  <a:cubicBezTo>
                    <a:pt x="34" y="1"/>
                    <a:pt x="35" y="0"/>
                    <a:pt x="38" y="0"/>
                  </a:cubicBezTo>
                  <a:cubicBezTo>
                    <a:pt x="42" y="0"/>
                    <a:pt x="44" y="1"/>
                    <a:pt x="44" y="5"/>
                  </a:cubicBezTo>
                  <a:cubicBezTo>
                    <a:pt x="44" y="13"/>
                    <a:pt x="44" y="22"/>
                    <a:pt x="44" y="30"/>
                  </a:cubicBezTo>
                  <a:cubicBezTo>
                    <a:pt x="65" y="27"/>
                    <a:pt x="86" y="23"/>
                    <a:pt x="108" y="20"/>
                  </a:cubicBezTo>
                  <a:cubicBezTo>
                    <a:pt x="111" y="19"/>
                    <a:pt x="114" y="19"/>
                    <a:pt x="117" y="19"/>
                  </a:cubicBezTo>
                  <a:cubicBezTo>
                    <a:pt x="119" y="19"/>
                    <a:pt x="122" y="19"/>
                    <a:pt x="124" y="21"/>
                  </a:cubicBezTo>
                  <a:cubicBezTo>
                    <a:pt x="125" y="23"/>
                    <a:pt x="126" y="24"/>
                    <a:pt x="126" y="26"/>
                  </a:cubicBezTo>
                  <a:cubicBezTo>
                    <a:pt x="128" y="34"/>
                    <a:pt x="121" y="44"/>
                    <a:pt x="108" y="56"/>
                  </a:cubicBezTo>
                  <a:cubicBezTo>
                    <a:pt x="99" y="64"/>
                    <a:pt x="88" y="71"/>
                    <a:pt x="75" y="77"/>
                  </a:cubicBezTo>
                  <a:cubicBezTo>
                    <a:pt x="72" y="78"/>
                    <a:pt x="69" y="77"/>
                    <a:pt x="68" y="75"/>
                  </a:cubicBezTo>
                  <a:cubicBezTo>
                    <a:pt x="67" y="73"/>
                    <a:pt x="68" y="72"/>
                    <a:pt x="70" y="70"/>
                  </a:cubicBezTo>
                  <a:cubicBezTo>
                    <a:pt x="81" y="65"/>
                    <a:pt x="91" y="58"/>
                    <a:pt x="98" y="52"/>
                  </a:cubicBezTo>
                  <a:cubicBezTo>
                    <a:pt x="108" y="43"/>
                    <a:pt x="113" y="36"/>
                    <a:pt x="113" y="31"/>
                  </a:cubicBezTo>
                  <a:cubicBezTo>
                    <a:pt x="113" y="29"/>
                    <a:pt x="113" y="29"/>
                    <a:pt x="111" y="29"/>
                  </a:cubicBezTo>
                  <a:cubicBezTo>
                    <a:pt x="110" y="29"/>
                    <a:pt x="109" y="29"/>
                    <a:pt x="108" y="29"/>
                  </a:cubicBezTo>
                  <a:cubicBezTo>
                    <a:pt x="87" y="32"/>
                    <a:pt x="65" y="35"/>
                    <a:pt x="44" y="38"/>
                  </a:cubicBezTo>
                  <a:cubicBezTo>
                    <a:pt x="44" y="56"/>
                    <a:pt x="44" y="72"/>
                    <a:pt x="44" y="89"/>
                  </a:cubicBezTo>
                  <a:cubicBezTo>
                    <a:pt x="44" y="97"/>
                    <a:pt x="50" y="101"/>
                    <a:pt x="62" y="101"/>
                  </a:cubicBezTo>
                  <a:cubicBezTo>
                    <a:pt x="70" y="102"/>
                    <a:pt x="78" y="102"/>
                    <a:pt x="86" y="101"/>
                  </a:cubicBezTo>
                  <a:cubicBezTo>
                    <a:pt x="90" y="101"/>
                    <a:pt x="95" y="101"/>
                    <a:pt x="100" y="100"/>
                  </a:cubicBezTo>
                  <a:cubicBezTo>
                    <a:pt x="108" y="99"/>
                    <a:pt x="113" y="98"/>
                    <a:pt x="117" y="98"/>
                  </a:cubicBezTo>
                  <a:cubicBezTo>
                    <a:pt x="122" y="97"/>
                    <a:pt x="125" y="98"/>
                    <a:pt x="125" y="102"/>
                  </a:cubicBezTo>
                  <a:cubicBezTo>
                    <a:pt x="125" y="104"/>
                    <a:pt x="124" y="107"/>
                    <a:pt x="121" y="107"/>
                  </a:cubicBezTo>
                  <a:cubicBezTo>
                    <a:pt x="113" y="109"/>
                    <a:pt x="105" y="109"/>
                    <a:pt x="97" y="110"/>
                  </a:cubicBezTo>
                  <a:cubicBezTo>
                    <a:pt x="89" y="110"/>
                    <a:pt x="79" y="110"/>
                    <a:pt x="67" y="110"/>
                  </a:cubicBezTo>
                  <a:cubicBezTo>
                    <a:pt x="53" y="110"/>
                    <a:pt x="45" y="108"/>
                    <a:pt x="40" y="104"/>
                  </a:cubicBezTo>
                  <a:cubicBezTo>
                    <a:pt x="35" y="101"/>
                    <a:pt x="34" y="95"/>
                    <a:pt x="34" y="88"/>
                  </a:cubicBezTo>
                  <a:cubicBezTo>
                    <a:pt x="34" y="72"/>
                    <a:pt x="34" y="56"/>
                    <a:pt x="34" y="40"/>
                  </a:cubicBezTo>
                  <a:cubicBezTo>
                    <a:pt x="24" y="42"/>
                    <a:pt x="15" y="43"/>
                    <a:pt x="5" y="45"/>
                  </a:cubicBezTo>
                  <a:cubicBezTo>
                    <a:pt x="2" y="45"/>
                    <a:pt x="1" y="43"/>
                    <a:pt x="0" y="41"/>
                  </a:cubicBezTo>
                  <a:cubicBezTo>
                    <a:pt x="0" y="38"/>
                    <a:pt x="2" y="36"/>
                    <a:pt x="4" y="36"/>
                  </a:cubicBezTo>
                  <a:cubicBezTo>
                    <a:pt x="14" y="34"/>
                    <a:pt x="24" y="33"/>
                    <a:pt x="34" y="31"/>
                  </a:cubicBezTo>
                  <a:cubicBezTo>
                    <a:pt x="34" y="23"/>
                    <a:pt x="34" y="14"/>
                    <a:pt x="34" y="5"/>
                  </a:cubicBezTo>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5" name="Freeform 221"/>
            <p:cNvSpPr>
              <a:spLocks noEditPoints="1"/>
            </p:cNvSpPr>
            <p:nvPr/>
          </p:nvSpPr>
          <p:spPr bwMode="auto">
            <a:xfrm>
              <a:off x="3467" y="1308"/>
              <a:ext cx="118" cy="104"/>
            </a:xfrm>
            <a:custGeom>
              <a:avLst/>
              <a:gdLst>
                <a:gd name="T0" fmla="*/ 0 w 243"/>
                <a:gd name="T1" fmla="*/ 0 h 218"/>
                <a:gd name="T2" fmla="*/ 0 w 243"/>
                <a:gd name="T3" fmla="*/ 0 h 218"/>
                <a:gd name="T4" fmla="*/ 0 w 243"/>
                <a:gd name="T5" fmla="*/ 0 h 218"/>
                <a:gd name="T6" fmla="*/ 0 w 243"/>
                <a:gd name="T7" fmla="*/ 0 h 218"/>
                <a:gd name="T8" fmla="*/ 0 w 243"/>
                <a:gd name="T9" fmla="*/ 0 h 218"/>
                <a:gd name="T10" fmla="*/ 0 w 243"/>
                <a:gd name="T11" fmla="*/ 0 h 218"/>
                <a:gd name="T12" fmla="*/ 0 w 243"/>
                <a:gd name="T13" fmla="*/ 0 h 218"/>
                <a:gd name="T14" fmla="*/ 0 w 243"/>
                <a:gd name="T15" fmla="*/ 0 h 218"/>
                <a:gd name="T16" fmla="*/ 0 w 243"/>
                <a:gd name="T17" fmla="*/ 0 h 218"/>
                <a:gd name="T18" fmla="*/ 0 w 243"/>
                <a:gd name="T19" fmla="*/ 0 h 218"/>
                <a:gd name="T20" fmla="*/ 0 w 243"/>
                <a:gd name="T21" fmla="*/ 0 h 218"/>
                <a:gd name="T22" fmla="*/ 0 w 243"/>
                <a:gd name="T23" fmla="*/ 0 h 218"/>
                <a:gd name="T24" fmla="*/ 0 w 243"/>
                <a:gd name="T25" fmla="*/ 0 h 218"/>
                <a:gd name="T26" fmla="*/ 0 w 243"/>
                <a:gd name="T27" fmla="*/ 0 h 218"/>
                <a:gd name="T28" fmla="*/ 0 w 243"/>
                <a:gd name="T29" fmla="*/ 0 h 218"/>
                <a:gd name="T30" fmla="*/ 0 w 243"/>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
                <a:gd name="T49" fmla="*/ 0 h 218"/>
                <a:gd name="T50" fmla="*/ 243 w 243"/>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 h="218">
                  <a:moveTo>
                    <a:pt x="1" y="8"/>
                  </a:moveTo>
                  <a:cubicBezTo>
                    <a:pt x="5" y="2"/>
                    <a:pt x="11" y="0"/>
                    <a:pt x="17" y="2"/>
                  </a:cubicBezTo>
                  <a:cubicBezTo>
                    <a:pt x="52" y="16"/>
                    <a:pt x="83" y="30"/>
                    <a:pt x="105" y="48"/>
                  </a:cubicBezTo>
                  <a:cubicBezTo>
                    <a:pt x="112" y="54"/>
                    <a:pt x="113" y="60"/>
                    <a:pt x="109" y="66"/>
                  </a:cubicBezTo>
                  <a:cubicBezTo>
                    <a:pt x="103" y="73"/>
                    <a:pt x="95" y="73"/>
                    <a:pt x="87" y="68"/>
                  </a:cubicBezTo>
                  <a:cubicBezTo>
                    <a:pt x="60" y="48"/>
                    <a:pt x="33" y="33"/>
                    <a:pt x="6" y="21"/>
                  </a:cubicBezTo>
                  <a:cubicBezTo>
                    <a:pt x="1" y="18"/>
                    <a:pt x="0" y="13"/>
                    <a:pt x="1" y="8"/>
                  </a:cubicBezTo>
                  <a:close/>
                  <a:moveTo>
                    <a:pt x="234" y="26"/>
                  </a:moveTo>
                  <a:cubicBezTo>
                    <a:pt x="241" y="27"/>
                    <a:pt x="243" y="32"/>
                    <a:pt x="242" y="38"/>
                  </a:cubicBezTo>
                  <a:cubicBezTo>
                    <a:pt x="229" y="89"/>
                    <a:pt x="206" y="129"/>
                    <a:pt x="173" y="160"/>
                  </a:cubicBezTo>
                  <a:cubicBezTo>
                    <a:pt x="139" y="192"/>
                    <a:pt x="87" y="211"/>
                    <a:pt x="20" y="218"/>
                  </a:cubicBezTo>
                  <a:cubicBezTo>
                    <a:pt x="12" y="218"/>
                    <a:pt x="7" y="215"/>
                    <a:pt x="6" y="207"/>
                  </a:cubicBezTo>
                  <a:cubicBezTo>
                    <a:pt x="6" y="200"/>
                    <a:pt x="10" y="197"/>
                    <a:pt x="18" y="196"/>
                  </a:cubicBezTo>
                  <a:cubicBezTo>
                    <a:pt x="79" y="190"/>
                    <a:pt x="126" y="173"/>
                    <a:pt x="160" y="141"/>
                  </a:cubicBezTo>
                  <a:cubicBezTo>
                    <a:pt x="187" y="116"/>
                    <a:pt x="209" y="81"/>
                    <a:pt x="222" y="34"/>
                  </a:cubicBezTo>
                  <a:cubicBezTo>
                    <a:pt x="223" y="28"/>
                    <a:pt x="228" y="25"/>
                    <a:pt x="234" y="26"/>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6" name="Freeform 222"/>
            <p:cNvSpPr>
              <a:spLocks noEditPoints="1"/>
            </p:cNvSpPr>
            <p:nvPr/>
          </p:nvSpPr>
          <p:spPr bwMode="auto">
            <a:xfrm>
              <a:off x="3605" y="1301"/>
              <a:ext cx="122" cy="113"/>
            </a:xfrm>
            <a:custGeom>
              <a:avLst/>
              <a:gdLst>
                <a:gd name="T0" fmla="*/ 0 w 253"/>
                <a:gd name="T1" fmla="*/ 0 h 238"/>
                <a:gd name="T2" fmla="*/ 0 w 253"/>
                <a:gd name="T3" fmla="*/ 0 h 238"/>
                <a:gd name="T4" fmla="*/ 0 w 253"/>
                <a:gd name="T5" fmla="*/ 0 h 238"/>
                <a:gd name="T6" fmla="*/ 0 w 253"/>
                <a:gd name="T7" fmla="*/ 0 h 238"/>
                <a:gd name="T8" fmla="*/ 0 w 253"/>
                <a:gd name="T9" fmla="*/ 0 h 238"/>
                <a:gd name="T10" fmla="*/ 0 w 253"/>
                <a:gd name="T11" fmla="*/ 0 h 238"/>
                <a:gd name="T12" fmla="*/ 0 w 253"/>
                <a:gd name="T13" fmla="*/ 0 h 238"/>
                <a:gd name="T14" fmla="*/ 0 w 253"/>
                <a:gd name="T15" fmla="*/ 0 h 238"/>
                <a:gd name="T16" fmla="*/ 0 w 253"/>
                <a:gd name="T17" fmla="*/ 0 h 238"/>
                <a:gd name="T18" fmla="*/ 0 w 253"/>
                <a:gd name="T19" fmla="*/ 0 h 238"/>
                <a:gd name="T20" fmla="*/ 0 w 253"/>
                <a:gd name="T21" fmla="*/ 0 h 238"/>
                <a:gd name="T22" fmla="*/ 0 w 253"/>
                <a:gd name="T23" fmla="*/ 0 h 238"/>
                <a:gd name="T24" fmla="*/ 0 w 253"/>
                <a:gd name="T25" fmla="*/ 0 h 238"/>
                <a:gd name="T26" fmla="*/ 0 w 253"/>
                <a:gd name="T27" fmla="*/ 0 h 238"/>
                <a:gd name="T28" fmla="*/ 0 w 253"/>
                <a:gd name="T29" fmla="*/ 0 h 238"/>
                <a:gd name="T30" fmla="*/ 0 w 253"/>
                <a:gd name="T31" fmla="*/ 0 h 238"/>
                <a:gd name="T32" fmla="*/ 0 w 253"/>
                <a:gd name="T33" fmla="*/ 0 h 238"/>
                <a:gd name="T34" fmla="*/ 0 w 253"/>
                <a:gd name="T35" fmla="*/ 0 h 238"/>
                <a:gd name="T36" fmla="*/ 0 w 253"/>
                <a:gd name="T37" fmla="*/ 0 h 238"/>
                <a:gd name="T38" fmla="*/ 0 w 253"/>
                <a:gd name="T39" fmla="*/ 0 h 238"/>
                <a:gd name="T40" fmla="*/ 0 w 253"/>
                <a:gd name="T41" fmla="*/ 0 h 238"/>
                <a:gd name="T42" fmla="*/ 0 w 253"/>
                <a:gd name="T43" fmla="*/ 0 h 238"/>
                <a:gd name="T44" fmla="*/ 0 w 253"/>
                <a:gd name="T45" fmla="*/ 0 h 238"/>
                <a:gd name="T46" fmla="*/ 0 w 253"/>
                <a:gd name="T47" fmla="*/ 0 h 238"/>
                <a:gd name="T48" fmla="*/ 0 w 253"/>
                <a:gd name="T49" fmla="*/ 0 h 238"/>
                <a:gd name="T50" fmla="*/ 0 w 253"/>
                <a:gd name="T51" fmla="*/ 0 h 238"/>
                <a:gd name="T52" fmla="*/ 0 w 253"/>
                <a:gd name="T53" fmla="*/ 0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3"/>
                <a:gd name="T82" fmla="*/ 0 h 238"/>
                <a:gd name="T83" fmla="*/ 253 w 253"/>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3" h="238">
                  <a:moveTo>
                    <a:pt x="96" y="1"/>
                  </a:moveTo>
                  <a:cubicBezTo>
                    <a:pt x="102" y="2"/>
                    <a:pt x="106" y="7"/>
                    <a:pt x="105" y="12"/>
                  </a:cubicBezTo>
                  <a:cubicBezTo>
                    <a:pt x="104" y="15"/>
                    <a:pt x="103" y="18"/>
                    <a:pt x="102" y="21"/>
                  </a:cubicBezTo>
                  <a:cubicBezTo>
                    <a:pt x="143" y="21"/>
                    <a:pt x="184" y="21"/>
                    <a:pt x="225" y="21"/>
                  </a:cubicBezTo>
                  <a:cubicBezTo>
                    <a:pt x="233" y="21"/>
                    <a:pt x="240" y="23"/>
                    <a:pt x="246" y="27"/>
                  </a:cubicBezTo>
                  <a:cubicBezTo>
                    <a:pt x="251" y="31"/>
                    <a:pt x="253" y="36"/>
                    <a:pt x="253" y="43"/>
                  </a:cubicBezTo>
                  <a:cubicBezTo>
                    <a:pt x="253" y="62"/>
                    <a:pt x="246" y="88"/>
                    <a:pt x="232" y="121"/>
                  </a:cubicBezTo>
                  <a:cubicBezTo>
                    <a:pt x="220" y="146"/>
                    <a:pt x="204" y="166"/>
                    <a:pt x="187" y="182"/>
                  </a:cubicBezTo>
                  <a:cubicBezTo>
                    <a:pt x="150" y="215"/>
                    <a:pt x="102" y="233"/>
                    <a:pt x="43" y="237"/>
                  </a:cubicBezTo>
                  <a:cubicBezTo>
                    <a:pt x="36" y="238"/>
                    <a:pt x="32" y="234"/>
                    <a:pt x="31" y="229"/>
                  </a:cubicBezTo>
                  <a:cubicBezTo>
                    <a:pt x="31" y="224"/>
                    <a:pt x="33" y="221"/>
                    <a:pt x="39" y="220"/>
                  </a:cubicBezTo>
                  <a:cubicBezTo>
                    <a:pt x="69" y="218"/>
                    <a:pt x="95" y="213"/>
                    <a:pt x="118" y="203"/>
                  </a:cubicBezTo>
                  <a:cubicBezTo>
                    <a:pt x="143" y="193"/>
                    <a:pt x="164" y="179"/>
                    <a:pt x="180" y="162"/>
                  </a:cubicBezTo>
                  <a:cubicBezTo>
                    <a:pt x="145" y="138"/>
                    <a:pt x="108" y="117"/>
                    <a:pt x="68" y="98"/>
                  </a:cubicBezTo>
                  <a:cubicBezTo>
                    <a:pt x="52" y="114"/>
                    <a:pt x="34" y="128"/>
                    <a:pt x="16" y="138"/>
                  </a:cubicBezTo>
                  <a:cubicBezTo>
                    <a:pt x="11" y="141"/>
                    <a:pt x="6" y="140"/>
                    <a:pt x="2" y="137"/>
                  </a:cubicBezTo>
                  <a:cubicBezTo>
                    <a:pt x="0" y="134"/>
                    <a:pt x="0" y="129"/>
                    <a:pt x="3" y="126"/>
                  </a:cubicBezTo>
                  <a:cubicBezTo>
                    <a:pt x="26" y="112"/>
                    <a:pt x="43" y="97"/>
                    <a:pt x="53" y="81"/>
                  </a:cubicBezTo>
                  <a:cubicBezTo>
                    <a:pt x="67" y="62"/>
                    <a:pt x="77" y="37"/>
                    <a:pt x="82" y="8"/>
                  </a:cubicBezTo>
                  <a:cubicBezTo>
                    <a:pt x="84" y="2"/>
                    <a:pt x="89" y="0"/>
                    <a:pt x="96" y="1"/>
                  </a:cubicBezTo>
                  <a:close/>
                  <a:moveTo>
                    <a:pt x="97" y="40"/>
                  </a:moveTo>
                  <a:cubicBezTo>
                    <a:pt x="93" y="57"/>
                    <a:pt x="85" y="71"/>
                    <a:pt x="77" y="83"/>
                  </a:cubicBezTo>
                  <a:cubicBezTo>
                    <a:pt x="119" y="101"/>
                    <a:pt x="158" y="120"/>
                    <a:pt x="194" y="143"/>
                  </a:cubicBezTo>
                  <a:cubicBezTo>
                    <a:pt x="202" y="132"/>
                    <a:pt x="209" y="117"/>
                    <a:pt x="218" y="98"/>
                  </a:cubicBezTo>
                  <a:cubicBezTo>
                    <a:pt x="225" y="81"/>
                    <a:pt x="228" y="65"/>
                    <a:pt x="230" y="50"/>
                  </a:cubicBezTo>
                  <a:cubicBezTo>
                    <a:pt x="228" y="43"/>
                    <a:pt x="224" y="40"/>
                    <a:pt x="215" y="40"/>
                  </a:cubicBezTo>
                  <a:cubicBezTo>
                    <a:pt x="176" y="40"/>
                    <a:pt x="137" y="40"/>
                    <a:pt x="97" y="40"/>
                  </a:cubicBez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617" name="Freeform 223"/>
            <p:cNvSpPr>
              <a:spLocks/>
            </p:cNvSpPr>
            <p:nvPr/>
          </p:nvSpPr>
          <p:spPr bwMode="auto">
            <a:xfrm>
              <a:off x="3759" y="1348"/>
              <a:ext cx="119" cy="15"/>
            </a:xfrm>
            <a:custGeom>
              <a:avLst/>
              <a:gdLst>
                <a:gd name="T0" fmla="*/ 113 w 119"/>
                <a:gd name="T1" fmla="*/ 5 h 15"/>
                <a:gd name="T2" fmla="*/ 119 w 119"/>
                <a:gd name="T3" fmla="*/ 9 h 15"/>
                <a:gd name="T4" fmla="*/ 113 w 119"/>
                <a:gd name="T5" fmla="*/ 15 h 15"/>
                <a:gd name="T6" fmla="*/ 30 w 119"/>
                <a:gd name="T7" fmla="*/ 15 h 15"/>
                <a:gd name="T8" fmla="*/ 11 w 119"/>
                <a:gd name="T9" fmla="*/ 12 h 15"/>
                <a:gd name="T10" fmla="*/ 3 w 119"/>
                <a:gd name="T11" fmla="*/ 9 h 15"/>
                <a:gd name="T12" fmla="*/ 0 w 119"/>
                <a:gd name="T13" fmla="*/ 3 h 15"/>
                <a:gd name="T14" fmla="*/ 7 w 119"/>
                <a:gd name="T15" fmla="*/ 0 h 15"/>
                <a:gd name="T16" fmla="*/ 15 w 119"/>
                <a:gd name="T17" fmla="*/ 2 h 15"/>
                <a:gd name="T18" fmla="*/ 31 w 119"/>
                <a:gd name="T19" fmla="*/ 5 h 15"/>
                <a:gd name="T20" fmla="*/ 113 w 119"/>
                <a:gd name="T21" fmla="*/ 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15"/>
                <a:gd name="T35" fmla="*/ 119 w 119"/>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15">
                  <a:moveTo>
                    <a:pt x="113" y="5"/>
                  </a:moveTo>
                  <a:cubicBezTo>
                    <a:pt x="116" y="5"/>
                    <a:pt x="119" y="6"/>
                    <a:pt x="119" y="9"/>
                  </a:cubicBezTo>
                  <a:cubicBezTo>
                    <a:pt x="119" y="13"/>
                    <a:pt x="116" y="15"/>
                    <a:pt x="113" y="15"/>
                  </a:cubicBezTo>
                  <a:cubicBezTo>
                    <a:pt x="85" y="15"/>
                    <a:pt x="58" y="15"/>
                    <a:pt x="30" y="15"/>
                  </a:cubicBezTo>
                  <a:cubicBezTo>
                    <a:pt x="23" y="15"/>
                    <a:pt x="16" y="14"/>
                    <a:pt x="11" y="12"/>
                  </a:cubicBezTo>
                  <a:cubicBezTo>
                    <a:pt x="9" y="11"/>
                    <a:pt x="6" y="10"/>
                    <a:pt x="3" y="9"/>
                  </a:cubicBezTo>
                  <a:cubicBezTo>
                    <a:pt x="0" y="8"/>
                    <a:pt x="0" y="6"/>
                    <a:pt x="0" y="3"/>
                  </a:cubicBezTo>
                  <a:cubicBezTo>
                    <a:pt x="1" y="0"/>
                    <a:pt x="4" y="0"/>
                    <a:pt x="7" y="0"/>
                  </a:cubicBezTo>
                  <a:cubicBezTo>
                    <a:pt x="9" y="1"/>
                    <a:pt x="12" y="1"/>
                    <a:pt x="15" y="2"/>
                  </a:cubicBezTo>
                  <a:cubicBezTo>
                    <a:pt x="19" y="4"/>
                    <a:pt x="24" y="5"/>
                    <a:pt x="31" y="5"/>
                  </a:cubicBezTo>
                  <a:cubicBezTo>
                    <a:pt x="58" y="5"/>
                    <a:pt x="85" y="5"/>
                    <a:pt x="113" y="5"/>
                  </a:cubicBezTo>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49" name="Rectangle 224"/>
          <p:cNvSpPr>
            <a:spLocks noChangeArrowheads="1"/>
          </p:cNvSpPr>
          <p:nvPr/>
        </p:nvSpPr>
        <p:spPr bwMode="auto">
          <a:xfrm>
            <a:off x="3350584" y="4639807"/>
            <a:ext cx="599524" cy="113557"/>
          </a:xfrm>
          <a:prstGeom prst="rect">
            <a:avLst/>
          </a:prstGeom>
          <a:noFill/>
          <a:ln w="9525">
            <a:noFill/>
            <a:miter lim="800000"/>
            <a:headEnd/>
            <a:tailEnd/>
          </a:ln>
        </p:spPr>
        <p:txBody>
          <a:bodyPr wrap="none" lIns="0" tIns="0" rIns="0" bIns="0">
            <a:spAutoFit/>
          </a:bodyPr>
          <a:lstStyle/>
          <a:p>
            <a:pPr algn="ctr"/>
            <a:r>
              <a:rPr lang="en-US" altLang="ja-JP" sz="738">
                <a:solidFill>
                  <a:srgbClr val="000000"/>
                </a:solidFill>
                <a:latin typeface="HG丸ｺﾞｼｯｸM-PRO" pitchFamily="50" charset="-128"/>
                <a:ea typeface="HG丸ｺﾞｼｯｸM-PRO" pitchFamily="50" charset="-128"/>
              </a:rPr>
              <a:t>○ </a:t>
            </a:r>
            <a:r>
              <a:rPr lang="ja-JP" altLang="en-US" sz="738">
                <a:solidFill>
                  <a:srgbClr val="000000"/>
                </a:solidFill>
                <a:latin typeface="HG丸ｺﾞｼｯｸM-PRO" pitchFamily="50" charset="-128"/>
                <a:ea typeface="HG丸ｺﾞｼｯｸM-PRO" pitchFamily="50" charset="-128"/>
              </a:rPr>
              <a:t>関係機関と</a:t>
            </a:r>
            <a:endParaRPr lang="ja-JP" altLang="en-US" sz="738">
              <a:solidFill>
                <a:srgbClr val="000000"/>
              </a:solidFill>
              <a:latin typeface="Arial"/>
              <a:ea typeface="ＭＳ Ｐゴシック"/>
            </a:endParaRPr>
          </a:p>
        </p:txBody>
      </p:sp>
      <p:sp>
        <p:nvSpPr>
          <p:cNvPr id="20550" name="Rectangle 225"/>
          <p:cNvSpPr>
            <a:spLocks noChangeArrowheads="1"/>
          </p:cNvSpPr>
          <p:nvPr/>
        </p:nvSpPr>
        <p:spPr bwMode="auto">
          <a:xfrm>
            <a:off x="3478858" y="4773159"/>
            <a:ext cx="472886"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の連絡調整</a:t>
            </a:r>
            <a:endParaRPr lang="ja-JP" altLang="en-US" sz="738" dirty="0">
              <a:solidFill>
                <a:srgbClr val="000000"/>
              </a:solidFill>
              <a:latin typeface="Arial"/>
              <a:ea typeface="ＭＳ Ｐゴシック"/>
            </a:endParaRPr>
          </a:p>
        </p:txBody>
      </p:sp>
      <p:sp>
        <p:nvSpPr>
          <p:cNvPr id="20551" name="Rectangle 226"/>
          <p:cNvSpPr>
            <a:spLocks noChangeArrowheads="1"/>
          </p:cNvSpPr>
          <p:nvPr/>
        </p:nvSpPr>
        <p:spPr bwMode="auto">
          <a:xfrm>
            <a:off x="3147529" y="3973904"/>
            <a:ext cx="889000" cy="113557"/>
          </a:xfrm>
          <a:prstGeom prst="rect">
            <a:avLst/>
          </a:prstGeom>
          <a:noFill/>
          <a:ln w="9525">
            <a:noFill/>
            <a:miter lim="800000"/>
            <a:headEnd/>
            <a:tailEnd/>
          </a:ln>
        </p:spPr>
        <p:txBody>
          <a:bodyPr lIns="0" tIns="0" rIns="0" bIns="0">
            <a:spAutoFit/>
          </a:bodyPr>
          <a:lstStyle/>
          <a:p>
            <a:pPr algn="ctr"/>
            <a:r>
              <a:rPr lang="en-US" altLang="ja-JP" sz="738" dirty="0">
                <a:solidFill>
                  <a:srgbClr val="000000"/>
                </a:solidFill>
                <a:latin typeface="HG丸ｺﾞｼｯｸM-PRO" pitchFamily="50" charset="-128"/>
                <a:ea typeface="HG丸ｺﾞｼｯｸM-PRO" pitchFamily="50" charset="-128"/>
              </a:rPr>
              <a:t>○ </a:t>
            </a:r>
            <a:r>
              <a:rPr lang="ja-JP" altLang="en-US" sz="738" dirty="0">
                <a:solidFill>
                  <a:srgbClr val="000000"/>
                </a:solidFill>
                <a:latin typeface="HG丸ｺﾞｼｯｸM-PRO" pitchFamily="50" charset="-128"/>
                <a:ea typeface="HG丸ｺﾞｼｯｸM-PRO" pitchFamily="50" charset="-128"/>
              </a:rPr>
              <a:t>日常生活・</a:t>
            </a:r>
            <a:endParaRPr lang="ja-JP" altLang="en-US" sz="738" dirty="0">
              <a:solidFill>
                <a:srgbClr val="000000"/>
              </a:solidFill>
              <a:latin typeface="Arial"/>
              <a:ea typeface="ＭＳ Ｐゴシック"/>
            </a:endParaRPr>
          </a:p>
        </p:txBody>
      </p:sp>
      <p:sp>
        <p:nvSpPr>
          <p:cNvPr id="20552" name="Rectangle 227"/>
          <p:cNvSpPr>
            <a:spLocks noChangeArrowheads="1"/>
          </p:cNvSpPr>
          <p:nvPr/>
        </p:nvSpPr>
        <p:spPr bwMode="auto">
          <a:xfrm>
            <a:off x="3417010" y="4107259"/>
            <a:ext cx="567463"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地域生活に関</a:t>
            </a:r>
            <a:endParaRPr lang="ja-JP" altLang="en-US" sz="738" dirty="0">
              <a:solidFill>
                <a:srgbClr val="000000"/>
              </a:solidFill>
              <a:latin typeface="Arial"/>
              <a:ea typeface="ＭＳ Ｐゴシック"/>
            </a:endParaRPr>
          </a:p>
        </p:txBody>
      </p:sp>
      <p:sp>
        <p:nvSpPr>
          <p:cNvPr id="20553" name="Rectangle 228"/>
          <p:cNvSpPr>
            <a:spLocks noChangeArrowheads="1"/>
          </p:cNvSpPr>
          <p:nvPr/>
        </p:nvSpPr>
        <p:spPr bwMode="auto">
          <a:xfrm>
            <a:off x="3409000" y="4240610"/>
            <a:ext cx="378309"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する助言</a:t>
            </a:r>
            <a:endParaRPr lang="ja-JP" altLang="en-US" sz="738" dirty="0">
              <a:solidFill>
                <a:srgbClr val="000000"/>
              </a:solidFill>
              <a:latin typeface="Arial"/>
              <a:ea typeface="ＭＳ Ｐゴシック"/>
            </a:endParaRPr>
          </a:p>
        </p:txBody>
      </p:sp>
      <p:grpSp>
        <p:nvGrpSpPr>
          <p:cNvPr id="15" name="Group 229"/>
          <p:cNvGrpSpPr>
            <a:grpSpLocks/>
          </p:cNvGrpSpPr>
          <p:nvPr/>
        </p:nvGrpSpPr>
        <p:grpSpPr bwMode="auto">
          <a:xfrm>
            <a:off x="1883952" y="3777542"/>
            <a:ext cx="919162" cy="1490297"/>
            <a:chOff x="1865" y="1760"/>
            <a:chExt cx="805" cy="1267"/>
          </a:xfrm>
        </p:grpSpPr>
        <p:sp>
          <p:nvSpPr>
            <p:cNvPr id="20586" name="Freeform 230"/>
            <p:cNvSpPr>
              <a:spLocks/>
            </p:cNvSpPr>
            <p:nvPr/>
          </p:nvSpPr>
          <p:spPr bwMode="auto">
            <a:xfrm>
              <a:off x="1865" y="1760"/>
              <a:ext cx="805" cy="1267"/>
            </a:xfrm>
            <a:custGeom>
              <a:avLst/>
              <a:gdLst>
                <a:gd name="T0" fmla="*/ 0 w 805"/>
                <a:gd name="T1" fmla="*/ 0 h 1267"/>
                <a:gd name="T2" fmla="*/ 0 w 805"/>
                <a:gd name="T3" fmla="*/ 1267 h 1267"/>
                <a:gd name="T4" fmla="*/ 681 w 805"/>
                <a:gd name="T5" fmla="*/ 1267 h 1267"/>
                <a:gd name="T6" fmla="*/ 805 w 805"/>
                <a:gd name="T7" fmla="*/ 1070 h 1267"/>
                <a:gd name="T8" fmla="*/ 805 w 805"/>
                <a:gd name="T9" fmla="*/ 0 h 1267"/>
                <a:gd name="T10" fmla="*/ 0 w 805"/>
                <a:gd name="T11" fmla="*/ 0 h 1267"/>
                <a:gd name="T12" fmla="*/ 0 60000 65536"/>
                <a:gd name="T13" fmla="*/ 0 60000 65536"/>
                <a:gd name="T14" fmla="*/ 0 60000 65536"/>
                <a:gd name="T15" fmla="*/ 0 60000 65536"/>
                <a:gd name="T16" fmla="*/ 0 60000 65536"/>
                <a:gd name="T17" fmla="*/ 0 60000 65536"/>
                <a:gd name="T18" fmla="*/ 0 w 805"/>
                <a:gd name="T19" fmla="*/ 0 h 1267"/>
                <a:gd name="T20" fmla="*/ 805 w 805"/>
                <a:gd name="T21" fmla="*/ 1267 h 1267"/>
              </a:gdLst>
              <a:ahLst/>
              <a:cxnLst>
                <a:cxn ang="T12">
                  <a:pos x="T0" y="T1"/>
                </a:cxn>
                <a:cxn ang="T13">
                  <a:pos x="T2" y="T3"/>
                </a:cxn>
                <a:cxn ang="T14">
                  <a:pos x="T4" y="T5"/>
                </a:cxn>
                <a:cxn ang="T15">
                  <a:pos x="T6" y="T7"/>
                </a:cxn>
                <a:cxn ang="T16">
                  <a:pos x="T8" y="T9"/>
                </a:cxn>
                <a:cxn ang="T17">
                  <a:pos x="T10" y="T11"/>
                </a:cxn>
              </a:cxnLst>
              <a:rect l="T18" t="T19" r="T20" b="T21"/>
              <a:pathLst>
                <a:path w="805" h="1267">
                  <a:moveTo>
                    <a:pt x="0" y="0"/>
                  </a:moveTo>
                  <a:lnTo>
                    <a:pt x="0" y="1267"/>
                  </a:lnTo>
                  <a:lnTo>
                    <a:pt x="681" y="1267"/>
                  </a:lnTo>
                  <a:lnTo>
                    <a:pt x="805" y="1070"/>
                  </a:lnTo>
                  <a:lnTo>
                    <a:pt x="805" y="0"/>
                  </a:lnTo>
                  <a:lnTo>
                    <a:pt x="0" y="0"/>
                  </a:lnTo>
                  <a:close/>
                </a:path>
              </a:pathLst>
            </a:custGeom>
            <a:solidFill>
              <a:srgbClr val="FFFFF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587" name="Freeform 231"/>
            <p:cNvSpPr>
              <a:spLocks/>
            </p:cNvSpPr>
            <p:nvPr/>
          </p:nvSpPr>
          <p:spPr bwMode="auto">
            <a:xfrm>
              <a:off x="2546" y="2830"/>
              <a:ext cx="124" cy="197"/>
            </a:xfrm>
            <a:custGeom>
              <a:avLst/>
              <a:gdLst>
                <a:gd name="T0" fmla="*/ 0 w 258"/>
                <a:gd name="T1" fmla="*/ 0 h 415"/>
                <a:gd name="T2" fmla="*/ 0 w 258"/>
                <a:gd name="T3" fmla="*/ 0 h 415"/>
                <a:gd name="T4" fmla="*/ 0 w 258"/>
                <a:gd name="T5" fmla="*/ 0 h 415"/>
                <a:gd name="T6" fmla="*/ 0 60000 65536"/>
                <a:gd name="T7" fmla="*/ 0 60000 65536"/>
                <a:gd name="T8" fmla="*/ 0 60000 65536"/>
                <a:gd name="T9" fmla="*/ 0 w 258"/>
                <a:gd name="T10" fmla="*/ 0 h 415"/>
                <a:gd name="T11" fmla="*/ 258 w 258"/>
                <a:gd name="T12" fmla="*/ 415 h 415"/>
              </a:gdLst>
              <a:ahLst/>
              <a:cxnLst>
                <a:cxn ang="T6">
                  <a:pos x="T0" y="T1"/>
                </a:cxn>
                <a:cxn ang="T7">
                  <a:pos x="T2" y="T3"/>
                </a:cxn>
                <a:cxn ang="T8">
                  <a:pos x="T4" y="T5"/>
                </a:cxn>
              </a:cxnLst>
              <a:rect l="T9" t="T10" r="T11" b="T12"/>
              <a:pathLst>
                <a:path w="258" h="415">
                  <a:moveTo>
                    <a:pt x="0" y="415"/>
                  </a:moveTo>
                  <a:lnTo>
                    <a:pt x="67" y="14"/>
                  </a:lnTo>
                  <a:cubicBezTo>
                    <a:pt x="93" y="78"/>
                    <a:pt x="161" y="78"/>
                    <a:pt x="258" y="0"/>
                  </a:cubicBezTo>
                </a:path>
              </a:pathLst>
            </a:custGeom>
            <a:solidFill>
              <a:srgbClr val="CDCDCD"/>
            </a:solidFill>
            <a:ln w="0">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88" name="Freeform 232"/>
            <p:cNvSpPr>
              <a:spLocks/>
            </p:cNvSpPr>
            <p:nvPr/>
          </p:nvSpPr>
          <p:spPr bwMode="auto">
            <a:xfrm>
              <a:off x="1865" y="1760"/>
              <a:ext cx="805" cy="1267"/>
            </a:xfrm>
            <a:custGeom>
              <a:avLst/>
              <a:gdLst>
                <a:gd name="T0" fmla="*/ 0 w 805"/>
                <a:gd name="T1" fmla="*/ 0 h 1267"/>
                <a:gd name="T2" fmla="*/ 0 w 805"/>
                <a:gd name="T3" fmla="*/ 1267 h 1267"/>
                <a:gd name="T4" fmla="*/ 681 w 805"/>
                <a:gd name="T5" fmla="*/ 1267 h 1267"/>
                <a:gd name="T6" fmla="*/ 805 w 805"/>
                <a:gd name="T7" fmla="*/ 1070 h 1267"/>
                <a:gd name="T8" fmla="*/ 805 w 805"/>
                <a:gd name="T9" fmla="*/ 0 h 1267"/>
                <a:gd name="T10" fmla="*/ 0 w 805"/>
                <a:gd name="T11" fmla="*/ 0 h 1267"/>
                <a:gd name="T12" fmla="*/ 0 60000 65536"/>
                <a:gd name="T13" fmla="*/ 0 60000 65536"/>
                <a:gd name="T14" fmla="*/ 0 60000 65536"/>
                <a:gd name="T15" fmla="*/ 0 60000 65536"/>
                <a:gd name="T16" fmla="*/ 0 60000 65536"/>
                <a:gd name="T17" fmla="*/ 0 60000 65536"/>
                <a:gd name="T18" fmla="*/ 0 w 805"/>
                <a:gd name="T19" fmla="*/ 0 h 1267"/>
                <a:gd name="T20" fmla="*/ 805 w 805"/>
                <a:gd name="T21" fmla="*/ 1267 h 1267"/>
              </a:gdLst>
              <a:ahLst/>
              <a:cxnLst>
                <a:cxn ang="T12">
                  <a:pos x="T0" y="T1"/>
                </a:cxn>
                <a:cxn ang="T13">
                  <a:pos x="T2" y="T3"/>
                </a:cxn>
                <a:cxn ang="T14">
                  <a:pos x="T4" y="T5"/>
                </a:cxn>
                <a:cxn ang="T15">
                  <a:pos x="T6" y="T7"/>
                </a:cxn>
                <a:cxn ang="T16">
                  <a:pos x="T8" y="T9"/>
                </a:cxn>
                <a:cxn ang="T17">
                  <a:pos x="T10" y="T11"/>
                </a:cxn>
              </a:cxnLst>
              <a:rect l="T18" t="T19" r="T20" b="T21"/>
              <a:pathLst>
                <a:path w="805" h="1267">
                  <a:moveTo>
                    <a:pt x="0" y="0"/>
                  </a:moveTo>
                  <a:lnTo>
                    <a:pt x="0" y="1267"/>
                  </a:lnTo>
                  <a:lnTo>
                    <a:pt x="681" y="1267"/>
                  </a:lnTo>
                  <a:lnTo>
                    <a:pt x="805" y="1070"/>
                  </a:lnTo>
                  <a:lnTo>
                    <a:pt x="805" y="0"/>
                  </a:lnTo>
                  <a:lnTo>
                    <a:pt x="0" y="0"/>
                  </a:lnTo>
                  <a:close/>
                </a:path>
              </a:pathLst>
            </a:custGeom>
            <a:noFill/>
            <a:ln w="25400">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89" name="Freeform 233"/>
            <p:cNvSpPr>
              <a:spLocks/>
            </p:cNvSpPr>
            <p:nvPr/>
          </p:nvSpPr>
          <p:spPr bwMode="auto">
            <a:xfrm>
              <a:off x="2546" y="2830"/>
              <a:ext cx="124" cy="197"/>
            </a:xfrm>
            <a:custGeom>
              <a:avLst/>
              <a:gdLst>
                <a:gd name="T0" fmla="*/ 0 w 258"/>
                <a:gd name="T1" fmla="*/ 0 h 415"/>
                <a:gd name="T2" fmla="*/ 0 w 258"/>
                <a:gd name="T3" fmla="*/ 0 h 415"/>
                <a:gd name="T4" fmla="*/ 0 w 258"/>
                <a:gd name="T5" fmla="*/ 0 h 415"/>
                <a:gd name="T6" fmla="*/ 0 60000 65536"/>
                <a:gd name="T7" fmla="*/ 0 60000 65536"/>
                <a:gd name="T8" fmla="*/ 0 60000 65536"/>
                <a:gd name="T9" fmla="*/ 0 w 258"/>
                <a:gd name="T10" fmla="*/ 0 h 415"/>
                <a:gd name="T11" fmla="*/ 258 w 258"/>
                <a:gd name="T12" fmla="*/ 415 h 415"/>
              </a:gdLst>
              <a:ahLst/>
              <a:cxnLst>
                <a:cxn ang="T6">
                  <a:pos x="T0" y="T1"/>
                </a:cxn>
                <a:cxn ang="T7">
                  <a:pos x="T2" y="T3"/>
                </a:cxn>
                <a:cxn ang="T8">
                  <a:pos x="T4" y="T5"/>
                </a:cxn>
              </a:cxnLst>
              <a:rect l="T9" t="T10" r="T11" b="T12"/>
              <a:pathLst>
                <a:path w="258" h="415">
                  <a:moveTo>
                    <a:pt x="0" y="415"/>
                  </a:moveTo>
                  <a:lnTo>
                    <a:pt x="67" y="14"/>
                  </a:lnTo>
                  <a:cubicBezTo>
                    <a:pt x="93" y="78"/>
                    <a:pt x="161" y="78"/>
                    <a:pt x="258" y="0"/>
                  </a:cubicBezTo>
                </a:path>
              </a:pathLst>
            </a:custGeom>
            <a:noFill/>
            <a:ln w="25400">
              <a:solidFill>
                <a:srgbClr val="008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55" name="Rectangle 234"/>
          <p:cNvSpPr>
            <a:spLocks noChangeArrowheads="1"/>
          </p:cNvSpPr>
          <p:nvPr/>
        </p:nvSpPr>
        <p:spPr bwMode="auto">
          <a:xfrm>
            <a:off x="1982347" y="3943138"/>
            <a:ext cx="599524" cy="113557"/>
          </a:xfrm>
          <a:prstGeom prst="rect">
            <a:avLst/>
          </a:prstGeom>
          <a:noFill/>
          <a:ln w="9525">
            <a:noFill/>
            <a:miter lim="800000"/>
            <a:headEnd/>
            <a:tailEnd/>
          </a:ln>
        </p:spPr>
        <p:txBody>
          <a:bodyPr wrap="none" lIns="0" tIns="0" rIns="0" bIns="0">
            <a:spAutoFit/>
          </a:bodyPr>
          <a:lstStyle/>
          <a:p>
            <a:pPr algn="ctr"/>
            <a:r>
              <a:rPr lang="en-US" altLang="ja-JP" sz="738" dirty="0">
                <a:solidFill>
                  <a:srgbClr val="000000"/>
                </a:solidFill>
                <a:latin typeface="HG丸ｺﾞｼｯｸM-PRO" pitchFamily="50" charset="-128"/>
                <a:ea typeface="HG丸ｺﾞｼｯｸM-PRO" pitchFamily="50" charset="-128"/>
              </a:rPr>
              <a:t>○ </a:t>
            </a:r>
            <a:r>
              <a:rPr lang="ja-JP" altLang="en-US" sz="738" dirty="0">
                <a:solidFill>
                  <a:srgbClr val="000000"/>
                </a:solidFill>
                <a:latin typeface="HG丸ｺﾞｼｯｸM-PRO" pitchFamily="50" charset="-128"/>
                <a:ea typeface="HG丸ｺﾞｼｯｸM-PRO" pitchFamily="50" charset="-128"/>
              </a:rPr>
              <a:t>就業に関す</a:t>
            </a:r>
            <a:endParaRPr lang="ja-JP" altLang="en-US" sz="738" dirty="0">
              <a:solidFill>
                <a:srgbClr val="000000"/>
              </a:solidFill>
              <a:latin typeface="Arial"/>
              <a:ea typeface="ＭＳ Ｐゴシック"/>
            </a:endParaRPr>
          </a:p>
        </p:txBody>
      </p:sp>
      <p:sp>
        <p:nvSpPr>
          <p:cNvPr id="20556" name="Rectangle 235"/>
          <p:cNvSpPr>
            <a:spLocks noChangeArrowheads="1"/>
          </p:cNvSpPr>
          <p:nvPr/>
        </p:nvSpPr>
        <p:spPr bwMode="auto">
          <a:xfrm>
            <a:off x="2097779" y="4075017"/>
            <a:ext cx="472886"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る相談支援</a:t>
            </a:r>
            <a:endParaRPr lang="ja-JP" altLang="en-US" sz="738" dirty="0">
              <a:solidFill>
                <a:srgbClr val="000000"/>
              </a:solidFill>
              <a:latin typeface="Arial"/>
              <a:ea typeface="ＭＳ Ｐゴシック"/>
            </a:endParaRPr>
          </a:p>
        </p:txBody>
      </p:sp>
      <p:sp>
        <p:nvSpPr>
          <p:cNvPr id="20557" name="Rectangle 236"/>
          <p:cNvSpPr>
            <a:spLocks noChangeArrowheads="1"/>
          </p:cNvSpPr>
          <p:nvPr/>
        </p:nvSpPr>
        <p:spPr bwMode="auto">
          <a:xfrm>
            <a:off x="1978339" y="4280173"/>
            <a:ext cx="694101" cy="113557"/>
          </a:xfrm>
          <a:prstGeom prst="rect">
            <a:avLst/>
          </a:prstGeom>
          <a:noFill/>
          <a:ln w="9525">
            <a:noFill/>
            <a:miter lim="800000"/>
            <a:headEnd/>
            <a:tailEnd/>
          </a:ln>
        </p:spPr>
        <p:txBody>
          <a:bodyPr wrap="none" lIns="0" tIns="0" rIns="0" bIns="0">
            <a:spAutoFit/>
          </a:bodyPr>
          <a:lstStyle/>
          <a:p>
            <a:pPr algn="ctr"/>
            <a:r>
              <a:rPr lang="en-US" altLang="ja-JP" sz="738" dirty="0">
                <a:solidFill>
                  <a:srgbClr val="000000"/>
                </a:solidFill>
                <a:latin typeface="HG丸ｺﾞｼｯｸM-PRO" pitchFamily="50" charset="-128"/>
                <a:ea typeface="HG丸ｺﾞｼｯｸM-PRO" pitchFamily="50" charset="-128"/>
              </a:rPr>
              <a:t>○ </a:t>
            </a:r>
            <a:r>
              <a:rPr lang="ja-JP" altLang="en-US" sz="738" dirty="0">
                <a:solidFill>
                  <a:srgbClr val="000000"/>
                </a:solidFill>
                <a:latin typeface="HG丸ｺﾞｼｯｸM-PRO" pitchFamily="50" charset="-128"/>
                <a:ea typeface="HG丸ｺﾞｼｯｸM-PRO" pitchFamily="50" charset="-128"/>
              </a:rPr>
              <a:t>障害特性を踏</a:t>
            </a:r>
            <a:endParaRPr lang="ja-JP" altLang="en-US" sz="738" dirty="0">
              <a:solidFill>
                <a:srgbClr val="000000"/>
              </a:solidFill>
              <a:latin typeface="Arial"/>
              <a:ea typeface="ＭＳ Ｐゴシック"/>
            </a:endParaRPr>
          </a:p>
        </p:txBody>
      </p:sp>
      <p:sp>
        <p:nvSpPr>
          <p:cNvPr id="20558" name="Rectangle 237"/>
          <p:cNvSpPr>
            <a:spLocks noChangeArrowheads="1"/>
          </p:cNvSpPr>
          <p:nvPr/>
        </p:nvSpPr>
        <p:spPr bwMode="auto">
          <a:xfrm>
            <a:off x="2095464" y="4417069"/>
            <a:ext cx="662041"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まえた雇用管理</a:t>
            </a:r>
            <a:endParaRPr lang="ja-JP" altLang="en-US" sz="738" dirty="0">
              <a:solidFill>
                <a:srgbClr val="000000"/>
              </a:solidFill>
              <a:latin typeface="Arial"/>
              <a:ea typeface="ＭＳ Ｐゴシック"/>
            </a:endParaRPr>
          </a:p>
        </p:txBody>
      </p:sp>
      <p:sp>
        <p:nvSpPr>
          <p:cNvPr id="20559" name="Rectangle 238"/>
          <p:cNvSpPr>
            <a:spLocks noChangeArrowheads="1"/>
          </p:cNvSpPr>
          <p:nvPr/>
        </p:nvSpPr>
        <p:spPr bwMode="auto">
          <a:xfrm>
            <a:off x="2091430" y="4551884"/>
            <a:ext cx="567463"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に関する助言</a:t>
            </a:r>
            <a:endParaRPr lang="ja-JP" altLang="en-US" sz="738" dirty="0">
              <a:solidFill>
                <a:srgbClr val="000000"/>
              </a:solidFill>
              <a:latin typeface="Arial"/>
              <a:ea typeface="ＭＳ Ｐゴシック"/>
            </a:endParaRPr>
          </a:p>
        </p:txBody>
      </p:sp>
      <p:sp>
        <p:nvSpPr>
          <p:cNvPr id="20560" name="Rectangle 239"/>
          <p:cNvSpPr>
            <a:spLocks noChangeArrowheads="1"/>
          </p:cNvSpPr>
          <p:nvPr/>
        </p:nvSpPr>
        <p:spPr bwMode="auto">
          <a:xfrm>
            <a:off x="1968029" y="4825912"/>
            <a:ext cx="599524" cy="113557"/>
          </a:xfrm>
          <a:prstGeom prst="rect">
            <a:avLst/>
          </a:prstGeom>
          <a:noFill/>
          <a:ln w="9525">
            <a:noFill/>
            <a:miter lim="800000"/>
            <a:headEnd/>
            <a:tailEnd/>
          </a:ln>
        </p:spPr>
        <p:txBody>
          <a:bodyPr wrap="none" lIns="0" tIns="0" rIns="0" bIns="0">
            <a:spAutoFit/>
          </a:bodyPr>
          <a:lstStyle/>
          <a:p>
            <a:pPr algn="ctr"/>
            <a:r>
              <a:rPr lang="en-US" altLang="ja-JP" sz="738" dirty="0">
                <a:solidFill>
                  <a:srgbClr val="000000"/>
                </a:solidFill>
                <a:latin typeface="HG丸ｺﾞｼｯｸM-PRO" pitchFamily="50" charset="-128"/>
                <a:ea typeface="HG丸ｺﾞｼｯｸM-PRO" pitchFamily="50" charset="-128"/>
              </a:rPr>
              <a:t>○ </a:t>
            </a:r>
            <a:r>
              <a:rPr lang="ja-JP" altLang="en-US" sz="738" dirty="0">
                <a:solidFill>
                  <a:srgbClr val="000000"/>
                </a:solidFill>
                <a:latin typeface="HG丸ｺﾞｼｯｸM-PRO" pitchFamily="50" charset="-128"/>
                <a:ea typeface="HG丸ｺﾞｼｯｸM-PRO" pitchFamily="50" charset="-128"/>
              </a:rPr>
              <a:t>関係機関と</a:t>
            </a:r>
            <a:endParaRPr lang="ja-JP" altLang="en-US" sz="738" dirty="0">
              <a:solidFill>
                <a:srgbClr val="000000"/>
              </a:solidFill>
              <a:latin typeface="Arial"/>
              <a:ea typeface="ＭＳ Ｐゴシック"/>
            </a:endParaRPr>
          </a:p>
        </p:txBody>
      </p:sp>
      <p:sp>
        <p:nvSpPr>
          <p:cNvPr id="20561" name="Rectangle 240"/>
          <p:cNvSpPr>
            <a:spLocks noChangeArrowheads="1"/>
          </p:cNvSpPr>
          <p:nvPr/>
        </p:nvSpPr>
        <p:spPr bwMode="auto">
          <a:xfrm>
            <a:off x="2089532" y="4963659"/>
            <a:ext cx="472886" cy="113557"/>
          </a:xfrm>
          <a:prstGeom prst="rect">
            <a:avLst/>
          </a:prstGeom>
          <a:noFill/>
          <a:ln w="9525">
            <a:noFill/>
            <a:miter lim="800000"/>
            <a:headEnd/>
            <a:tailEnd/>
          </a:ln>
        </p:spPr>
        <p:txBody>
          <a:bodyPr wrap="none" lIns="0" tIns="0" rIns="0" bIns="0">
            <a:spAutoFit/>
          </a:bodyPr>
          <a:lstStyle/>
          <a:p>
            <a:pPr algn="ctr"/>
            <a:r>
              <a:rPr lang="ja-JP" altLang="en-US" sz="738" dirty="0">
                <a:solidFill>
                  <a:srgbClr val="000000"/>
                </a:solidFill>
                <a:latin typeface="HG丸ｺﾞｼｯｸM-PRO" pitchFamily="50" charset="-128"/>
                <a:ea typeface="HG丸ｺﾞｼｯｸM-PRO" pitchFamily="50" charset="-128"/>
              </a:rPr>
              <a:t>の連絡調整</a:t>
            </a:r>
            <a:endParaRPr lang="ja-JP" altLang="en-US" sz="738" dirty="0">
              <a:solidFill>
                <a:srgbClr val="000000"/>
              </a:solidFill>
              <a:latin typeface="Arial"/>
              <a:ea typeface="ＭＳ Ｐゴシック"/>
            </a:endParaRPr>
          </a:p>
        </p:txBody>
      </p:sp>
      <p:grpSp>
        <p:nvGrpSpPr>
          <p:cNvPr id="16" name="Group 241"/>
          <p:cNvGrpSpPr>
            <a:grpSpLocks/>
          </p:cNvGrpSpPr>
          <p:nvPr/>
        </p:nvGrpSpPr>
        <p:grpSpPr bwMode="auto">
          <a:xfrm>
            <a:off x="2787526" y="3759991"/>
            <a:ext cx="436563" cy="1428750"/>
            <a:chOff x="2655" y="1745"/>
            <a:chExt cx="418" cy="1214"/>
          </a:xfrm>
        </p:grpSpPr>
        <p:sp>
          <p:nvSpPr>
            <p:cNvPr id="20584" name="Freeform 242"/>
            <p:cNvSpPr>
              <a:spLocks/>
            </p:cNvSpPr>
            <p:nvPr/>
          </p:nvSpPr>
          <p:spPr bwMode="auto">
            <a:xfrm>
              <a:off x="2655" y="1745"/>
              <a:ext cx="418" cy="1214"/>
            </a:xfrm>
            <a:custGeom>
              <a:avLst/>
              <a:gdLst>
                <a:gd name="T0" fmla="*/ 128 w 418"/>
                <a:gd name="T1" fmla="*/ 0 h 1214"/>
                <a:gd name="T2" fmla="*/ 128 w 418"/>
                <a:gd name="T3" fmla="*/ 531 h 1214"/>
                <a:gd name="T4" fmla="*/ 74 w 418"/>
                <a:gd name="T5" fmla="*/ 531 h 1214"/>
                <a:gd name="T6" fmla="*/ 74 w 418"/>
                <a:gd name="T7" fmla="*/ 378 h 1214"/>
                <a:gd name="T8" fmla="*/ 0 w 418"/>
                <a:gd name="T9" fmla="*/ 607 h 1214"/>
                <a:gd name="T10" fmla="*/ 74 w 418"/>
                <a:gd name="T11" fmla="*/ 836 h 1214"/>
                <a:gd name="T12" fmla="*/ 74 w 418"/>
                <a:gd name="T13" fmla="*/ 683 h 1214"/>
                <a:gd name="T14" fmla="*/ 128 w 418"/>
                <a:gd name="T15" fmla="*/ 683 h 1214"/>
                <a:gd name="T16" fmla="*/ 128 w 418"/>
                <a:gd name="T17" fmla="*/ 1214 h 1214"/>
                <a:gd name="T18" fmla="*/ 290 w 418"/>
                <a:gd name="T19" fmla="*/ 1214 h 1214"/>
                <a:gd name="T20" fmla="*/ 290 w 418"/>
                <a:gd name="T21" fmla="*/ 683 h 1214"/>
                <a:gd name="T22" fmla="*/ 344 w 418"/>
                <a:gd name="T23" fmla="*/ 683 h 1214"/>
                <a:gd name="T24" fmla="*/ 344 w 418"/>
                <a:gd name="T25" fmla="*/ 836 h 1214"/>
                <a:gd name="T26" fmla="*/ 418 w 418"/>
                <a:gd name="T27" fmla="*/ 607 h 1214"/>
                <a:gd name="T28" fmla="*/ 344 w 418"/>
                <a:gd name="T29" fmla="*/ 378 h 1214"/>
                <a:gd name="T30" fmla="*/ 344 w 418"/>
                <a:gd name="T31" fmla="*/ 531 h 1214"/>
                <a:gd name="T32" fmla="*/ 290 w 418"/>
                <a:gd name="T33" fmla="*/ 531 h 1214"/>
                <a:gd name="T34" fmla="*/ 290 w 418"/>
                <a:gd name="T35" fmla="*/ 0 h 1214"/>
                <a:gd name="T36" fmla="*/ 128 w 418"/>
                <a:gd name="T37" fmla="*/ 0 h 1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8"/>
                <a:gd name="T58" fmla="*/ 0 h 1214"/>
                <a:gd name="T59" fmla="*/ 418 w 418"/>
                <a:gd name="T60" fmla="*/ 1214 h 1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8" h="1214">
                  <a:moveTo>
                    <a:pt x="128" y="0"/>
                  </a:moveTo>
                  <a:lnTo>
                    <a:pt x="128" y="531"/>
                  </a:lnTo>
                  <a:lnTo>
                    <a:pt x="74" y="531"/>
                  </a:lnTo>
                  <a:lnTo>
                    <a:pt x="74" y="378"/>
                  </a:lnTo>
                  <a:lnTo>
                    <a:pt x="0" y="607"/>
                  </a:lnTo>
                  <a:lnTo>
                    <a:pt x="74" y="836"/>
                  </a:lnTo>
                  <a:lnTo>
                    <a:pt x="74" y="683"/>
                  </a:lnTo>
                  <a:lnTo>
                    <a:pt x="128" y="683"/>
                  </a:lnTo>
                  <a:lnTo>
                    <a:pt x="128" y="1214"/>
                  </a:lnTo>
                  <a:lnTo>
                    <a:pt x="290" y="1214"/>
                  </a:lnTo>
                  <a:lnTo>
                    <a:pt x="290" y="683"/>
                  </a:lnTo>
                  <a:lnTo>
                    <a:pt x="344" y="683"/>
                  </a:lnTo>
                  <a:lnTo>
                    <a:pt x="344" y="836"/>
                  </a:lnTo>
                  <a:lnTo>
                    <a:pt x="418" y="607"/>
                  </a:lnTo>
                  <a:lnTo>
                    <a:pt x="344" y="378"/>
                  </a:lnTo>
                  <a:lnTo>
                    <a:pt x="344" y="531"/>
                  </a:lnTo>
                  <a:lnTo>
                    <a:pt x="290" y="531"/>
                  </a:lnTo>
                  <a:lnTo>
                    <a:pt x="290" y="0"/>
                  </a:lnTo>
                  <a:lnTo>
                    <a:pt x="128" y="0"/>
                  </a:lnTo>
                  <a:close/>
                </a:path>
              </a:pathLst>
            </a:custGeom>
            <a:solidFill>
              <a:srgbClr val="FFFFF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585" name="Freeform 243"/>
            <p:cNvSpPr>
              <a:spLocks/>
            </p:cNvSpPr>
            <p:nvPr/>
          </p:nvSpPr>
          <p:spPr bwMode="auto">
            <a:xfrm>
              <a:off x="2655" y="1745"/>
              <a:ext cx="418" cy="1214"/>
            </a:xfrm>
            <a:custGeom>
              <a:avLst/>
              <a:gdLst>
                <a:gd name="T0" fmla="*/ 128 w 418"/>
                <a:gd name="T1" fmla="*/ 0 h 1214"/>
                <a:gd name="T2" fmla="*/ 128 w 418"/>
                <a:gd name="T3" fmla="*/ 531 h 1214"/>
                <a:gd name="T4" fmla="*/ 74 w 418"/>
                <a:gd name="T5" fmla="*/ 531 h 1214"/>
                <a:gd name="T6" fmla="*/ 74 w 418"/>
                <a:gd name="T7" fmla="*/ 378 h 1214"/>
                <a:gd name="T8" fmla="*/ 0 w 418"/>
                <a:gd name="T9" fmla="*/ 607 h 1214"/>
                <a:gd name="T10" fmla="*/ 74 w 418"/>
                <a:gd name="T11" fmla="*/ 836 h 1214"/>
                <a:gd name="T12" fmla="*/ 74 w 418"/>
                <a:gd name="T13" fmla="*/ 683 h 1214"/>
                <a:gd name="T14" fmla="*/ 128 w 418"/>
                <a:gd name="T15" fmla="*/ 683 h 1214"/>
                <a:gd name="T16" fmla="*/ 128 w 418"/>
                <a:gd name="T17" fmla="*/ 1214 h 1214"/>
                <a:gd name="T18" fmla="*/ 290 w 418"/>
                <a:gd name="T19" fmla="*/ 1214 h 1214"/>
                <a:gd name="T20" fmla="*/ 290 w 418"/>
                <a:gd name="T21" fmla="*/ 683 h 1214"/>
                <a:gd name="T22" fmla="*/ 344 w 418"/>
                <a:gd name="T23" fmla="*/ 683 h 1214"/>
                <a:gd name="T24" fmla="*/ 344 w 418"/>
                <a:gd name="T25" fmla="*/ 836 h 1214"/>
                <a:gd name="T26" fmla="*/ 418 w 418"/>
                <a:gd name="T27" fmla="*/ 607 h 1214"/>
                <a:gd name="T28" fmla="*/ 344 w 418"/>
                <a:gd name="T29" fmla="*/ 378 h 1214"/>
                <a:gd name="T30" fmla="*/ 344 w 418"/>
                <a:gd name="T31" fmla="*/ 531 h 1214"/>
                <a:gd name="T32" fmla="*/ 290 w 418"/>
                <a:gd name="T33" fmla="*/ 531 h 1214"/>
                <a:gd name="T34" fmla="*/ 290 w 418"/>
                <a:gd name="T35" fmla="*/ 0 h 1214"/>
                <a:gd name="T36" fmla="*/ 128 w 418"/>
                <a:gd name="T37" fmla="*/ 0 h 1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8"/>
                <a:gd name="T58" fmla="*/ 0 h 1214"/>
                <a:gd name="T59" fmla="*/ 418 w 418"/>
                <a:gd name="T60" fmla="*/ 1214 h 1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8" h="1214">
                  <a:moveTo>
                    <a:pt x="128" y="0"/>
                  </a:moveTo>
                  <a:lnTo>
                    <a:pt x="128" y="531"/>
                  </a:lnTo>
                  <a:lnTo>
                    <a:pt x="74" y="531"/>
                  </a:lnTo>
                  <a:lnTo>
                    <a:pt x="74" y="378"/>
                  </a:lnTo>
                  <a:lnTo>
                    <a:pt x="0" y="607"/>
                  </a:lnTo>
                  <a:lnTo>
                    <a:pt x="74" y="836"/>
                  </a:lnTo>
                  <a:lnTo>
                    <a:pt x="74" y="683"/>
                  </a:lnTo>
                  <a:lnTo>
                    <a:pt x="128" y="683"/>
                  </a:lnTo>
                  <a:lnTo>
                    <a:pt x="128" y="1214"/>
                  </a:lnTo>
                  <a:lnTo>
                    <a:pt x="290" y="1214"/>
                  </a:lnTo>
                  <a:lnTo>
                    <a:pt x="290" y="683"/>
                  </a:lnTo>
                  <a:lnTo>
                    <a:pt x="344" y="683"/>
                  </a:lnTo>
                  <a:lnTo>
                    <a:pt x="344" y="836"/>
                  </a:lnTo>
                  <a:lnTo>
                    <a:pt x="418" y="607"/>
                  </a:lnTo>
                  <a:lnTo>
                    <a:pt x="344" y="378"/>
                  </a:lnTo>
                  <a:lnTo>
                    <a:pt x="344" y="531"/>
                  </a:lnTo>
                  <a:lnTo>
                    <a:pt x="290" y="531"/>
                  </a:lnTo>
                  <a:lnTo>
                    <a:pt x="290" y="0"/>
                  </a:lnTo>
                  <a:lnTo>
                    <a:pt x="128" y="0"/>
                  </a:lnTo>
                  <a:close/>
                </a:path>
              </a:pathLst>
            </a:custGeom>
            <a:noFill/>
            <a:ln w="25400" cap="rnd">
              <a:solidFill>
                <a:srgbClr val="008000"/>
              </a:solidFill>
              <a:miter lim="800000"/>
              <a:headEnd/>
              <a:tailEnd/>
            </a:ln>
          </p:spPr>
          <p:txBody>
            <a:bodyPr/>
            <a:lstStyle/>
            <a:p>
              <a:pPr algn="ctr"/>
              <a:endParaRPr lang="ja-JP" altLang="en-US" sz="1662">
                <a:solidFill>
                  <a:srgbClr val="000000"/>
                </a:solidFill>
                <a:latin typeface="Arial"/>
                <a:ea typeface="ＭＳ Ｐゴシック"/>
              </a:endParaRPr>
            </a:p>
          </p:txBody>
        </p:sp>
      </p:grpSp>
      <p:sp>
        <p:nvSpPr>
          <p:cNvPr id="20563" name="Rectangle 244"/>
          <p:cNvSpPr>
            <a:spLocks noChangeArrowheads="1"/>
          </p:cNvSpPr>
          <p:nvPr/>
        </p:nvSpPr>
        <p:spPr bwMode="auto">
          <a:xfrm>
            <a:off x="2950792" y="4013470"/>
            <a:ext cx="118623"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一</a:t>
            </a:r>
            <a:endParaRPr lang="ja-JP" altLang="en-US" sz="923">
              <a:solidFill>
                <a:srgbClr val="000000"/>
              </a:solidFill>
              <a:latin typeface="Arial"/>
              <a:ea typeface="ＭＳ Ｐゴシック"/>
            </a:endParaRPr>
          </a:p>
        </p:txBody>
      </p:sp>
      <p:sp>
        <p:nvSpPr>
          <p:cNvPr id="20564" name="Rectangle 245"/>
          <p:cNvSpPr>
            <a:spLocks noChangeArrowheads="1"/>
          </p:cNvSpPr>
          <p:nvPr/>
        </p:nvSpPr>
        <p:spPr bwMode="auto">
          <a:xfrm>
            <a:off x="2950792" y="4174662"/>
            <a:ext cx="118623"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体</a:t>
            </a:r>
            <a:endParaRPr lang="ja-JP" altLang="en-US" sz="923">
              <a:solidFill>
                <a:srgbClr val="000000"/>
              </a:solidFill>
              <a:latin typeface="Arial"/>
              <a:ea typeface="ＭＳ Ｐゴシック"/>
            </a:endParaRPr>
          </a:p>
        </p:txBody>
      </p:sp>
      <p:sp>
        <p:nvSpPr>
          <p:cNvPr id="20565" name="Rectangle 246"/>
          <p:cNvSpPr>
            <a:spLocks noChangeArrowheads="1"/>
          </p:cNvSpPr>
          <p:nvPr/>
        </p:nvSpPr>
        <p:spPr bwMode="auto">
          <a:xfrm>
            <a:off x="2950792" y="4334389"/>
            <a:ext cx="118623"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的</a:t>
            </a:r>
            <a:endParaRPr lang="ja-JP" altLang="en-US" sz="923">
              <a:solidFill>
                <a:srgbClr val="000000"/>
              </a:solidFill>
              <a:latin typeface="Arial"/>
              <a:ea typeface="ＭＳ Ｐゴシック"/>
            </a:endParaRPr>
          </a:p>
        </p:txBody>
      </p:sp>
      <p:sp>
        <p:nvSpPr>
          <p:cNvPr id="20566" name="Rectangle 247"/>
          <p:cNvSpPr>
            <a:spLocks noChangeArrowheads="1"/>
          </p:cNvSpPr>
          <p:nvPr/>
        </p:nvSpPr>
        <p:spPr bwMode="auto">
          <a:xfrm>
            <a:off x="2950792" y="4495581"/>
            <a:ext cx="118623"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な</a:t>
            </a:r>
            <a:endParaRPr lang="ja-JP" altLang="en-US" sz="923">
              <a:solidFill>
                <a:srgbClr val="000000"/>
              </a:solidFill>
              <a:latin typeface="Arial"/>
              <a:ea typeface="ＭＳ Ｐゴシック"/>
            </a:endParaRPr>
          </a:p>
        </p:txBody>
      </p:sp>
      <p:sp>
        <p:nvSpPr>
          <p:cNvPr id="20567" name="Rectangle 248"/>
          <p:cNvSpPr>
            <a:spLocks noChangeArrowheads="1"/>
          </p:cNvSpPr>
          <p:nvPr/>
        </p:nvSpPr>
        <p:spPr bwMode="auto">
          <a:xfrm>
            <a:off x="2950792" y="4653843"/>
            <a:ext cx="118623"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支</a:t>
            </a:r>
            <a:endParaRPr lang="ja-JP" altLang="en-US" sz="923">
              <a:solidFill>
                <a:srgbClr val="000000"/>
              </a:solidFill>
              <a:latin typeface="Arial"/>
              <a:ea typeface="ＭＳ Ｐゴシック"/>
            </a:endParaRPr>
          </a:p>
        </p:txBody>
      </p:sp>
      <p:sp>
        <p:nvSpPr>
          <p:cNvPr id="20568" name="Rectangle 249"/>
          <p:cNvSpPr>
            <a:spLocks noChangeArrowheads="1"/>
          </p:cNvSpPr>
          <p:nvPr/>
        </p:nvSpPr>
        <p:spPr bwMode="auto">
          <a:xfrm>
            <a:off x="2950792" y="4817966"/>
            <a:ext cx="118623" cy="142027"/>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援</a:t>
            </a:r>
            <a:endParaRPr lang="ja-JP" altLang="en-US" sz="923">
              <a:solidFill>
                <a:srgbClr val="000000"/>
              </a:solidFill>
              <a:latin typeface="Arial"/>
              <a:ea typeface="ＭＳ Ｐゴシック"/>
            </a:endParaRPr>
          </a:p>
        </p:txBody>
      </p:sp>
      <p:grpSp>
        <p:nvGrpSpPr>
          <p:cNvPr id="17" name="Group 250"/>
          <p:cNvGrpSpPr>
            <a:grpSpLocks/>
          </p:cNvGrpSpPr>
          <p:nvPr/>
        </p:nvGrpSpPr>
        <p:grpSpPr bwMode="auto">
          <a:xfrm>
            <a:off x="1509304" y="5651769"/>
            <a:ext cx="3040062" cy="410308"/>
            <a:chOff x="1431" y="3369"/>
            <a:chExt cx="2912" cy="349"/>
          </a:xfrm>
        </p:grpSpPr>
        <p:grpSp>
          <p:nvGrpSpPr>
            <p:cNvPr id="18" name="Group 251"/>
            <p:cNvGrpSpPr>
              <a:grpSpLocks/>
            </p:cNvGrpSpPr>
            <p:nvPr/>
          </p:nvGrpSpPr>
          <p:grpSpPr bwMode="auto">
            <a:xfrm>
              <a:off x="1431" y="3369"/>
              <a:ext cx="2912" cy="349"/>
              <a:chOff x="1431" y="3369"/>
              <a:chExt cx="2912" cy="349"/>
            </a:xfrm>
          </p:grpSpPr>
          <p:sp>
            <p:nvSpPr>
              <p:cNvPr id="20582" name="Freeform 252"/>
              <p:cNvSpPr>
                <a:spLocks/>
              </p:cNvSpPr>
              <p:nvPr/>
            </p:nvSpPr>
            <p:spPr bwMode="auto">
              <a:xfrm>
                <a:off x="1431" y="3369"/>
                <a:ext cx="2912" cy="349"/>
              </a:xfrm>
              <a:custGeom>
                <a:avLst/>
                <a:gdLst>
                  <a:gd name="T0" fmla="*/ 2912 w 2912"/>
                  <a:gd name="T1" fmla="*/ 174 h 349"/>
                  <a:gd name="T2" fmla="*/ 2539 w 2912"/>
                  <a:gd name="T3" fmla="*/ 157 h 349"/>
                  <a:gd name="T4" fmla="*/ 2863 w 2912"/>
                  <a:gd name="T5" fmla="*/ 129 h 349"/>
                  <a:gd name="T6" fmla="*/ 2465 w 2912"/>
                  <a:gd name="T7" fmla="*/ 124 h 349"/>
                  <a:gd name="T8" fmla="*/ 2717 w 2912"/>
                  <a:gd name="T9" fmla="*/ 87 h 349"/>
                  <a:gd name="T10" fmla="*/ 2322 w 2912"/>
                  <a:gd name="T11" fmla="*/ 95 h 349"/>
                  <a:gd name="T12" fmla="*/ 2486 w 2912"/>
                  <a:gd name="T13" fmla="*/ 51 h 349"/>
                  <a:gd name="T14" fmla="*/ 2121 w 2912"/>
                  <a:gd name="T15" fmla="*/ 71 h 349"/>
                  <a:gd name="T16" fmla="*/ 2184 w 2912"/>
                  <a:gd name="T17" fmla="*/ 23 h 349"/>
                  <a:gd name="T18" fmla="*/ 1874 w 2912"/>
                  <a:gd name="T19" fmla="*/ 53 h 349"/>
                  <a:gd name="T20" fmla="*/ 1833 w 2912"/>
                  <a:gd name="T21" fmla="*/ 6 h 349"/>
                  <a:gd name="T22" fmla="*/ 1599 w 2912"/>
                  <a:gd name="T23" fmla="*/ 45 h 349"/>
                  <a:gd name="T24" fmla="*/ 1456 w 2912"/>
                  <a:gd name="T25" fmla="*/ 0 h 349"/>
                  <a:gd name="T26" fmla="*/ 1314 w 2912"/>
                  <a:gd name="T27" fmla="*/ 45 h 349"/>
                  <a:gd name="T28" fmla="*/ 1080 w 2912"/>
                  <a:gd name="T29" fmla="*/ 6 h 349"/>
                  <a:gd name="T30" fmla="*/ 1039 w 2912"/>
                  <a:gd name="T31" fmla="*/ 53 h 349"/>
                  <a:gd name="T32" fmla="*/ 728 w 2912"/>
                  <a:gd name="T33" fmla="*/ 23 h 349"/>
                  <a:gd name="T34" fmla="*/ 792 w 2912"/>
                  <a:gd name="T35" fmla="*/ 71 h 349"/>
                  <a:gd name="T36" fmla="*/ 427 w 2912"/>
                  <a:gd name="T37" fmla="*/ 51 h 349"/>
                  <a:gd name="T38" fmla="*/ 590 w 2912"/>
                  <a:gd name="T39" fmla="*/ 95 h 349"/>
                  <a:gd name="T40" fmla="*/ 195 w 2912"/>
                  <a:gd name="T41" fmla="*/ 87 h 349"/>
                  <a:gd name="T42" fmla="*/ 448 w 2912"/>
                  <a:gd name="T43" fmla="*/ 124 h 349"/>
                  <a:gd name="T44" fmla="*/ 50 w 2912"/>
                  <a:gd name="T45" fmla="*/ 129 h 349"/>
                  <a:gd name="T46" fmla="*/ 374 w 2912"/>
                  <a:gd name="T47" fmla="*/ 157 h 349"/>
                  <a:gd name="T48" fmla="*/ 0 w 2912"/>
                  <a:gd name="T49" fmla="*/ 174 h 349"/>
                  <a:gd name="T50" fmla="*/ 374 w 2912"/>
                  <a:gd name="T51" fmla="*/ 191 h 349"/>
                  <a:gd name="T52" fmla="*/ 50 w 2912"/>
                  <a:gd name="T53" fmla="*/ 220 h 349"/>
                  <a:gd name="T54" fmla="*/ 448 w 2912"/>
                  <a:gd name="T55" fmla="*/ 224 h 349"/>
                  <a:gd name="T56" fmla="*/ 195 w 2912"/>
                  <a:gd name="T57" fmla="*/ 261 h 349"/>
                  <a:gd name="T58" fmla="*/ 590 w 2912"/>
                  <a:gd name="T59" fmla="*/ 254 h 349"/>
                  <a:gd name="T60" fmla="*/ 427 w 2912"/>
                  <a:gd name="T61" fmla="*/ 298 h 349"/>
                  <a:gd name="T62" fmla="*/ 792 w 2912"/>
                  <a:gd name="T63" fmla="*/ 278 h 349"/>
                  <a:gd name="T64" fmla="*/ 728 w 2912"/>
                  <a:gd name="T65" fmla="*/ 326 h 349"/>
                  <a:gd name="T66" fmla="*/ 1039 w 2912"/>
                  <a:gd name="T67" fmla="*/ 295 h 349"/>
                  <a:gd name="T68" fmla="*/ 1080 w 2912"/>
                  <a:gd name="T69" fmla="*/ 343 h 349"/>
                  <a:gd name="T70" fmla="*/ 1314 w 2912"/>
                  <a:gd name="T71" fmla="*/ 304 h 349"/>
                  <a:gd name="T72" fmla="*/ 1456 w 2912"/>
                  <a:gd name="T73" fmla="*/ 349 h 349"/>
                  <a:gd name="T74" fmla="*/ 1599 w 2912"/>
                  <a:gd name="T75" fmla="*/ 304 h 349"/>
                  <a:gd name="T76" fmla="*/ 1833 w 2912"/>
                  <a:gd name="T77" fmla="*/ 343 h 349"/>
                  <a:gd name="T78" fmla="*/ 1874 w 2912"/>
                  <a:gd name="T79" fmla="*/ 295 h 349"/>
                  <a:gd name="T80" fmla="*/ 2184 w 2912"/>
                  <a:gd name="T81" fmla="*/ 326 h 349"/>
                  <a:gd name="T82" fmla="*/ 2121 w 2912"/>
                  <a:gd name="T83" fmla="*/ 278 h 349"/>
                  <a:gd name="T84" fmla="*/ 2486 w 2912"/>
                  <a:gd name="T85" fmla="*/ 298 h 349"/>
                  <a:gd name="T86" fmla="*/ 2322 w 2912"/>
                  <a:gd name="T87" fmla="*/ 254 h 349"/>
                  <a:gd name="T88" fmla="*/ 2717 w 2912"/>
                  <a:gd name="T89" fmla="*/ 261 h 349"/>
                  <a:gd name="T90" fmla="*/ 2465 w 2912"/>
                  <a:gd name="T91" fmla="*/ 224 h 349"/>
                  <a:gd name="T92" fmla="*/ 2863 w 2912"/>
                  <a:gd name="T93" fmla="*/ 220 h 349"/>
                  <a:gd name="T94" fmla="*/ 2539 w 2912"/>
                  <a:gd name="T95" fmla="*/ 191 h 349"/>
                  <a:gd name="T96" fmla="*/ 2912 w 2912"/>
                  <a:gd name="T97" fmla="*/ 174 h 3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2"/>
                  <a:gd name="T148" fmla="*/ 0 h 349"/>
                  <a:gd name="T149" fmla="*/ 2912 w 2912"/>
                  <a:gd name="T150" fmla="*/ 349 h 3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2" h="349">
                    <a:moveTo>
                      <a:pt x="2912" y="174"/>
                    </a:moveTo>
                    <a:lnTo>
                      <a:pt x="2539" y="157"/>
                    </a:lnTo>
                    <a:lnTo>
                      <a:pt x="2863" y="129"/>
                    </a:lnTo>
                    <a:lnTo>
                      <a:pt x="2465" y="124"/>
                    </a:lnTo>
                    <a:lnTo>
                      <a:pt x="2717" y="87"/>
                    </a:lnTo>
                    <a:lnTo>
                      <a:pt x="2322" y="95"/>
                    </a:lnTo>
                    <a:lnTo>
                      <a:pt x="2486" y="51"/>
                    </a:lnTo>
                    <a:lnTo>
                      <a:pt x="2121" y="71"/>
                    </a:lnTo>
                    <a:lnTo>
                      <a:pt x="2184" y="23"/>
                    </a:lnTo>
                    <a:lnTo>
                      <a:pt x="1874" y="53"/>
                    </a:lnTo>
                    <a:lnTo>
                      <a:pt x="1833" y="6"/>
                    </a:lnTo>
                    <a:lnTo>
                      <a:pt x="1599" y="45"/>
                    </a:lnTo>
                    <a:lnTo>
                      <a:pt x="1456" y="0"/>
                    </a:lnTo>
                    <a:lnTo>
                      <a:pt x="1314" y="45"/>
                    </a:lnTo>
                    <a:lnTo>
                      <a:pt x="1080" y="6"/>
                    </a:lnTo>
                    <a:lnTo>
                      <a:pt x="1039" y="53"/>
                    </a:lnTo>
                    <a:lnTo>
                      <a:pt x="728" y="23"/>
                    </a:lnTo>
                    <a:lnTo>
                      <a:pt x="792" y="71"/>
                    </a:lnTo>
                    <a:lnTo>
                      <a:pt x="427" y="51"/>
                    </a:lnTo>
                    <a:lnTo>
                      <a:pt x="590" y="95"/>
                    </a:lnTo>
                    <a:lnTo>
                      <a:pt x="195" y="87"/>
                    </a:lnTo>
                    <a:lnTo>
                      <a:pt x="448" y="124"/>
                    </a:lnTo>
                    <a:lnTo>
                      <a:pt x="50" y="129"/>
                    </a:lnTo>
                    <a:lnTo>
                      <a:pt x="374" y="157"/>
                    </a:lnTo>
                    <a:lnTo>
                      <a:pt x="0" y="174"/>
                    </a:lnTo>
                    <a:lnTo>
                      <a:pt x="374" y="191"/>
                    </a:lnTo>
                    <a:lnTo>
                      <a:pt x="50" y="220"/>
                    </a:lnTo>
                    <a:lnTo>
                      <a:pt x="448" y="224"/>
                    </a:lnTo>
                    <a:lnTo>
                      <a:pt x="195" y="261"/>
                    </a:lnTo>
                    <a:lnTo>
                      <a:pt x="590" y="254"/>
                    </a:lnTo>
                    <a:lnTo>
                      <a:pt x="427" y="298"/>
                    </a:lnTo>
                    <a:lnTo>
                      <a:pt x="792" y="278"/>
                    </a:lnTo>
                    <a:lnTo>
                      <a:pt x="728" y="326"/>
                    </a:lnTo>
                    <a:lnTo>
                      <a:pt x="1039" y="295"/>
                    </a:lnTo>
                    <a:lnTo>
                      <a:pt x="1080" y="343"/>
                    </a:lnTo>
                    <a:lnTo>
                      <a:pt x="1314" y="304"/>
                    </a:lnTo>
                    <a:lnTo>
                      <a:pt x="1456" y="349"/>
                    </a:lnTo>
                    <a:lnTo>
                      <a:pt x="1599" y="304"/>
                    </a:lnTo>
                    <a:lnTo>
                      <a:pt x="1833" y="343"/>
                    </a:lnTo>
                    <a:lnTo>
                      <a:pt x="1874" y="295"/>
                    </a:lnTo>
                    <a:lnTo>
                      <a:pt x="2184" y="326"/>
                    </a:lnTo>
                    <a:lnTo>
                      <a:pt x="2121" y="278"/>
                    </a:lnTo>
                    <a:lnTo>
                      <a:pt x="2486" y="298"/>
                    </a:lnTo>
                    <a:lnTo>
                      <a:pt x="2322" y="254"/>
                    </a:lnTo>
                    <a:lnTo>
                      <a:pt x="2717" y="261"/>
                    </a:lnTo>
                    <a:lnTo>
                      <a:pt x="2465" y="224"/>
                    </a:lnTo>
                    <a:lnTo>
                      <a:pt x="2863" y="220"/>
                    </a:lnTo>
                    <a:lnTo>
                      <a:pt x="2539" y="191"/>
                    </a:lnTo>
                    <a:lnTo>
                      <a:pt x="2912" y="174"/>
                    </a:lnTo>
                    <a:close/>
                  </a:path>
                </a:pathLst>
              </a:custGeom>
              <a:solidFill>
                <a:srgbClr val="FFFFFF"/>
              </a:solidFill>
              <a:ln w="9525">
                <a:noFill/>
                <a:round/>
                <a:headEnd/>
                <a:tailEnd/>
              </a:ln>
            </p:spPr>
            <p:txBody>
              <a:bodyPr/>
              <a:lstStyle/>
              <a:p>
                <a:pPr algn="ctr"/>
                <a:endParaRPr lang="ja-JP" altLang="en-US" sz="1662">
                  <a:solidFill>
                    <a:srgbClr val="000000"/>
                  </a:solidFill>
                  <a:latin typeface="Arial"/>
                  <a:ea typeface="ＭＳ Ｐゴシック"/>
                </a:endParaRPr>
              </a:p>
            </p:txBody>
          </p:sp>
          <p:sp>
            <p:nvSpPr>
              <p:cNvPr id="20583" name="Freeform 253"/>
              <p:cNvSpPr>
                <a:spLocks/>
              </p:cNvSpPr>
              <p:nvPr/>
            </p:nvSpPr>
            <p:spPr bwMode="auto">
              <a:xfrm>
                <a:off x="1431" y="3369"/>
                <a:ext cx="2912" cy="349"/>
              </a:xfrm>
              <a:custGeom>
                <a:avLst/>
                <a:gdLst>
                  <a:gd name="T0" fmla="*/ 2912 w 2912"/>
                  <a:gd name="T1" fmla="*/ 174 h 349"/>
                  <a:gd name="T2" fmla="*/ 2539 w 2912"/>
                  <a:gd name="T3" fmla="*/ 157 h 349"/>
                  <a:gd name="T4" fmla="*/ 2863 w 2912"/>
                  <a:gd name="T5" fmla="*/ 129 h 349"/>
                  <a:gd name="T6" fmla="*/ 2465 w 2912"/>
                  <a:gd name="T7" fmla="*/ 124 h 349"/>
                  <a:gd name="T8" fmla="*/ 2717 w 2912"/>
                  <a:gd name="T9" fmla="*/ 87 h 349"/>
                  <a:gd name="T10" fmla="*/ 2322 w 2912"/>
                  <a:gd name="T11" fmla="*/ 95 h 349"/>
                  <a:gd name="T12" fmla="*/ 2486 w 2912"/>
                  <a:gd name="T13" fmla="*/ 51 h 349"/>
                  <a:gd name="T14" fmla="*/ 2121 w 2912"/>
                  <a:gd name="T15" fmla="*/ 71 h 349"/>
                  <a:gd name="T16" fmla="*/ 2184 w 2912"/>
                  <a:gd name="T17" fmla="*/ 23 h 349"/>
                  <a:gd name="T18" fmla="*/ 1874 w 2912"/>
                  <a:gd name="T19" fmla="*/ 53 h 349"/>
                  <a:gd name="T20" fmla="*/ 1833 w 2912"/>
                  <a:gd name="T21" fmla="*/ 6 h 349"/>
                  <a:gd name="T22" fmla="*/ 1599 w 2912"/>
                  <a:gd name="T23" fmla="*/ 45 h 349"/>
                  <a:gd name="T24" fmla="*/ 1456 w 2912"/>
                  <a:gd name="T25" fmla="*/ 0 h 349"/>
                  <a:gd name="T26" fmla="*/ 1314 w 2912"/>
                  <a:gd name="T27" fmla="*/ 45 h 349"/>
                  <a:gd name="T28" fmla="*/ 1080 w 2912"/>
                  <a:gd name="T29" fmla="*/ 6 h 349"/>
                  <a:gd name="T30" fmla="*/ 1039 w 2912"/>
                  <a:gd name="T31" fmla="*/ 53 h 349"/>
                  <a:gd name="T32" fmla="*/ 728 w 2912"/>
                  <a:gd name="T33" fmla="*/ 23 h 349"/>
                  <a:gd name="T34" fmla="*/ 792 w 2912"/>
                  <a:gd name="T35" fmla="*/ 71 h 349"/>
                  <a:gd name="T36" fmla="*/ 427 w 2912"/>
                  <a:gd name="T37" fmla="*/ 51 h 349"/>
                  <a:gd name="T38" fmla="*/ 590 w 2912"/>
                  <a:gd name="T39" fmla="*/ 95 h 349"/>
                  <a:gd name="T40" fmla="*/ 195 w 2912"/>
                  <a:gd name="T41" fmla="*/ 87 h 349"/>
                  <a:gd name="T42" fmla="*/ 448 w 2912"/>
                  <a:gd name="T43" fmla="*/ 124 h 349"/>
                  <a:gd name="T44" fmla="*/ 50 w 2912"/>
                  <a:gd name="T45" fmla="*/ 129 h 349"/>
                  <a:gd name="T46" fmla="*/ 374 w 2912"/>
                  <a:gd name="T47" fmla="*/ 157 h 349"/>
                  <a:gd name="T48" fmla="*/ 0 w 2912"/>
                  <a:gd name="T49" fmla="*/ 174 h 349"/>
                  <a:gd name="T50" fmla="*/ 374 w 2912"/>
                  <a:gd name="T51" fmla="*/ 191 h 349"/>
                  <a:gd name="T52" fmla="*/ 50 w 2912"/>
                  <a:gd name="T53" fmla="*/ 220 h 349"/>
                  <a:gd name="T54" fmla="*/ 448 w 2912"/>
                  <a:gd name="T55" fmla="*/ 224 h 349"/>
                  <a:gd name="T56" fmla="*/ 195 w 2912"/>
                  <a:gd name="T57" fmla="*/ 261 h 349"/>
                  <a:gd name="T58" fmla="*/ 590 w 2912"/>
                  <a:gd name="T59" fmla="*/ 254 h 349"/>
                  <a:gd name="T60" fmla="*/ 427 w 2912"/>
                  <a:gd name="T61" fmla="*/ 298 h 349"/>
                  <a:gd name="T62" fmla="*/ 792 w 2912"/>
                  <a:gd name="T63" fmla="*/ 278 h 349"/>
                  <a:gd name="T64" fmla="*/ 728 w 2912"/>
                  <a:gd name="T65" fmla="*/ 326 h 349"/>
                  <a:gd name="T66" fmla="*/ 1039 w 2912"/>
                  <a:gd name="T67" fmla="*/ 295 h 349"/>
                  <a:gd name="T68" fmla="*/ 1080 w 2912"/>
                  <a:gd name="T69" fmla="*/ 343 h 349"/>
                  <a:gd name="T70" fmla="*/ 1314 w 2912"/>
                  <a:gd name="T71" fmla="*/ 304 h 349"/>
                  <a:gd name="T72" fmla="*/ 1456 w 2912"/>
                  <a:gd name="T73" fmla="*/ 349 h 349"/>
                  <a:gd name="T74" fmla="*/ 1599 w 2912"/>
                  <a:gd name="T75" fmla="*/ 304 h 349"/>
                  <a:gd name="T76" fmla="*/ 1833 w 2912"/>
                  <a:gd name="T77" fmla="*/ 343 h 349"/>
                  <a:gd name="T78" fmla="*/ 1874 w 2912"/>
                  <a:gd name="T79" fmla="*/ 295 h 349"/>
                  <a:gd name="T80" fmla="*/ 2184 w 2912"/>
                  <a:gd name="T81" fmla="*/ 326 h 349"/>
                  <a:gd name="T82" fmla="*/ 2121 w 2912"/>
                  <a:gd name="T83" fmla="*/ 278 h 349"/>
                  <a:gd name="T84" fmla="*/ 2486 w 2912"/>
                  <a:gd name="T85" fmla="*/ 298 h 349"/>
                  <a:gd name="T86" fmla="*/ 2322 w 2912"/>
                  <a:gd name="T87" fmla="*/ 254 h 349"/>
                  <a:gd name="T88" fmla="*/ 2717 w 2912"/>
                  <a:gd name="T89" fmla="*/ 261 h 349"/>
                  <a:gd name="T90" fmla="*/ 2465 w 2912"/>
                  <a:gd name="T91" fmla="*/ 224 h 349"/>
                  <a:gd name="T92" fmla="*/ 2863 w 2912"/>
                  <a:gd name="T93" fmla="*/ 220 h 349"/>
                  <a:gd name="T94" fmla="*/ 2539 w 2912"/>
                  <a:gd name="T95" fmla="*/ 191 h 349"/>
                  <a:gd name="T96" fmla="*/ 2912 w 2912"/>
                  <a:gd name="T97" fmla="*/ 174 h 3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12"/>
                  <a:gd name="T148" fmla="*/ 0 h 349"/>
                  <a:gd name="T149" fmla="*/ 2912 w 2912"/>
                  <a:gd name="T150" fmla="*/ 349 h 3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12" h="349">
                    <a:moveTo>
                      <a:pt x="2912" y="174"/>
                    </a:moveTo>
                    <a:lnTo>
                      <a:pt x="2539" y="157"/>
                    </a:lnTo>
                    <a:lnTo>
                      <a:pt x="2863" y="129"/>
                    </a:lnTo>
                    <a:lnTo>
                      <a:pt x="2465" y="124"/>
                    </a:lnTo>
                    <a:lnTo>
                      <a:pt x="2717" y="87"/>
                    </a:lnTo>
                    <a:lnTo>
                      <a:pt x="2322" y="95"/>
                    </a:lnTo>
                    <a:lnTo>
                      <a:pt x="2486" y="51"/>
                    </a:lnTo>
                    <a:lnTo>
                      <a:pt x="2121" y="71"/>
                    </a:lnTo>
                    <a:lnTo>
                      <a:pt x="2184" y="23"/>
                    </a:lnTo>
                    <a:lnTo>
                      <a:pt x="1874" y="53"/>
                    </a:lnTo>
                    <a:lnTo>
                      <a:pt x="1833" y="6"/>
                    </a:lnTo>
                    <a:lnTo>
                      <a:pt x="1599" y="45"/>
                    </a:lnTo>
                    <a:lnTo>
                      <a:pt x="1456" y="0"/>
                    </a:lnTo>
                    <a:lnTo>
                      <a:pt x="1314" y="45"/>
                    </a:lnTo>
                    <a:lnTo>
                      <a:pt x="1080" y="6"/>
                    </a:lnTo>
                    <a:lnTo>
                      <a:pt x="1039" y="53"/>
                    </a:lnTo>
                    <a:lnTo>
                      <a:pt x="728" y="23"/>
                    </a:lnTo>
                    <a:lnTo>
                      <a:pt x="792" y="71"/>
                    </a:lnTo>
                    <a:lnTo>
                      <a:pt x="427" y="51"/>
                    </a:lnTo>
                    <a:lnTo>
                      <a:pt x="590" y="95"/>
                    </a:lnTo>
                    <a:lnTo>
                      <a:pt x="195" y="87"/>
                    </a:lnTo>
                    <a:lnTo>
                      <a:pt x="448" y="124"/>
                    </a:lnTo>
                    <a:lnTo>
                      <a:pt x="50" y="129"/>
                    </a:lnTo>
                    <a:lnTo>
                      <a:pt x="374" y="157"/>
                    </a:lnTo>
                    <a:lnTo>
                      <a:pt x="0" y="174"/>
                    </a:lnTo>
                    <a:lnTo>
                      <a:pt x="374" y="191"/>
                    </a:lnTo>
                    <a:lnTo>
                      <a:pt x="50" y="220"/>
                    </a:lnTo>
                    <a:lnTo>
                      <a:pt x="448" y="224"/>
                    </a:lnTo>
                    <a:lnTo>
                      <a:pt x="195" y="261"/>
                    </a:lnTo>
                    <a:lnTo>
                      <a:pt x="590" y="254"/>
                    </a:lnTo>
                    <a:lnTo>
                      <a:pt x="427" y="298"/>
                    </a:lnTo>
                    <a:lnTo>
                      <a:pt x="792" y="278"/>
                    </a:lnTo>
                    <a:lnTo>
                      <a:pt x="728" y="326"/>
                    </a:lnTo>
                    <a:lnTo>
                      <a:pt x="1039" y="295"/>
                    </a:lnTo>
                    <a:lnTo>
                      <a:pt x="1080" y="343"/>
                    </a:lnTo>
                    <a:lnTo>
                      <a:pt x="1314" y="304"/>
                    </a:lnTo>
                    <a:lnTo>
                      <a:pt x="1456" y="349"/>
                    </a:lnTo>
                    <a:lnTo>
                      <a:pt x="1599" y="304"/>
                    </a:lnTo>
                    <a:lnTo>
                      <a:pt x="1833" y="343"/>
                    </a:lnTo>
                    <a:lnTo>
                      <a:pt x="1874" y="295"/>
                    </a:lnTo>
                    <a:lnTo>
                      <a:pt x="2184" y="326"/>
                    </a:lnTo>
                    <a:lnTo>
                      <a:pt x="2121" y="278"/>
                    </a:lnTo>
                    <a:lnTo>
                      <a:pt x="2486" y="298"/>
                    </a:lnTo>
                    <a:lnTo>
                      <a:pt x="2322" y="254"/>
                    </a:lnTo>
                    <a:lnTo>
                      <a:pt x="2717" y="261"/>
                    </a:lnTo>
                    <a:lnTo>
                      <a:pt x="2465" y="224"/>
                    </a:lnTo>
                    <a:lnTo>
                      <a:pt x="2863" y="220"/>
                    </a:lnTo>
                    <a:lnTo>
                      <a:pt x="2539" y="191"/>
                    </a:lnTo>
                    <a:lnTo>
                      <a:pt x="2912" y="174"/>
                    </a:lnTo>
                    <a:close/>
                  </a:path>
                </a:pathLst>
              </a:custGeom>
              <a:noFill/>
              <a:ln w="12700" cap="rnd">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grpSp>
        <p:sp>
          <p:nvSpPr>
            <p:cNvPr id="20581" name="Rectangle 254"/>
            <p:cNvSpPr>
              <a:spLocks noChangeArrowheads="1"/>
            </p:cNvSpPr>
            <p:nvPr/>
          </p:nvSpPr>
          <p:spPr bwMode="auto">
            <a:xfrm>
              <a:off x="2088" y="3494"/>
              <a:ext cx="1591" cy="121"/>
            </a:xfrm>
            <a:prstGeom prst="rect">
              <a:avLst/>
            </a:prstGeom>
            <a:noFill/>
            <a:ln w="9525">
              <a:noFill/>
              <a:miter lim="800000"/>
              <a:headEnd/>
              <a:tailEnd/>
            </a:ln>
          </p:spPr>
          <p:txBody>
            <a:bodyPr wrap="none" lIns="0" tIns="0" rIns="0" bIns="0">
              <a:spAutoFit/>
            </a:bodyPr>
            <a:lstStyle/>
            <a:p>
              <a:pPr algn="ctr"/>
              <a:r>
                <a:rPr lang="ja-JP" altLang="en-US" sz="923">
                  <a:solidFill>
                    <a:srgbClr val="000000"/>
                  </a:solidFill>
                  <a:latin typeface="HG丸ｺﾞｼｯｸM-PRO" pitchFamily="50" charset="-128"/>
                  <a:ea typeface="HG丸ｺﾞｼｯｸM-PRO" pitchFamily="50" charset="-128"/>
                </a:rPr>
                <a:t>自立・安定した職業生活の実現</a:t>
              </a:r>
              <a:endParaRPr lang="ja-JP" altLang="en-US" sz="923">
                <a:solidFill>
                  <a:srgbClr val="000000"/>
                </a:solidFill>
                <a:latin typeface="Arial"/>
                <a:ea typeface="ＭＳ Ｐゴシック"/>
              </a:endParaRPr>
            </a:p>
          </p:txBody>
        </p:sp>
      </p:grpSp>
      <p:sp>
        <p:nvSpPr>
          <p:cNvPr id="20570" name="Line 255"/>
          <p:cNvSpPr>
            <a:spLocks noChangeShapeType="1"/>
          </p:cNvSpPr>
          <p:nvPr/>
        </p:nvSpPr>
        <p:spPr bwMode="auto">
          <a:xfrm>
            <a:off x="1841146" y="3411196"/>
            <a:ext cx="2352675" cy="1466"/>
          </a:xfrm>
          <a:prstGeom prst="line">
            <a:avLst/>
          </a:prstGeom>
          <a:noFill/>
          <a:ln w="17463">
            <a:solidFill>
              <a:srgbClr val="000000"/>
            </a:solidFill>
            <a:round/>
            <a:headEnd/>
            <a:tailEnd/>
          </a:ln>
        </p:spPr>
        <p:txBody>
          <a:bodyPr/>
          <a:lstStyle/>
          <a:p>
            <a:pPr algn="ctr"/>
            <a:endParaRPr lang="ja-JP" altLang="en-US" sz="1662">
              <a:solidFill>
                <a:srgbClr val="000000"/>
              </a:solidFill>
              <a:latin typeface="Arial"/>
              <a:ea typeface="ＭＳ Ｐゴシック"/>
            </a:endParaRPr>
          </a:p>
        </p:txBody>
      </p:sp>
      <p:sp>
        <p:nvSpPr>
          <p:cNvPr id="20571" name="Rectangle 256"/>
          <p:cNvSpPr>
            <a:spLocks noChangeArrowheads="1"/>
          </p:cNvSpPr>
          <p:nvPr/>
        </p:nvSpPr>
        <p:spPr bwMode="auto">
          <a:xfrm>
            <a:off x="1361102" y="3666174"/>
            <a:ext cx="472886" cy="113557"/>
          </a:xfrm>
          <a:prstGeom prst="rect">
            <a:avLst/>
          </a:prstGeom>
          <a:noFill/>
          <a:ln w="9525">
            <a:noFill/>
            <a:miter lim="800000"/>
            <a:headEnd/>
            <a:tailEnd/>
          </a:ln>
        </p:spPr>
        <p:txBody>
          <a:bodyPr wrap="none" lIns="0" tIns="0" rIns="0" bIns="0">
            <a:spAutoFit/>
          </a:bodyPr>
          <a:lstStyle/>
          <a:p>
            <a:pPr algn="ctr"/>
            <a:r>
              <a:rPr lang="ja-JP" altLang="en-US" sz="738">
                <a:solidFill>
                  <a:srgbClr val="000000"/>
                </a:solidFill>
                <a:latin typeface="HG丸ｺﾞｼｯｸM-PRO" pitchFamily="50" charset="-128"/>
                <a:ea typeface="HG丸ｺﾞｼｯｸM-PRO" pitchFamily="50" charset="-128"/>
              </a:rPr>
              <a:t>技術的支援</a:t>
            </a:r>
            <a:endParaRPr lang="ja-JP" altLang="en-US" sz="738">
              <a:solidFill>
                <a:srgbClr val="000000"/>
              </a:solidFill>
              <a:latin typeface="Arial"/>
              <a:ea typeface="ＭＳ Ｐゴシック"/>
            </a:endParaRPr>
          </a:p>
        </p:txBody>
      </p:sp>
      <p:sp>
        <p:nvSpPr>
          <p:cNvPr id="20572" name="Freeform 257"/>
          <p:cNvSpPr>
            <a:spLocks noEditPoints="1"/>
          </p:cNvSpPr>
          <p:nvPr/>
        </p:nvSpPr>
        <p:spPr bwMode="auto">
          <a:xfrm flipH="1" flipV="1">
            <a:off x="1341297" y="3928479"/>
            <a:ext cx="427037" cy="106973"/>
          </a:xfrm>
          <a:custGeom>
            <a:avLst/>
            <a:gdLst>
              <a:gd name="T0" fmla="*/ 2147483647 w 964"/>
              <a:gd name="T1" fmla="*/ 2147483647 h 144"/>
              <a:gd name="T2" fmla="*/ 2147483647 w 964"/>
              <a:gd name="T3" fmla="*/ 2147483647 h 144"/>
              <a:gd name="T4" fmla="*/ 2147483647 w 964"/>
              <a:gd name="T5" fmla="*/ 2147483647 h 144"/>
              <a:gd name="T6" fmla="*/ 2147483647 w 964"/>
              <a:gd name="T7" fmla="*/ 2147483647 h 144"/>
              <a:gd name="T8" fmla="*/ 2147483647 w 964"/>
              <a:gd name="T9" fmla="*/ 2147483647 h 144"/>
              <a:gd name="T10" fmla="*/ 2147483647 w 964"/>
              <a:gd name="T11" fmla="*/ 2147483647 h 144"/>
              <a:gd name="T12" fmla="*/ 2147483647 w 964"/>
              <a:gd name="T13" fmla="*/ 2147483647 h 144"/>
              <a:gd name="T14" fmla="*/ 2147483647 w 964"/>
              <a:gd name="T15" fmla="*/ 2147483647 h 144"/>
              <a:gd name="T16" fmla="*/ 2147483647 w 964"/>
              <a:gd name="T17" fmla="*/ 2147483647 h 144"/>
              <a:gd name="T18" fmla="*/ 2147483647 w 964"/>
              <a:gd name="T19" fmla="*/ 2147483647 h 144"/>
              <a:gd name="T20" fmla="*/ 2147483647 w 964"/>
              <a:gd name="T21" fmla="*/ 2147483647 h 144"/>
              <a:gd name="T22" fmla="*/ 2147483647 w 964"/>
              <a:gd name="T23" fmla="*/ 2147483647 h 144"/>
              <a:gd name="T24" fmla="*/ 2147483647 w 964"/>
              <a:gd name="T25" fmla="*/ 2147483647 h 144"/>
              <a:gd name="T26" fmla="*/ 2147483647 w 964"/>
              <a:gd name="T27" fmla="*/ 2147483647 h 144"/>
              <a:gd name="T28" fmla="*/ 2147483647 w 964"/>
              <a:gd name="T29" fmla="*/ 2147483647 h 144"/>
              <a:gd name="T30" fmla="*/ 2147483647 w 964"/>
              <a:gd name="T31" fmla="*/ 2147483647 h 144"/>
              <a:gd name="T32" fmla="*/ 2147483647 w 964"/>
              <a:gd name="T33" fmla="*/ 2147483647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4"/>
              <a:gd name="T52" fmla="*/ 0 h 144"/>
              <a:gd name="T53" fmla="*/ 964 w 96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4" h="144">
                <a:moveTo>
                  <a:pt x="12" y="1"/>
                </a:moveTo>
                <a:lnTo>
                  <a:pt x="944" y="78"/>
                </a:lnTo>
                <a:cubicBezTo>
                  <a:pt x="950" y="79"/>
                  <a:pt x="954" y="84"/>
                  <a:pt x="954" y="90"/>
                </a:cubicBezTo>
                <a:cubicBezTo>
                  <a:pt x="953" y="96"/>
                  <a:pt x="948" y="100"/>
                  <a:pt x="942" y="100"/>
                </a:cubicBezTo>
                <a:lnTo>
                  <a:pt x="11" y="22"/>
                </a:lnTo>
                <a:cubicBezTo>
                  <a:pt x="5" y="22"/>
                  <a:pt x="0" y="16"/>
                  <a:pt x="1" y="11"/>
                </a:cubicBezTo>
                <a:cubicBezTo>
                  <a:pt x="1" y="5"/>
                  <a:pt x="6" y="0"/>
                  <a:pt x="12" y="1"/>
                </a:cubicBezTo>
                <a:close/>
                <a:moveTo>
                  <a:pt x="868" y="24"/>
                </a:moveTo>
                <a:lnTo>
                  <a:pt x="964" y="91"/>
                </a:lnTo>
                <a:lnTo>
                  <a:pt x="859" y="141"/>
                </a:lnTo>
                <a:cubicBezTo>
                  <a:pt x="853" y="144"/>
                  <a:pt x="847" y="142"/>
                  <a:pt x="844" y="136"/>
                </a:cubicBezTo>
                <a:cubicBezTo>
                  <a:pt x="842" y="131"/>
                  <a:pt x="844" y="125"/>
                  <a:pt x="849" y="122"/>
                </a:cubicBezTo>
                <a:lnTo>
                  <a:pt x="939" y="79"/>
                </a:lnTo>
                <a:lnTo>
                  <a:pt x="937" y="98"/>
                </a:lnTo>
                <a:lnTo>
                  <a:pt x="856" y="41"/>
                </a:lnTo>
                <a:cubicBezTo>
                  <a:pt x="851" y="38"/>
                  <a:pt x="850" y="31"/>
                  <a:pt x="853" y="26"/>
                </a:cubicBezTo>
                <a:cubicBezTo>
                  <a:pt x="857" y="21"/>
                  <a:pt x="864" y="20"/>
                  <a:pt x="868" y="24"/>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20573" name="Freeform 258"/>
          <p:cNvSpPr>
            <a:spLocks noEditPoints="1"/>
          </p:cNvSpPr>
          <p:nvPr/>
        </p:nvSpPr>
        <p:spPr bwMode="auto">
          <a:xfrm flipV="1">
            <a:off x="4188997" y="4306548"/>
            <a:ext cx="647700" cy="65942"/>
          </a:xfrm>
          <a:custGeom>
            <a:avLst/>
            <a:gdLst>
              <a:gd name="T0" fmla="*/ 2147483647 w 1220"/>
              <a:gd name="T1" fmla="*/ 2147483647 h 218"/>
              <a:gd name="T2" fmla="*/ 2147483647 w 1220"/>
              <a:gd name="T3" fmla="*/ 2147483647 h 218"/>
              <a:gd name="T4" fmla="*/ 2147483647 w 1220"/>
              <a:gd name="T5" fmla="*/ 2147483647 h 218"/>
              <a:gd name="T6" fmla="*/ 2147483647 w 1220"/>
              <a:gd name="T7" fmla="*/ 2147483647 h 218"/>
              <a:gd name="T8" fmla="*/ 2147483647 w 1220"/>
              <a:gd name="T9" fmla="*/ 2147483647 h 218"/>
              <a:gd name="T10" fmla="*/ 2147483647 w 1220"/>
              <a:gd name="T11" fmla="*/ 2147483647 h 218"/>
              <a:gd name="T12" fmla="*/ 2147483647 w 1220"/>
              <a:gd name="T13" fmla="*/ 2147483647 h 218"/>
              <a:gd name="T14" fmla="*/ 2147483647 w 1220"/>
              <a:gd name="T15" fmla="*/ 2147483647 h 218"/>
              <a:gd name="T16" fmla="*/ 2147483647 w 1220"/>
              <a:gd name="T17" fmla="*/ 2147483647 h 218"/>
              <a:gd name="T18" fmla="*/ 2147483647 w 1220"/>
              <a:gd name="T19" fmla="*/ 2147483647 h 218"/>
              <a:gd name="T20" fmla="*/ 2147483647 w 1220"/>
              <a:gd name="T21" fmla="*/ 2147483647 h 218"/>
              <a:gd name="T22" fmla="*/ 2147483647 w 1220"/>
              <a:gd name="T23" fmla="*/ 2147483647 h 218"/>
              <a:gd name="T24" fmla="*/ 2147483647 w 1220"/>
              <a:gd name="T25" fmla="*/ 2147483647 h 218"/>
              <a:gd name="T26" fmla="*/ 2147483647 w 1220"/>
              <a:gd name="T27" fmla="*/ 2147483647 h 218"/>
              <a:gd name="T28" fmla="*/ 2147483647 w 1220"/>
              <a:gd name="T29" fmla="*/ 2147483647 h 218"/>
              <a:gd name="T30" fmla="*/ 2147483647 w 1220"/>
              <a:gd name="T31" fmla="*/ 2147483647 h 218"/>
              <a:gd name="T32" fmla="*/ 2147483647 w 1220"/>
              <a:gd name="T33" fmla="*/ 214748364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0"/>
              <a:gd name="T52" fmla="*/ 0 h 218"/>
              <a:gd name="T53" fmla="*/ 1220 w 1220"/>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0" h="218">
                <a:moveTo>
                  <a:pt x="13" y="1"/>
                </a:moveTo>
                <a:lnTo>
                  <a:pt x="1201" y="157"/>
                </a:lnTo>
                <a:cubicBezTo>
                  <a:pt x="1207" y="158"/>
                  <a:pt x="1211" y="163"/>
                  <a:pt x="1210" y="169"/>
                </a:cubicBezTo>
                <a:cubicBezTo>
                  <a:pt x="1209" y="175"/>
                  <a:pt x="1204" y="179"/>
                  <a:pt x="1198" y="178"/>
                </a:cubicBezTo>
                <a:lnTo>
                  <a:pt x="10" y="22"/>
                </a:lnTo>
                <a:cubicBezTo>
                  <a:pt x="4" y="21"/>
                  <a:pt x="0" y="16"/>
                  <a:pt x="1" y="10"/>
                </a:cubicBezTo>
                <a:cubicBezTo>
                  <a:pt x="2" y="4"/>
                  <a:pt x="7" y="0"/>
                  <a:pt x="13" y="1"/>
                </a:cubicBezTo>
                <a:close/>
                <a:moveTo>
                  <a:pt x="1128" y="99"/>
                </a:moveTo>
                <a:lnTo>
                  <a:pt x="1220" y="171"/>
                </a:lnTo>
                <a:lnTo>
                  <a:pt x="1112" y="216"/>
                </a:lnTo>
                <a:cubicBezTo>
                  <a:pt x="1107" y="218"/>
                  <a:pt x="1101" y="216"/>
                  <a:pt x="1098" y="210"/>
                </a:cubicBezTo>
                <a:cubicBezTo>
                  <a:pt x="1096" y="205"/>
                  <a:pt x="1099" y="198"/>
                  <a:pt x="1104" y="196"/>
                </a:cubicBezTo>
                <a:lnTo>
                  <a:pt x="1195" y="158"/>
                </a:lnTo>
                <a:lnTo>
                  <a:pt x="1193" y="176"/>
                </a:lnTo>
                <a:lnTo>
                  <a:pt x="1115" y="116"/>
                </a:lnTo>
                <a:cubicBezTo>
                  <a:pt x="1110" y="112"/>
                  <a:pt x="1109" y="105"/>
                  <a:pt x="1113" y="101"/>
                </a:cubicBezTo>
                <a:cubicBezTo>
                  <a:pt x="1116" y="96"/>
                  <a:pt x="1123" y="95"/>
                  <a:pt x="1128" y="99"/>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374019" name="AutoShape 259"/>
          <p:cNvSpPr>
            <a:spLocks noChangeArrowheads="1"/>
          </p:cNvSpPr>
          <p:nvPr/>
        </p:nvSpPr>
        <p:spPr bwMode="auto">
          <a:xfrm>
            <a:off x="4913063" y="3139689"/>
            <a:ext cx="936625" cy="398585"/>
          </a:xfrm>
          <a:prstGeom prst="roundRect">
            <a:avLst>
              <a:gd name="adj" fmla="val 16667"/>
            </a:avLst>
          </a:prstGeom>
          <a:solidFill>
            <a:srgbClr val="FFFFFF"/>
          </a:solidFill>
          <a:ln w="19050">
            <a:solidFill>
              <a:srgbClr val="008000"/>
            </a:solidFill>
            <a:round/>
            <a:headEnd/>
            <a:tailEnd/>
          </a:ln>
          <a:effectLst>
            <a:outerShdw dist="35921" dir="2700000" algn="ctr" rotWithShape="0">
              <a:srgbClr val="808080"/>
            </a:outerShdw>
          </a:effectLst>
        </p:spPr>
        <p:txBody>
          <a:bodyPr lIns="49846" tIns="43200" rIns="49846" bIns="43200"/>
          <a:lstStyle/>
          <a:p>
            <a:pPr algn="ctr">
              <a:defRPr/>
            </a:pPr>
            <a:r>
              <a:rPr lang="ja-JP" altLang="en-US" sz="923" dirty="0">
                <a:solidFill>
                  <a:srgbClr val="000000"/>
                </a:solidFill>
                <a:latin typeface="Arial"/>
                <a:ea typeface="HG丸ｺﾞｼｯｸM-PRO" pitchFamily="50" charset="-128"/>
              </a:rPr>
              <a:t>就労移行支援事業者等</a:t>
            </a:r>
          </a:p>
          <a:p>
            <a:pPr algn="ctr">
              <a:defRPr/>
            </a:pPr>
            <a:endParaRPr lang="en-US" altLang="ja-JP" sz="923" dirty="0">
              <a:solidFill>
                <a:srgbClr val="000000"/>
              </a:solidFill>
              <a:latin typeface="Arial"/>
              <a:ea typeface="HG丸ｺﾞｼｯｸM-PRO" pitchFamily="50" charset="-128"/>
            </a:endParaRPr>
          </a:p>
        </p:txBody>
      </p:sp>
      <p:sp>
        <p:nvSpPr>
          <p:cNvPr id="20577" name="Rectangle 262"/>
          <p:cNvSpPr>
            <a:spLocks noChangeArrowheads="1"/>
          </p:cNvSpPr>
          <p:nvPr/>
        </p:nvSpPr>
        <p:spPr bwMode="auto">
          <a:xfrm rot="10800000" flipV="1">
            <a:off x="4194095" y="3364924"/>
            <a:ext cx="600075" cy="290146"/>
          </a:xfrm>
          <a:prstGeom prst="rect">
            <a:avLst/>
          </a:prstGeom>
          <a:noFill/>
          <a:ln w="9525">
            <a:noFill/>
            <a:miter lim="800000"/>
            <a:headEnd/>
            <a:tailEnd/>
          </a:ln>
        </p:spPr>
        <p:txBody>
          <a:bodyPr lIns="0" tIns="0" rIns="0" bIns="0"/>
          <a:lstStyle/>
          <a:p>
            <a:pPr algn="ctr"/>
            <a:r>
              <a:rPr lang="ja-JP" altLang="en-US" sz="738">
                <a:solidFill>
                  <a:srgbClr val="000000"/>
                </a:solidFill>
                <a:latin typeface="Arial"/>
                <a:ea typeface="HG丸ｺﾞｼｯｸM-PRO" pitchFamily="50" charset="-128"/>
              </a:rPr>
              <a:t>基礎訓練の</a:t>
            </a:r>
          </a:p>
          <a:p>
            <a:pPr algn="ctr"/>
            <a:r>
              <a:rPr lang="ja-JP" altLang="en-US" sz="738">
                <a:solidFill>
                  <a:srgbClr val="000000"/>
                </a:solidFill>
                <a:latin typeface="Arial"/>
                <a:ea typeface="HG丸ｺﾞｼｯｸM-PRO" pitchFamily="50" charset="-128"/>
              </a:rPr>
              <a:t>あっせん</a:t>
            </a:r>
          </a:p>
        </p:txBody>
      </p:sp>
      <p:sp>
        <p:nvSpPr>
          <p:cNvPr id="20578" name="Rectangle 263"/>
          <p:cNvSpPr>
            <a:spLocks noChangeArrowheads="1"/>
          </p:cNvSpPr>
          <p:nvPr/>
        </p:nvSpPr>
        <p:spPr bwMode="auto">
          <a:xfrm rot="10800000" flipV="1">
            <a:off x="4574969" y="3775150"/>
            <a:ext cx="576263" cy="227113"/>
          </a:xfrm>
          <a:prstGeom prst="rect">
            <a:avLst/>
          </a:prstGeom>
          <a:noFill/>
          <a:ln w="9525">
            <a:noFill/>
            <a:miter lim="800000"/>
            <a:headEnd/>
            <a:tailEnd/>
          </a:ln>
        </p:spPr>
        <p:txBody>
          <a:bodyPr lIns="0" tIns="0" rIns="0" bIns="0">
            <a:spAutoFit/>
          </a:bodyPr>
          <a:lstStyle/>
          <a:p>
            <a:pPr algn="ctr"/>
            <a:r>
              <a:rPr lang="ja-JP" altLang="en-US" sz="738" dirty="0">
                <a:solidFill>
                  <a:srgbClr val="000000"/>
                </a:solidFill>
                <a:latin typeface="Arial"/>
                <a:ea typeface="HG丸ｺﾞｼｯｸM-PRO" pitchFamily="50" charset="-128"/>
              </a:rPr>
              <a:t>対象者の送り出し</a:t>
            </a:r>
          </a:p>
        </p:txBody>
      </p:sp>
      <p:sp>
        <p:nvSpPr>
          <p:cNvPr id="265" name="AutoShape 3"/>
          <p:cNvSpPr>
            <a:spLocks noChangeArrowheads="1"/>
          </p:cNvSpPr>
          <p:nvPr/>
        </p:nvSpPr>
        <p:spPr bwMode="auto">
          <a:xfrm>
            <a:off x="270732" y="1083537"/>
            <a:ext cx="8654346" cy="784110"/>
          </a:xfrm>
          <a:prstGeom prst="roundRect">
            <a:avLst>
              <a:gd name="adj" fmla="val 28493"/>
            </a:avLst>
          </a:prstGeom>
          <a:noFill/>
          <a:ln w="12700">
            <a:solidFill>
              <a:schemeClr val="accent1"/>
            </a:solidFill>
            <a:round/>
            <a:headEnd/>
            <a:tailEnd/>
          </a:ln>
        </p:spPr>
        <p:txBody>
          <a:bodyPr wrap="square" anchor="ctr"/>
          <a:lstStyle/>
          <a:p>
            <a:r>
              <a:rPr lang="ja-JP" altLang="en-US" sz="1477" dirty="0">
                <a:solidFill>
                  <a:srgbClr val="000000"/>
                </a:solidFill>
                <a:latin typeface="+mn-ea"/>
              </a:rPr>
              <a:t>障害者の身近な地域において就業面と生活面の一体的な相談・支援を行う「障害者就業・生活支援センター」を設置（</a:t>
            </a:r>
            <a:r>
              <a:rPr lang="ja-JP" altLang="en-US" sz="1477" dirty="0" smtClean="0">
                <a:solidFill>
                  <a:srgbClr val="000000"/>
                </a:solidFill>
                <a:latin typeface="+mn-ea"/>
              </a:rPr>
              <a:t>令和２年４月</a:t>
            </a:r>
            <a:r>
              <a:rPr lang="ja-JP" altLang="en-US" sz="1477" dirty="0">
                <a:solidFill>
                  <a:srgbClr val="000000"/>
                </a:solidFill>
                <a:latin typeface="+mn-ea"/>
              </a:rPr>
              <a:t>現在　</a:t>
            </a:r>
            <a:r>
              <a:rPr lang="en-US" altLang="ja-JP" sz="1477" dirty="0" smtClean="0">
                <a:latin typeface="+mn-ea"/>
              </a:rPr>
              <a:t>335</a:t>
            </a:r>
            <a:r>
              <a:rPr lang="ja-JP" altLang="en-US" sz="1477" dirty="0" smtClean="0">
                <a:latin typeface="+mn-ea"/>
              </a:rPr>
              <a:t>センター</a:t>
            </a:r>
            <a:r>
              <a:rPr lang="ja-JP" altLang="en-US" sz="1477" dirty="0">
                <a:latin typeface="+mn-ea"/>
              </a:rPr>
              <a:t>）</a:t>
            </a:r>
            <a:endParaRPr lang="ja-JP" altLang="en-US" sz="1108" dirty="0">
              <a:latin typeface="+mn-ea"/>
            </a:endParaRPr>
          </a:p>
        </p:txBody>
      </p:sp>
      <p:sp>
        <p:nvSpPr>
          <p:cNvPr id="264" name="正方形/長方形 263"/>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6" name="正方形/長方形 265"/>
          <p:cNvSpPr/>
          <p:nvPr/>
        </p:nvSpPr>
        <p:spPr>
          <a:xfrm>
            <a:off x="1295642" y="265959"/>
            <a:ext cx="6552728" cy="461665"/>
          </a:xfrm>
          <a:prstGeom prst="rect">
            <a:avLst/>
          </a:prstGeom>
        </p:spPr>
        <p:txBody>
          <a:bodyPr wrap="square">
            <a:spAutoFit/>
          </a:bodyPr>
          <a:lstStyle/>
          <a:p>
            <a:pPr indent="137750" algn="ctr">
              <a:tabLst>
                <a:tab pos="281361" algn="l"/>
              </a:tabLst>
            </a:pPr>
            <a:r>
              <a:rPr lang="ja-JP" altLang="en-US" sz="2400" dirty="0">
                <a:solidFill>
                  <a:srgbClr val="000000"/>
                </a:solidFill>
                <a:latin typeface="ＭＳ 明朝" pitchFamily="17" charset="-128"/>
                <a:cs typeface="ＭＳ ゴシック" pitchFamily="49" charset="-128"/>
              </a:rPr>
              <a:t>障害者就業・生活支援センター</a:t>
            </a:r>
            <a:endParaRPr lang="ja-JP" altLang="en-US" sz="2400" dirty="0">
              <a:latin typeface="Arial" pitchFamily="34" charset="0"/>
              <a:cs typeface="ＭＳ Ｐゴシック" pitchFamily="50" charset="-128"/>
            </a:endParaRPr>
          </a:p>
        </p:txBody>
      </p:sp>
      <p:sp>
        <p:nvSpPr>
          <p:cNvPr id="268" name="Freeform 258"/>
          <p:cNvSpPr>
            <a:spLocks noEditPoints="1"/>
          </p:cNvSpPr>
          <p:nvPr/>
        </p:nvSpPr>
        <p:spPr bwMode="auto">
          <a:xfrm rot="21259655" flipV="1">
            <a:off x="4170282" y="3603243"/>
            <a:ext cx="647700" cy="65942"/>
          </a:xfrm>
          <a:custGeom>
            <a:avLst/>
            <a:gdLst>
              <a:gd name="T0" fmla="*/ 2147483647 w 1220"/>
              <a:gd name="T1" fmla="*/ 2147483647 h 218"/>
              <a:gd name="T2" fmla="*/ 2147483647 w 1220"/>
              <a:gd name="T3" fmla="*/ 2147483647 h 218"/>
              <a:gd name="T4" fmla="*/ 2147483647 w 1220"/>
              <a:gd name="T5" fmla="*/ 2147483647 h 218"/>
              <a:gd name="T6" fmla="*/ 2147483647 w 1220"/>
              <a:gd name="T7" fmla="*/ 2147483647 h 218"/>
              <a:gd name="T8" fmla="*/ 2147483647 w 1220"/>
              <a:gd name="T9" fmla="*/ 2147483647 h 218"/>
              <a:gd name="T10" fmla="*/ 2147483647 w 1220"/>
              <a:gd name="T11" fmla="*/ 2147483647 h 218"/>
              <a:gd name="T12" fmla="*/ 2147483647 w 1220"/>
              <a:gd name="T13" fmla="*/ 2147483647 h 218"/>
              <a:gd name="T14" fmla="*/ 2147483647 w 1220"/>
              <a:gd name="T15" fmla="*/ 2147483647 h 218"/>
              <a:gd name="T16" fmla="*/ 2147483647 w 1220"/>
              <a:gd name="T17" fmla="*/ 2147483647 h 218"/>
              <a:gd name="T18" fmla="*/ 2147483647 w 1220"/>
              <a:gd name="T19" fmla="*/ 2147483647 h 218"/>
              <a:gd name="T20" fmla="*/ 2147483647 w 1220"/>
              <a:gd name="T21" fmla="*/ 2147483647 h 218"/>
              <a:gd name="T22" fmla="*/ 2147483647 w 1220"/>
              <a:gd name="T23" fmla="*/ 2147483647 h 218"/>
              <a:gd name="T24" fmla="*/ 2147483647 w 1220"/>
              <a:gd name="T25" fmla="*/ 2147483647 h 218"/>
              <a:gd name="T26" fmla="*/ 2147483647 w 1220"/>
              <a:gd name="T27" fmla="*/ 2147483647 h 218"/>
              <a:gd name="T28" fmla="*/ 2147483647 w 1220"/>
              <a:gd name="T29" fmla="*/ 2147483647 h 218"/>
              <a:gd name="T30" fmla="*/ 2147483647 w 1220"/>
              <a:gd name="T31" fmla="*/ 2147483647 h 218"/>
              <a:gd name="T32" fmla="*/ 2147483647 w 1220"/>
              <a:gd name="T33" fmla="*/ 214748364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0"/>
              <a:gd name="T52" fmla="*/ 0 h 218"/>
              <a:gd name="T53" fmla="*/ 1220 w 1220"/>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0" h="218">
                <a:moveTo>
                  <a:pt x="13" y="1"/>
                </a:moveTo>
                <a:lnTo>
                  <a:pt x="1201" y="157"/>
                </a:lnTo>
                <a:cubicBezTo>
                  <a:pt x="1207" y="158"/>
                  <a:pt x="1211" y="163"/>
                  <a:pt x="1210" y="169"/>
                </a:cubicBezTo>
                <a:cubicBezTo>
                  <a:pt x="1209" y="175"/>
                  <a:pt x="1204" y="179"/>
                  <a:pt x="1198" y="178"/>
                </a:cubicBezTo>
                <a:lnTo>
                  <a:pt x="10" y="22"/>
                </a:lnTo>
                <a:cubicBezTo>
                  <a:pt x="4" y="21"/>
                  <a:pt x="0" y="16"/>
                  <a:pt x="1" y="10"/>
                </a:cubicBezTo>
                <a:cubicBezTo>
                  <a:pt x="2" y="4"/>
                  <a:pt x="7" y="0"/>
                  <a:pt x="13" y="1"/>
                </a:cubicBezTo>
                <a:close/>
                <a:moveTo>
                  <a:pt x="1128" y="99"/>
                </a:moveTo>
                <a:lnTo>
                  <a:pt x="1220" y="171"/>
                </a:lnTo>
                <a:lnTo>
                  <a:pt x="1112" y="216"/>
                </a:lnTo>
                <a:cubicBezTo>
                  <a:pt x="1107" y="218"/>
                  <a:pt x="1101" y="216"/>
                  <a:pt x="1098" y="210"/>
                </a:cubicBezTo>
                <a:cubicBezTo>
                  <a:pt x="1096" y="205"/>
                  <a:pt x="1099" y="198"/>
                  <a:pt x="1104" y="196"/>
                </a:cubicBezTo>
                <a:lnTo>
                  <a:pt x="1195" y="158"/>
                </a:lnTo>
                <a:lnTo>
                  <a:pt x="1193" y="176"/>
                </a:lnTo>
                <a:lnTo>
                  <a:pt x="1115" y="116"/>
                </a:lnTo>
                <a:cubicBezTo>
                  <a:pt x="1110" y="112"/>
                  <a:pt x="1109" y="105"/>
                  <a:pt x="1113" y="101"/>
                </a:cubicBezTo>
                <a:cubicBezTo>
                  <a:pt x="1116" y="96"/>
                  <a:pt x="1123" y="95"/>
                  <a:pt x="1128" y="99"/>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269" name="Freeform 258"/>
          <p:cNvSpPr>
            <a:spLocks noEditPoints="1"/>
          </p:cNvSpPr>
          <p:nvPr/>
        </p:nvSpPr>
        <p:spPr bwMode="auto">
          <a:xfrm rot="10435154" flipV="1">
            <a:off x="4185545" y="3710495"/>
            <a:ext cx="647700" cy="65942"/>
          </a:xfrm>
          <a:custGeom>
            <a:avLst/>
            <a:gdLst>
              <a:gd name="T0" fmla="*/ 2147483647 w 1220"/>
              <a:gd name="T1" fmla="*/ 2147483647 h 218"/>
              <a:gd name="T2" fmla="*/ 2147483647 w 1220"/>
              <a:gd name="T3" fmla="*/ 2147483647 h 218"/>
              <a:gd name="T4" fmla="*/ 2147483647 w 1220"/>
              <a:gd name="T5" fmla="*/ 2147483647 h 218"/>
              <a:gd name="T6" fmla="*/ 2147483647 w 1220"/>
              <a:gd name="T7" fmla="*/ 2147483647 h 218"/>
              <a:gd name="T8" fmla="*/ 2147483647 w 1220"/>
              <a:gd name="T9" fmla="*/ 2147483647 h 218"/>
              <a:gd name="T10" fmla="*/ 2147483647 w 1220"/>
              <a:gd name="T11" fmla="*/ 2147483647 h 218"/>
              <a:gd name="T12" fmla="*/ 2147483647 w 1220"/>
              <a:gd name="T13" fmla="*/ 2147483647 h 218"/>
              <a:gd name="T14" fmla="*/ 2147483647 w 1220"/>
              <a:gd name="T15" fmla="*/ 2147483647 h 218"/>
              <a:gd name="T16" fmla="*/ 2147483647 w 1220"/>
              <a:gd name="T17" fmla="*/ 2147483647 h 218"/>
              <a:gd name="T18" fmla="*/ 2147483647 w 1220"/>
              <a:gd name="T19" fmla="*/ 2147483647 h 218"/>
              <a:gd name="T20" fmla="*/ 2147483647 w 1220"/>
              <a:gd name="T21" fmla="*/ 2147483647 h 218"/>
              <a:gd name="T22" fmla="*/ 2147483647 w 1220"/>
              <a:gd name="T23" fmla="*/ 2147483647 h 218"/>
              <a:gd name="T24" fmla="*/ 2147483647 w 1220"/>
              <a:gd name="T25" fmla="*/ 2147483647 h 218"/>
              <a:gd name="T26" fmla="*/ 2147483647 w 1220"/>
              <a:gd name="T27" fmla="*/ 2147483647 h 218"/>
              <a:gd name="T28" fmla="*/ 2147483647 w 1220"/>
              <a:gd name="T29" fmla="*/ 2147483647 h 218"/>
              <a:gd name="T30" fmla="*/ 2147483647 w 1220"/>
              <a:gd name="T31" fmla="*/ 2147483647 h 218"/>
              <a:gd name="T32" fmla="*/ 2147483647 w 1220"/>
              <a:gd name="T33" fmla="*/ 2147483647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0"/>
              <a:gd name="T52" fmla="*/ 0 h 218"/>
              <a:gd name="T53" fmla="*/ 1220 w 1220"/>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0" h="218">
                <a:moveTo>
                  <a:pt x="13" y="1"/>
                </a:moveTo>
                <a:lnTo>
                  <a:pt x="1201" y="157"/>
                </a:lnTo>
                <a:cubicBezTo>
                  <a:pt x="1207" y="158"/>
                  <a:pt x="1211" y="163"/>
                  <a:pt x="1210" y="169"/>
                </a:cubicBezTo>
                <a:cubicBezTo>
                  <a:pt x="1209" y="175"/>
                  <a:pt x="1204" y="179"/>
                  <a:pt x="1198" y="178"/>
                </a:cubicBezTo>
                <a:lnTo>
                  <a:pt x="10" y="22"/>
                </a:lnTo>
                <a:cubicBezTo>
                  <a:pt x="4" y="21"/>
                  <a:pt x="0" y="16"/>
                  <a:pt x="1" y="10"/>
                </a:cubicBezTo>
                <a:cubicBezTo>
                  <a:pt x="2" y="4"/>
                  <a:pt x="7" y="0"/>
                  <a:pt x="13" y="1"/>
                </a:cubicBezTo>
                <a:close/>
                <a:moveTo>
                  <a:pt x="1128" y="99"/>
                </a:moveTo>
                <a:lnTo>
                  <a:pt x="1220" y="171"/>
                </a:lnTo>
                <a:lnTo>
                  <a:pt x="1112" y="216"/>
                </a:lnTo>
                <a:cubicBezTo>
                  <a:pt x="1107" y="218"/>
                  <a:pt x="1101" y="216"/>
                  <a:pt x="1098" y="210"/>
                </a:cubicBezTo>
                <a:cubicBezTo>
                  <a:pt x="1096" y="205"/>
                  <a:pt x="1099" y="198"/>
                  <a:pt x="1104" y="196"/>
                </a:cubicBezTo>
                <a:lnTo>
                  <a:pt x="1195" y="158"/>
                </a:lnTo>
                <a:lnTo>
                  <a:pt x="1193" y="176"/>
                </a:lnTo>
                <a:lnTo>
                  <a:pt x="1115" y="116"/>
                </a:lnTo>
                <a:cubicBezTo>
                  <a:pt x="1110" y="112"/>
                  <a:pt x="1109" y="105"/>
                  <a:pt x="1113" y="101"/>
                </a:cubicBezTo>
                <a:cubicBezTo>
                  <a:pt x="1116" y="96"/>
                  <a:pt x="1123" y="95"/>
                  <a:pt x="1128" y="99"/>
                </a:cubicBezTo>
                <a:close/>
              </a:path>
            </a:pathLst>
          </a:custGeom>
          <a:solidFill>
            <a:srgbClr val="000000"/>
          </a:solidFill>
          <a:ln w="12700">
            <a:solidFill>
              <a:srgbClr val="000000"/>
            </a:solidFill>
            <a:bevel/>
            <a:headEnd/>
            <a:tailEnd/>
          </a:ln>
        </p:spPr>
        <p:txBody>
          <a:bodyPr/>
          <a:lstStyle/>
          <a:p>
            <a:pPr algn="ctr"/>
            <a:endParaRPr lang="ja-JP" altLang="en-US" sz="1662">
              <a:solidFill>
                <a:srgbClr val="000000"/>
              </a:solidFill>
              <a:latin typeface="Arial"/>
              <a:ea typeface="ＭＳ Ｐゴシック"/>
            </a:endParaRPr>
          </a:p>
        </p:txBody>
      </p:sp>
      <p:sp>
        <p:nvSpPr>
          <p:cNvPr id="20" name="スライド番号プレースホルダー 19"/>
          <p:cNvSpPr>
            <a:spLocks noGrp="1"/>
          </p:cNvSpPr>
          <p:nvPr>
            <p:ph type="sldNum" sz="quarter" idx="12"/>
          </p:nvPr>
        </p:nvSpPr>
        <p:spPr/>
        <p:txBody>
          <a:bodyPr/>
          <a:lstStyle/>
          <a:p>
            <a:fld id="{9E2A29CB-BA86-48A6-80E1-CB8750A963B5}" type="slidenum">
              <a:rPr kumimoji="1" lang="ja-JP" altLang="en-US" smtClean="0"/>
              <a:t>53</a:t>
            </a:fld>
            <a:endParaRPr kumimoji="1" lang="ja-JP" altLang="en-US"/>
          </a:p>
        </p:txBody>
      </p:sp>
      <p:sp>
        <p:nvSpPr>
          <p:cNvPr id="19" name="フッター プレースホルダー 18"/>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844110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auto">
          <a:xfrm>
            <a:off x="351693" y="263773"/>
            <a:ext cx="8440615" cy="373533"/>
          </a:xfrm>
          <a:prstGeom prst="rect">
            <a:avLst/>
          </a:prstGeom>
          <a:gradFill rotWithShape="0">
            <a:gsLst>
              <a:gs pos="0">
                <a:srgbClr val="DAFDA7"/>
              </a:gs>
              <a:gs pos="50000">
                <a:srgbClr val="FFFFFF"/>
              </a:gs>
              <a:gs pos="100000">
                <a:srgbClr val="DAFDA7"/>
              </a:gs>
            </a:gsLst>
            <a:lin ang="5400000" scaled="1"/>
          </a:gradFill>
          <a:ln w="9525">
            <a:noFill/>
            <a:miter lim="800000"/>
            <a:headEnd/>
            <a:tailEnd/>
          </a:ln>
        </p:spPr>
        <p:txBody>
          <a:bodyPr lIns="4052" tIns="4052" rIns="4052" bIns="0" anchor="ctr"/>
          <a:lstStyle/>
          <a:p>
            <a:pPr algn="ctr">
              <a:spcBef>
                <a:spcPct val="50000"/>
              </a:spcBef>
            </a:pPr>
            <a:endParaRPr lang="ja-JP" altLang="en-US" sz="2215" b="1" dirty="0">
              <a:solidFill>
                <a:srgbClr val="000000"/>
              </a:solidFill>
              <a:ea typeface="ＭＳ ゴシック" pitchFamily="49" charset="-128"/>
            </a:endParaRPr>
          </a:p>
        </p:txBody>
      </p:sp>
      <p:sp>
        <p:nvSpPr>
          <p:cNvPr id="45" name="直角三角形 44"/>
          <p:cNvSpPr/>
          <p:nvPr/>
        </p:nvSpPr>
        <p:spPr bwMode="auto">
          <a:xfrm>
            <a:off x="5581962" y="2299727"/>
            <a:ext cx="2433528" cy="2740459"/>
          </a:xfrm>
          <a:prstGeom prst="rtTriangle">
            <a:avLst/>
          </a:prstGeom>
          <a:gradFill flip="none" rotWithShape="1">
            <a:gsLst>
              <a:gs pos="0">
                <a:schemeClr val="bg1">
                  <a:lumMod val="50000"/>
                </a:schemeClr>
              </a:gs>
              <a:gs pos="50000">
                <a:schemeClr val="bg1">
                  <a:lumMod val="75000"/>
                </a:schemeClr>
              </a:gs>
              <a:gs pos="100000">
                <a:schemeClr val="bg1">
                  <a:lumMod val="85000"/>
                </a:schemeClr>
              </a:gs>
            </a:gsLst>
            <a:lin ang="13500000" scaled="1"/>
            <a:tileRect/>
          </a:gradFill>
          <a:ln w="19050" algn="ctr">
            <a:noFill/>
            <a:round/>
            <a:headEnd/>
            <a:tailEnd/>
          </a:ln>
          <a:effectLst/>
          <a:scene3d>
            <a:camera prst="orthographicFront"/>
            <a:lightRig rig="threePt" dir="t"/>
          </a:scene3d>
          <a:sp3d prstMaterial="softEdge">
            <a:bevelT w="0" h="0"/>
          </a:sp3d>
        </p:spPr>
        <p:txBody>
          <a:bodyPr wrap="none" rtlCol="0" anchor="b" anchorCtr="1"/>
          <a:lstStyle/>
          <a:p>
            <a:pPr algn="ctr"/>
            <a:endParaRPr lang="ja-JP" altLang="en-US" sz="1662" b="1" dirty="0">
              <a:solidFill>
                <a:srgbClr val="000000"/>
              </a:solidFill>
              <a:latin typeface="ＭＳ Ｐゴシック"/>
            </a:endParaRPr>
          </a:p>
        </p:txBody>
      </p:sp>
      <p:sp>
        <p:nvSpPr>
          <p:cNvPr id="31" name="Rectangle 49"/>
          <p:cNvSpPr>
            <a:spLocks noChangeArrowheads="1"/>
          </p:cNvSpPr>
          <p:nvPr/>
        </p:nvSpPr>
        <p:spPr bwMode="auto">
          <a:xfrm>
            <a:off x="5635310" y="5341043"/>
            <a:ext cx="2582026" cy="1253493"/>
          </a:xfrm>
          <a:prstGeom prst="rect">
            <a:avLst/>
          </a:prstGeom>
          <a:solidFill>
            <a:srgbClr val="CCECFF"/>
          </a:solidFill>
          <a:ln w="9525">
            <a:noFill/>
            <a:miter lim="800000"/>
            <a:headEnd/>
            <a:tailEnd/>
          </a:ln>
          <a:effectLst/>
        </p:spPr>
        <p:txBody>
          <a:bodyPr wrap="none"/>
          <a:lstStyle/>
          <a:p>
            <a:pPr algn="ctr">
              <a:defRPr/>
            </a:pPr>
            <a:endParaRPr lang="ja-JP" altLang="en-US" sz="1662" b="1" dirty="0">
              <a:solidFill>
                <a:srgbClr val="000000"/>
              </a:solidFill>
              <a:latin typeface="ＭＳ Ｐゴシック"/>
            </a:endParaRPr>
          </a:p>
          <a:p>
            <a:pPr algn="ctr">
              <a:defRPr/>
            </a:pPr>
            <a:endParaRPr lang="ja-JP" altLang="ja-JP" sz="1662" b="1" u="sng" dirty="0">
              <a:solidFill>
                <a:srgbClr val="333399"/>
              </a:solidFill>
              <a:latin typeface="ＭＳ Ｐゴシック"/>
            </a:endParaRPr>
          </a:p>
        </p:txBody>
      </p:sp>
      <p:sp>
        <p:nvSpPr>
          <p:cNvPr id="28" name="Rectangle 13"/>
          <p:cNvSpPr>
            <a:spLocks noChangeArrowheads="1"/>
          </p:cNvSpPr>
          <p:nvPr/>
        </p:nvSpPr>
        <p:spPr bwMode="auto">
          <a:xfrm>
            <a:off x="3614176" y="2011864"/>
            <a:ext cx="5014361" cy="3126978"/>
          </a:xfrm>
          <a:prstGeom prst="rect">
            <a:avLst/>
          </a:prstGeom>
          <a:noFill/>
          <a:ln w="38100" cmpd="thickThin">
            <a:solidFill>
              <a:srgbClr val="0070C0"/>
            </a:solidFill>
            <a:round/>
            <a:headEnd/>
            <a:tailEnd/>
          </a:ln>
          <a:effectLst/>
        </p:spPr>
        <p:txBody>
          <a:bodyPr wrap="none"/>
          <a:lstStyle/>
          <a:p>
            <a:pPr>
              <a:defRPr/>
            </a:pPr>
            <a:r>
              <a:rPr lang="en-US" altLang="ja-JP" sz="1846" dirty="0">
                <a:solidFill>
                  <a:srgbClr val="000000"/>
                </a:solidFill>
                <a:effectLst>
                  <a:outerShdw blurRad="38100" dist="38100" dir="2700000" algn="tl">
                    <a:srgbClr val="000000"/>
                  </a:outerShdw>
                </a:effectLst>
                <a:latin typeface="ＭＳ Ｐゴシック"/>
              </a:rPr>
              <a:t>    </a:t>
            </a:r>
            <a:r>
              <a:rPr lang="ja-JP" altLang="en-US" sz="1846" dirty="0">
                <a:solidFill>
                  <a:srgbClr val="000000"/>
                </a:solidFill>
                <a:effectLst>
                  <a:outerShdw blurRad="38100" dist="38100" dir="2700000" algn="tl">
                    <a:srgbClr val="000000"/>
                  </a:outerShdw>
                </a:effectLst>
                <a:latin typeface="ＭＳ Ｐゴシック"/>
              </a:rPr>
              <a:t>　</a:t>
            </a:r>
            <a:r>
              <a:rPr lang="ja-JP" altLang="en-US" sz="1846" b="1" dirty="0">
                <a:solidFill>
                  <a:srgbClr val="000000"/>
                </a:solidFill>
                <a:latin typeface="ＭＳ Ｐゴシック"/>
              </a:rPr>
              <a:t>　　　</a:t>
            </a:r>
            <a:endParaRPr lang="en-US" altLang="ja-JP" sz="1477" dirty="0">
              <a:solidFill>
                <a:srgbClr val="000000"/>
              </a:solidFill>
              <a:latin typeface="ＭＳ Ｐゴシック"/>
            </a:endParaRPr>
          </a:p>
          <a:p>
            <a:pPr>
              <a:defRPr/>
            </a:pPr>
            <a:r>
              <a:rPr lang="ja-JP" altLang="en-US" sz="1846" b="1" dirty="0">
                <a:solidFill>
                  <a:srgbClr val="000000"/>
                </a:solidFill>
                <a:latin typeface="ＭＳ Ｐゴシック"/>
              </a:rPr>
              <a:t>　　　　　</a:t>
            </a:r>
          </a:p>
        </p:txBody>
      </p:sp>
      <p:sp>
        <p:nvSpPr>
          <p:cNvPr id="59" name="角丸四角形 58"/>
          <p:cNvSpPr/>
          <p:nvPr/>
        </p:nvSpPr>
        <p:spPr bwMode="auto">
          <a:xfrm>
            <a:off x="552735" y="2079458"/>
            <a:ext cx="2786742" cy="3047117"/>
          </a:xfrm>
          <a:prstGeom prst="roundRect">
            <a:avLst>
              <a:gd name="adj" fmla="val 10063"/>
            </a:avLst>
          </a:prstGeom>
          <a:solidFill>
            <a:srgbClr val="CCFDBB">
              <a:alpha val="80000"/>
            </a:srgbClr>
          </a:solidFill>
          <a:ln w="19050" algn="ctr">
            <a:noFill/>
            <a:round/>
            <a:headEnd/>
            <a:tailEnd/>
          </a:ln>
          <a:effectLst/>
        </p:spPr>
        <p:txBody>
          <a:bodyPr wrap="none" rtlCol="0" anchor="b" anchorCtr="1"/>
          <a:lstStyle/>
          <a:p>
            <a:pPr algn="ctr"/>
            <a:endParaRPr lang="ja-JP" altLang="en-US" sz="1662" b="1" dirty="0">
              <a:solidFill>
                <a:srgbClr val="000000"/>
              </a:solidFill>
              <a:latin typeface="ＭＳ Ｐゴシック"/>
            </a:endParaRPr>
          </a:p>
        </p:txBody>
      </p:sp>
      <p:sp>
        <p:nvSpPr>
          <p:cNvPr id="92" name="Rectangle 49"/>
          <p:cNvSpPr>
            <a:spLocks noChangeArrowheads="1"/>
          </p:cNvSpPr>
          <p:nvPr/>
        </p:nvSpPr>
        <p:spPr bwMode="auto">
          <a:xfrm>
            <a:off x="1669655" y="5340737"/>
            <a:ext cx="2190168" cy="1253494"/>
          </a:xfrm>
          <a:prstGeom prst="rect">
            <a:avLst/>
          </a:prstGeom>
          <a:solidFill>
            <a:srgbClr val="CCECFF"/>
          </a:solidFill>
          <a:ln w="9525">
            <a:noFill/>
            <a:miter lim="800000"/>
            <a:headEnd/>
            <a:tailEnd/>
          </a:ln>
          <a:effectLst/>
        </p:spPr>
        <p:txBody>
          <a:bodyPr wrap="none"/>
          <a:lstStyle/>
          <a:p>
            <a:pPr algn="ctr">
              <a:defRPr/>
            </a:pPr>
            <a:endParaRPr lang="ja-JP" altLang="en-US" sz="1662" b="1" dirty="0">
              <a:solidFill>
                <a:srgbClr val="000000"/>
              </a:solidFill>
              <a:latin typeface="ＭＳ Ｐゴシック"/>
            </a:endParaRPr>
          </a:p>
          <a:p>
            <a:pPr algn="ctr">
              <a:defRPr/>
            </a:pPr>
            <a:endParaRPr lang="ja-JP" altLang="ja-JP" sz="1662" b="1" u="sng" dirty="0">
              <a:solidFill>
                <a:srgbClr val="333399"/>
              </a:solidFill>
              <a:latin typeface="ＭＳ Ｐゴシック"/>
            </a:endParaRPr>
          </a:p>
        </p:txBody>
      </p:sp>
      <p:sp>
        <p:nvSpPr>
          <p:cNvPr id="11" name="AutoShape 50"/>
          <p:cNvSpPr>
            <a:spLocks noChangeArrowheads="1"/>
          </p:cNvSpPr>
          <p:nvPr/>
        </p:nvSpPr>
        <p:spPr bwMode="auto">
          <a:xfrm>
            <a:off x="6097363" y="5819177"/>
            <a:ext cx="1992378" cy="637954"/>
          </a:xfrm>
          <a:prstGeom prst="roundRect">
            <a:avLst>
              <a:gd name="adj" fmla="val 16667"/>
            </a:avLst>
          </a:prstGeom>
          <a:solidFill>
            <a:srgbClr val="FFFF66"/>
          </a:solidFill>
          <a:ln w="9525">
            <a:solidFill>
              <a:srgbClr val="000000"/>
            </a:solidFill>
            <a:round/>
            <a:headEnd/>
            <a:tailEnd/>
          </a:ln>
          <a:effectLst/>
        </p:spPr>
        <p:txBody>
          <a:bodyPr anchor="ctr" anchorCtr="0"/>
          <a:lstStyle/>
          <a:p>
            <a:pPr>
              <a:defRPr/>
            </a:pPr>
            <a:r>
              <a:rPr lang="ja-JP" altLang="en-US" sz="969" dirty="0">
                <a:solidFill>
                  <a:srgbClr val="000000"/>
                </a:solidFill>
                <a:latin typeface="ＭＳ Ｐゴシック" pitchFamily="50" charset="-128"/>
              </a:rPr>
              <a:t>・障害者就業・生活支援センター</a:t>
            </a:r>
          </a:p>
          <a:p>
            <a:pPr>
              <a:defRPr/>
            </a:pPr>
            <a:r>
              <a:rPr lang="ja-JP" altLang="en-US" sz="969" dirty="0">
                <a:solidFill>
                  <a:srgbClr val="000000"/>
                </a:solidFill>
                <a:latin typeface="ＭＳ Ｐゴシック" pitchFamily="50" charset="-128"/>
              </a:rPr>
              <a:t>・就労移行支援事業所</a:t>
            </a:r>
            <a:endParaRPr lang="en-US" altLang="ja-JP" sz="969" dirty="0">
              <a:solidFill>
                <a:srgbClr val="000000"/>
              </a:solidFill>
              <a:latin typeface="ＭＳ Ｐゴシック" pitchFamily="50" charset="-128"/>
            </a:endParaRPr>
          </a:p>
          <a:p>
            <a:pPr>
              <a:defRPr/>
            </a:pPr>
            <a:r>
              <a:rPr lang="ja-JP" altLang="en-US" sz="969" dirty="0">
                <a:solidFill>
                  <a:srgbClr val="000000"/>
                </a:solidFill>
                <a:latin typeface="ＭＳ Ｐゴシック" pitchFamily="50" charset="-128"/>
              </a:rPr>
              <a:t>・医療機関　等</a:t>
            </a:r>
          </a:p>
        </p:txBody>
      </p:sp>
      <p:pic>
        <p:nvPicPr>
          <p:cNvPr id="16" name="Picture 48" descr="j0432626[1]"/>
          <p:cNvPicPr>
            <a:picLocks noChangeAspect="1" noChangeArrowheads="1"/>
          </p:cNvPicPr>
          <p:nvPr/>
        </p:nvPicPr>
        <p:blipFill>
          <a:blip r:embed="rId4" cstate="print"/>
          <a:srcRect/>
          <a:stretch>
            <a:fillRect/>
          </a:stretch>
        </p:blipFill>
        <p:spPr bwMode="auto">
          <a:xfrm>
            <a:off x="5184909" y="5774805"/>
            <a:ext cx="881448" cy="819426"/>
          </a:xfrm>
          <a:prstGeom prst="rect">
            <a:avLst/>
          </a:prstGeom>
          <a:noFill/>
          <a:ln w="9525">
            <a:noFill/>
            <a:miter lim="800000"/>
            <a:headEnd/>
            <a:tailEnd/>
          </a:ln>
        </p:spPr>
      </p:pic>
      <p:sp>
        <p:nvSpPr>
          <p:cNvPr id="19" name="AutoShape 9"/>
          <p:cNvSpPr>
            <a:spLocks noChangeArrowheads="1"/>
          </p:cNvSpPr>
          <p:nvPr/>
        </p:nvSpPr>
        <p:spPr bwMode="auto">
          <a:xfrm>
            <a:off x="890330" y="5209119"/>
            <a:ext cx="1301262" cy="448925"/>
          </a:xfrm>
          <a:prstGeom prst="roundRect">
            <a:avLst>
              <a:gd name="adj" fmla="val 16667"/>
            </a:avLst>
          </a:prstGeom>
          <a:solidFill>
            <a:srgbClr val="FFFF66"/>
          </a:solidFill>
          <a:ln w="9525">
            <a:solidFill>
              <a:srgbClr val="000000"/>
            </a:solidFill>
            <a:round/>
            <a:headEnd/>
            <a:tailEnd/>
          </a:ln>
          <a:effectLst/>
        </p:spPr>
        <p:txBody>
          <a:bodyPr anchor="ctr"/>
          <a:lstStyle/>
          <a:p>
            <a:pPr algn="ctr">
              <a:defRPr/>
            </a:pPr>
            <a:r>
              <a:rPr lang="ja-JP" altLang="en-US" sz="1292" dirty="0">
                <a:solidFill>
                  <a:srgbClr val="000000"/>
                </a:solidFill>
                <a:latin typeface="ＭＳ Ｐゴシック" pitchFamily="50" charset="-128"/>
              </a:rPr>
              <a:t>地域障害者</a:t>
            </a:r>
            <a:endParaRPr lang="en-US" altLang="ja-JP" sz="1292" dirty="0">
              <a:solidFill>
                <a:srgbClr val="000000"/>
              </a:solidFill>
              <a:latin typeface="ＭＳ Ｐゴシック" pitchFamily="50" charset="-128"/>
            </a:endParaRPr>
          </a:p>
          <a:p>
            <a:pPr algn="ctr">
              <a:defRPr/>
            </a:pPr>
            <a:r>
              <a:rPr lang="ja-JP" altLang="en-US" sz="1292" dirty="0">
                <a:solidFill>
                  <a:srgbClr val="000000"/>
                </a:solidFill>
                <a:latin typeface="ＭＳ Ｐゴシック" pitchFamily="50" charset="-128"/>
              </a:rPr>
              <a:t>職業センター</a:t>
            </a:r>
          </a:p>
        </p:txBody>
      </p:sp>
      <p:sp>
        <p:nvSpPr>
          <p:cNvPr id="23" name="Oval 35">
            <a:hlinkClick r:id="" action="ppaction://noaction"/>
          </p:cNvPr>
          <p:cNvSpPr>
            <a:spLocks noChangeArrowheads="1"/>
          </p:cNvSpPr>
          <p:nvPr/>
        </p:nvSpPr>
        <p:spPr bwMode="auto">
          <a:xfrm>
            <a:off x="803190" y="2661773"/>
            <a:ext cx="2197240" cy="977226"/>
          </a:xfrm>
          <a:prstGeom prst="ellipse">
            <a:avLst/>
          </a:prstGeom>
          <a:solidFill>
            <a:schemeClr val="bg1"/>
          </a:solidFill>
          <a:ln w="19050" algn="ctr">
            <a:noFill/>
            <a:round/>
            <a:headEnd/>
            <a:tailEnd/>
          </a:ln>
          <a:effectLst/>
        </p:spPr>
        <p:txBody>
          <a:bodyPr wrap="none" anchor="b" anchorCtr="1"/>
          <a:lstStyle/>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dirty="0">
              <a:solidFill>
                <a:srgbClr val="000000"/>
              </a:solidFill>
              <a:effectLst>
                <a:outerShdw blurRad="38100" dist="38100" dir="2700000" algn="tl">
                  <a:srgbClr val="000000"/>
                </a:outerShdw>
              </a:effectLst>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defRPr/>
            </a:pPr>
            <a:endParaRPr lang="en-US" altLang="ja-JP" sz="1292" b="1" dirty="0">
              <a:solidFill>
                <a:srgbClr val="000000"/>
              </a:solidFill>
              <a:latin typeface="ＭＳ Ｐゴシック"/>
            </a:endParaRPr>
          </a:p>
          <a:p>
            <a:pPr algn="ctr">
              <a:defRPr/>
            </a:pPr>
            <a:endParaRPr lang="en-US" altLang="ja-JP" sz="1292" b="1" dirty="0">
              <a:solidFill>
                <a:srgbClr val="000000"/>
              </a:solidFill>
              <a:latin typeface="ＭＳ Ｐゴシック"/>
            </a:endParaRPr>
          </a:p>
          <a:p>
            <a:pPr algn="ctr">
              <a:defRPr/>
            </a:pPr>
            <a:endParaRPr lang="en-US" altLang="ja-JP" sz="1292" b="1" dirty="0">
              <a:solidFill>
                <a:srgbClr val="000000"/>
              </a:solidFill>
              <a:latin typeface="ＭＳ Ｐゴシック"/>
            </a:endParaRPr>
          </a:p>
          <a:p>
            <a:pPr algn="ctr">
              <a:defRPr/>
            </a:pPr>
            <a:endParaRPr lang="en-US" altLang="ja-JP" sz="1292" b="1" dirty="0">
              <a:solidFill>
                <a:srgbClr val="000000"/>
              </a:solidFill>
              <a:latin typeface="ＭＳ Ｐゴシック"/>
            </a:endParaRPr>
          </a:p>
          <a:p>
            <a:pPr algn="ctr">
              <a:defRPr/>
            </a:pPr>
            <a:endParaRPr lang="en-US" altLang="ja-JP" sz="1292" b="1" dirty="0">
              <a:solidFill>
                <a:srgbClr val="000000"/>
              </a:solidFill>
              <a:latin typeface="ＭＳ Ｐゴシック"/>
            </a:endParaRPr>
          </a:p>
          <a:p>
            <a:pPr algn="ctr">
              <a:defRPr/>
            </a:pPr>
            <a:r>
              <a:rPr lang="ja-JP" altLang="en-US" sz="1662" b="1" dirty="0">
                <a:solidFill>
                  <a:srgbClr val="000000"/>
                </a:solidFill>
                <a:latin typeface="ＭＳ Ｐゴシック"/>
              </a:rPr>
              <a:t>精神障害者</a:t>
            </a:r>
            <a:endParaRPr lang="en-US" altLang="ja-JP" sz="1662" b="1" dirty="0">
              <a:solidFill>
                <a:srgbClr val="000000"/>
              </a:solidFill>
              <a:latin typeface="ＭＳ Ｐゴシック"/>
            </a:endParaRPr>
          </a:p>
          <a:p>
            <a:pPr algn="ctr">
              <a:defRPr/>
            </a:pPr>
            <a:r>
              <a:rPr lang="ja-JP" altLang="en-US" sz="1292" b="1" dirty="0">
                <a:solidFill>
                  <a:srgbClr val="000000"/>
                </a:solidFill>
                <a:latin typeface="ＭＳ Ｐゴシック"/>
              </a:rPr>
              <a:t>（新規求職者約</a:t>
            </a:r>
            <a:r>
              <a:rPr lang="en-US" altLang="ja-JP" sz="1292" b="1" dirty="0">
                <a:solidFill>
                  <a:srgbClr val="000000"/>
                </a:solidFill>
                <a:latin typeface="ＭＳ Ｐゴシック"/>
              </a:rPr>
              <a:t>10.1</a:t>
            </a:r>
            <a:r>
              <a:rPr lang="ja-JP" altLang="en-US" sz="1292" b="1" dirty="0">
                <a:solidFill>
                  <a:srgbClr val="000000"/>
                </a:solidFill>
                <a:latin typeface="ＭＳ Ｐゴシック"/>
              </a:rPr>
              <a:t>万人</a:t>
            </a:r>
            <a:r>
              <a:rPr lang="en-US" altLang="ja-JP" sz="1292" b="1" dirty="0">
                <a:solidFill>
                  <a:srgbClr val="000000"/>
                </a:solidFill>
                <a:latin typeface="ＭＳ Ｐゴシック"/>
              </a:rPr>
              <a:t>)</a:t>
            </a:r>
          </a:p>
          <a:p>
            <a:pPr>
              <a:defRPr/>
            </a:pPr>
            <a:r>
              <a:rPr lang="ja-JP" altLang="en-US" sz="1292" b="1" dirty="0">
                <a:solidFill>
                  <a:srgbClr val="000000"/>
                </a:solidFill>
                <a:latin typeface="ＭＳ Ｐゴシック"/>
              </a:rPr>
              <a:t>　</a:t>
            </a:r>
            <a:endParaRPr lang="en-US" altLang="ja-JP" sz="1292" b="1" dirty="0">
              <a:solidFill>
                <a:srgbClr val="000000"/>
              </a:solidFill>
              <a:latin typeface="ＭＳ Ｐゴシック"/>
            </a:endParaRPr>
          </a:p>
        </p:txBody>
      </p:sp>
      <p:pic>
        <p:nvPicPr>
          <p:cNvPr id="24" name="Picture 33" descr="j0431614[1]"/>
          <p:cNvPicPr>
            <a:picLocks noChangeAspect="1" noChangeArrowheads="1"/>
          </p:cNvPicPr>
          <p:nvPr/>
        </p:nvPicPr>
        <p:blipFill>
          <a:blip r:embed="rId5" cstate="print"/>
          <a:srcRect/>
          <a:stretch>
            <a:fillRect/>
          </a:stretch>
        </p:blipFill>
        <p:spPr>
          <a:xfrm>
            <a:off x="1971328" y="1886889"/>
            <a:ext cx="768251" cy="854915"/>
          </a:xfrm>
          <a:prstGeom prst="rect">
            <a:avLst/>
          </a:prstGeom>
          <a:noFill/>
        </p:spPr>
      </p:pic>
      <p:sp>
        <p:nvSpPr>
          <p:cNvPr id="44" name="Rectangle 5"/>
          <p:cNvSpPr txBox="1">
            <a:spLocks noChangeArrowheads="1"/>
          </p:cNvSpPr>
          <p:nvPr/>
        </p:nvSpPr>
        <p:spPr bwMode="auto">
          <a:xfrm>
            <a:off x="351693" y="263772"/>
            <a:ext cx="8440615" cy="40298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p>
            <a:pPr algn="ctr">
              <a:defRPr/>
            </a:pPr>
            <a:r>
              <a:rPr lang="ja-JP" altLang="en-US" sz="2215" kern="0" dirty="0">
                <a:solidFill>
                  <a:srgbClr val="000000"/>
                </a:solidFill>
                <a:latin typeface="Arial"/>
              </a:rPr>
              <a:t>精神障害者雇用トータルサポーターについて</a:t>
            </a:r>
            <a:endParaRPr lang="ja-JP" altLang="en-US" sz="1292" kern="0" dirty="0">
              <a:solidFill>
                <a:srgbClr val="000000"/>
              </a:solidFill>
              <a:latin typeface="Arial"/>
            </a:endParaRPr>
          </a:p>
        </p:txBody>
      </p:sp>
      <p:sp>
        <p:nvSpPr>
          <p:cNvPr id="79" name="Line 56"/>
          <p:cNvSpPr>
            <a:spLocks noChangeShapeType="1"/>
          </p:cNvSpPr>
          <p:nvPr/>
        </p:nvSpPr>
        <p:spPr bwMode="auto">
          <a:xfrm flipH="1">
            <a:off x="2980599" y="4359566"/>
            <a:ext cx="993187" cy="1021327"/>
          </a:xfrm>
          <a:prstGeom prst="line">
            <a:avLst/>
          </a:prstGeom>
          <a:noFill/>
          <a:ln w="63500" cmpd="sng">
            <a:solidFill>
              <a:srgbClr val="00B050">
                <a:alpha val="70000"/>
              </a:srgbClr>
            </a:solidFill>
            <a:round/>
            <a:headEnd/>
            <a:tailEnd type="arrow" w="med" len="med"/>
          </a:ln>
        </p:spPr>
        <p:txBody>
          <a:bodyPr/>
          <a:lstStyle/>
          <a:p>
            <a:endParaRPr lang="ja-JP" altLang="en-US" sz="1662">
              <a:solidFill>
                <a:srgbClr val="000000"/>
              </a:solidFill>
            </a:endParaRPr>
          </a:p>
        </p:txBody>
      </p:sp>
      <p:pic>
        <p:nvPicPr>
          <p:cNvPr id="18" name="Picture 7" descr="j0433953[1]"/>
          <p:cNvPicPr>
            <a:picLocks noChangeAspect="1" noChangeArrowheads="1"/>
          </p:cNvPicPr>
          <p:nvPr/>
        </p:nvPicPr>
        <p:blipFill>
          <a:blip r:embed="rId6" cstate="print"/>
          <a:srcRect/>
          <a:stretch>
            <a:fillRect/>
          </a:stretch>
        </p:blipFill>
        <p:spPr>
          <a:xfrm>
            <a:off x="1183157" y="5724841"/>
            <a:ext cx="891082" cy="869696"/>
          </a:xfrm>
          <a:prstGeom prst="rect">
            <a:avLst/>
          </a:prstGeom>
          <a:noFill/>
        </p:spPr>
      </p:pic>
      <p:sp>
        <p:nvSpPr>
          <p:cNvPr id="54" name="AutoShape 42"/>
          <p:cNvSpPr>
            <a:spLocks noChangeArrowheads="1"/>
          </p:cNvSpPr>
          <p:nvPr/>
        </p:nvSpPr>
        <p:spPr bwMode="auto">
          <a:xfrm>
            <a:off x="624472" y="3370518"/>
            <a:ext cx="2620827" cy="1667869"/>
          </a:xfrm>
          <a:prstGeom prst="roundRect">
            <a:avLst>
              <a:gd name="adj" fmla="val 16667"/>
            </a:avLst>
          </a:prstGeom>
          <a:solidFill>
            <a:schemeClr val="accent5"/>
          </a:solidFill>
          <a:ln w="9525" algn="ctr">
            <a:solidFill>
              <a:schemeClr val="tx1"/>
            </a:solidFill>
            <a:round/>
            <a:headEnd/>
            <a:tailEnd/>
          </a:ln>
        </p:spPr>
        <p:txBody>
          <a:bodyPr wrap="none" lIns="0" anchor="ctr"/>
          <a:lstStyle/>
          <a:p>
            <a:r>
              <a:rPr lang="ja-JP" altLang="en-US" sz="1292" dirty="0">
                <a:solidFill>
                  <a:srgbClr val="000000"/>
                </a:solidFill>
                <a:latin typeface="ＭＳ Ｐゴシック"/>
              </a:rPr>
              <a:t>○緊張感や不安感が非常に強い者</a:t>
            </a:r>
            <a:endParaRPr lang="en-US" altLang="ja-JP" sz="1292" dirty="0">
              <a:solidFill>
                <a:srgbClr val="000000"/>
              </a:solidFill>
              <a:latin typeface="ＭＳ Ｐゴシック"/>
            </a:endParaRPr>
          </a:p>
          <a:p>
            <a:r>
              <a:rPr lang="ja-JP" altLang="en-US" sz="1292" dirty="0">
                <a:solidFill>
                  <a:srgbClr val="000000"/>
                </a:solidFill>
                <a:latin typeface="ＭＳ Ｐゴシック"/>
              </a:rPr>
              <a:t>○生活面での課題がある者</a:t>
            </a:r>
            <a:endParaRPr lang="en-US" altLang="ja-JP" sz="1292" dirty="0">
              <a:solidFill>
                <a:srgbClr val="000000"/>
              </a:solidFill>
              <a:latin typeface="ＭＳ Ｐゴシック"/>
            </a:endParaRPr>
          </a:p>
          <a:p>
            <a:r>
              <a:rPr lang="ja-JP" altLang="en-US" sz="1292" dirty="0">
                <a:solidFill>
                  <a:srgbClr val="000000"/>
                </a:solidFill>
                <a:latin typeface="ＭＳ Ｐゴシック"/>
              </a:rPr>
              <a:t>○離転職を繰り返す者</a:t>
            </a:r>
            <a:endParaRPr lang="en-US" altLang="ja-JP" sz="1292" dirty="0">
              <a:solidFill>
                <a:srgbClr val="000000"/>
              </a:solidFill>
              <a:latin typeface="ＭＳ Ｐゴシック"/>
            </a:endParaRPr>
          </a:p>
          <a:p>
            <a:r>
              <a:rPr lang="ja-JP" altLang="en-US" sz="1292" dirty="0">
                <a:solidFill>
                  <a:srgbClr val="000000"/>
                </a:solidFill>
                <a:latin typeface="ＭＳ Ｐゴシック"/>
              </a:rPr>
              <a:t>○障害受容や認知が十分でない者</a:t>
            </a:r>
            <a:endParaRPr lang="en-US" altLang="ja-JP" sz="1292" dirty="0">
              <a:solidFill>
                <a:srgbClr val="000000"/>
              </a:solidFill>
              <a:latin typeface="ＭＳ Ｐゴシック"/>
            </a:endParaRPr>
          </a:p>
          <a:p>
            <a:r>
              <a:rPr lang="ja-JP" altLang="en-US" sz="1292" dirty="0">
                <a:solidFill>
                  <a:srgbClr val="000000"/>
                </a:solidFill>
                <a:latin typeface="ＭＳ Ｐゴシック"/>
              </a:rPr>
              <a:t>○安定所以外の支援機関の援助が</a:t>
            </a:r>
            <a:endParaRPr lang="en-US" altLang="ja-JP" sz="1292" dirty="0">
              <a:solidFill>
                <a:srgbClr val="000000"/>
              </a:solidFill>
              <a:latin typeface="ＭＳ Ｐゴシック"/>
            </a:endParaRPr>
          </a:p>
          <a:p>
            <a:r>
              <a:rPr lang="ja-JP" altLang="en-US" sz="1292" dirty="0">
                <a:solidFill>
                  <a:srgbClr val="000000"/>
                </a:solidFill>
                <a:latin typeface="ＭＳ Ｐゴシック"/>
              </a:rPr>
              <a:t>　　得られない者</a:t>
            </a:r>
            <a:endParaRPr lang="en-US" altLang="ja-JP" sz="1292" strike="dblStrike" dirty="0">
              <a:solidFill>
                <a:srgbClr val="FF0000"/>
              </a:solidFill>
              <a:latin typeface="ＭＳ Ｐゴシック"/>
            </a:endParaRPr>
          </a:p>
        </p:txBody>
      </p:sp>
      <p:sp>
        <p:nvSpPr>
          <p:cNvPr id="87" name="右矢印 86"/>
          <p:cNvSpPr/>
          <p:nvPr/>
        </p:nvSpPr>
        <p:spPr bwMode="auto">
          <a:xfrm>
            <a:off x="3329212" y="2829507"/>
            <a:ext cx="624465" cy="1070953"/>
          </a:xfrm>
          <a:prstGeom prst="rightArrow">
            <a:avLst>
              <a:gd name="adj1" fmla="val 50000"/>
              <a:gd name="adj2" fmla="val 41428"/>
            </a:avLst>
          </a:prstGeom>
          <a:solidFill>
            <a:srgbClr val="00B050">
              <a:alpha val="80000"/>
            </a:srgbClr>
          </a:solidFill>
          <a:ln w="19050" algn="ctr">
            <a:noFill/>
            <a:round/>
            <a:headEnd/>
            <a:tailEnd/>
          </a:ln>
          <a:effectLst/>
        </p:spPr>
        <p:txBody>
          <a:bodyPr wrap="none" rtlCol="0" anchor="b" anchorCtr="1"/>
          <a:lstStyle/>
          <a:p>
            <a:pPr algn="ctr"/>
            <a:endParaRPr lang="ja-JP" altLang="en-US" sz="1662" b="1" dirty="0">
              <a:solidFill>
                <a:srgbClr val="000000"/>
              </a:solidFill>
              <a:latin typeface="ＭＳ Ｐゴシック"/>
            </a:endParaRPr>
          </a:p>
        </p:txBody>
      </p:sp>
      <p:sp>
        <p:nvSpPr>
          <p:cNvPr id="52" name="テキスト ボックス 51"/>
          <p:cNvSpPr txBox="1"/>
          <p:nvPr/>
        </p:nvSpPr>
        <p:spPr>
          <a:xfrm>
            <a:off x="416236" y="957125"/>
            <a:ext cx="8332177" cy="759330"/>
          </a:xfrm>
          <a:prstGeom prst="rect">
            <a:avLst/>
          </a:prstGeom>
          <a:noFill/>
          <a:ln>
            <a:solidFill>
              <a:schemeClr val="tx1"/>
            </a:solidFill>
          </a:ln>
        </p:spPr>
        <p:txBody>
          <a:bodyPr wrap="square" lIns="132923" tIns="66462" rIns="132923" bIns="66462" rtlCol="0">
            <a:spAutoFit/>
          </a:bodyPr>
          <a:lstStyle/>
          <a:p>
            <a:r>
              <a:rPr lang="ja-JP" altLang="en-US" sz="1108" dirty="0">
                <a:solidFill>
                  <a:srgbClr val="000000"/>
                </a:solidFill>
              </a:rPr>
              <a:t>　</a:t>
            </a:r>
            <a:r>
              <a:rPr lang="ja-JP" altLang="en-US" sz="1477" dirty="0">
                <a:solidFill>
                  <a:srgbClr val="000000"/>
                </a:solidFill>
              </a:rPr>
              <a:t>ハローワークにおいて、求職者本人に対するカウンセリングや就職に向けた準備プログラムを実施するととも</a:t>
            </a:r>
            <a:r>
              <a:rPr lang="ja-JP" altLang="en-US" sz="1477" dirty="0">
                <a:solidFill>
                  <a:prstClr val="black"/>
                </a:solidFill>
              </a:rPr>
              <a:t>に、事業主に対して、精神障害者等の雇用に係る課題解決のための相談援助等の業務を実施</a:t>
            </a:r>
            <a:endParaRPr lang="en-US" altLang="ja-JP" sz="1477" dirty="0">
              <a:solidFill>
                <a:prstClr val="black"/>
              </a:solidFill>
            </a:endParaRPr>
          </a:p>
          <a:p>
            <a:r>
              <a:rPr lang="ja-JP" altLang="en-US" sz="1108" dirty="0">
                <a:solidFill>
                  <a:srgbClr val="000000"/>
                </a:solidFill>
              </a:rPr>
              <a:t>○令和元年度実績　就職に向けた次の段階への移行率 ７３．３</a:t>
            </a:r>
            <a:r>
              <a:rPr lang="en-US" altLang="ja-JP" sz="1108" dirty="0">
                <a:solidFill>
                  <a:srgbClr val="000000"/>
                </a:solidFill>
              </a:rPr>
              <a:t>%</a:t>
            </a:r>
            <a:r>
              <a:rPr lang="ja-JP" altLang="en-US" sz="1108" dirty="0">
                <a:solidFill>
                  <a:srgbClr val="000000"/>
                </a:solidFill>
              </a:rPr>
              <a:t>　　</a:t>
            </a:r>
            <a:r>
              <a:rPr lang="en-US" altLang="ja-JP" sz="1108" dirty="0">
                <a:solidFill>
                  <a:srgbClr val="000000"/>
                </a:solidFill>
              </a:rPr>
              <a:t>※</a:t>
            </a:r>
            <a:r>
              <a:rPr lang="ja-JP" altLang="en-US" sz="1108" dirty="0">
                <a:solidFill>
                  <a:srgbClr val="000000"/>
                </a:solidFill>
              </a:rPr>
              <a:t>相談支援を終了した者のうち、就職、職業訓練等へ移行した割合</a:t>
            </a:r>
            <a:r>
              <a:rPr lang="ja-JP" altLang="en-US" sz="1108" dirty="0">
                <a:solidFill>
                  <a:prstClr val="black"/>
                </a:solidFill>
              </a:rPr>
              <a:t>　　</a:t>
            </a:r>
            <a:r>
              <a:rPr lang="ja-JP" altLang="en-US" sz="1108" dirty="0">
                <a:solidFill>
                  <a:srgbClr val="000000"/>
                </a:solidFill>
              </a:rPr>
              <a:t>　　　　　　　　　　　　　　　　　　　　　　　　　　　　　　　　　　　　　　　　　　　</a:t>
            </a:r>
            <a:endParaRPr lang="ja-JP" altLang="en-US" sz="969" dirty="0">
              <a:solidFill>
                <a:srgbClr val="000000"/>
              </a:solidFill>
            </a:endParaRPr>
          </a:p>
        </p:txBody>
      </p:sp>
      <p:sp>
        <p:nvSpPr>
          <p:cNvPr id="56" name="テキスト ボックス 55"/>
          <p:cNvSpPr txBox="1"/>
          <p:nvPr/>
        </p:nvSpPr>
        <p:spPr>
          <a:xfrm>
            <a:off x="351692" y="721987"/>
            <a:ext cx="668880" cy="294417"/>
          </a:xfrm>
          <a:prstGeom prst="rect">
            <a:avLst/>
          </a:prstGeom>
          <a:solidFill>
            <a:schemeClr val="bg1"/>
          </a:solidFill>
          <a:ln w="12700">
            <a:solidFill>
              <a:schemeClr val="tx1"/>
            </a:solidFill>
            <a:bevel/>
          </a:ln>
          <a:effectLst/>
        </p:spPr>
        <p:txBody>
          <a:bodyPr wrap="square" lIns="66462" tIns="33231" rIns="66462" bIns="33231" rtlCol="0">
            <a:spAutoFit/>
          </a:bodyPr>
          <a:lstStyle/>
          <a:p>
            <a:pPr algn="ctr"/>
            <a:r>
              <a:rPr lang="ja-JP" altLang="en-US" sz="1477" dirty="0">
                <a:solidFill>
                  <a:srgbClr val="000000"/>
                </a:solidFill>
              </a:rPr>
              <a:t>概 要</a:t>
            </a:r>
          </a:p>
        </p:txBody>
      </p:sp>
      <p:sp>
        <p:nvSpPr>
          <p:cNvPr id="35" name="AutoShape 9"/>
          <p:cNvSpPr>
            <a:spLocks noChangeArrowheads="1"/>
          </p:cNvSpPr>
          <p:nvPr/>
        </p:nvSpPr>
        <p:spPr bwMode="auto">
          <a:xfrm>
            <a:off x="2257549" y="5807079"/>
            <a:ext cx="1151699" cy="678474"/>
          </a:xfrm>
          <a:prstGeom prst="roundRect">
            <a:avLst>
              <a:gd name="adj" fmla="val 16667"/>
            </a:avLst>
          </a:prstGeom>
          <a:solidFill>
            <a:srgbClr val="FFFF66"/>
          </a:solidFill>
          <a:ln w="9525">
            <a:solidFill>
              <a:srgbClr val="000000"/>
            </a:solidFill>
            <a:round/>
            <a:headEnd/>
            <a:tailEnd/>
          </a:ln>
          <a:effectLst/>
        </p:spPr>
        <p:txBody>
          <a:bodyPr anchor="ctr"/>
          <a:lstStyle/>
          <a:p>
            <a:pPr>
              <a:defRPr/>
            </a:pPr>
            <a:r>
              <a:rPr lang="ja-JP" altLang="en-US" sz="1108" dirty="0">
                <a:solidFill>
                  <a:srgbClr val="000000"/>
                </a:solidFill>
                <a:latin typeface="ＭＳ Ｐゴシック" pitchFamily="50" charset="-128"/>
              </a:rPr>
              <a:t>・職業評価</a:t>
            </a:r>
            <a:endParaRPr lang="en-US" altLang="ja-JP" sz="1108" dirty="0">
              <a:solidFill>
                <a:srgbClr val="000000"/>
              </a:solidFill>
              <a:latin typeface="ＭＳ Ｐゴシック" pitchFamily="50" charset="-128"/>
            </a:endParaRPr>
          </a:p>
          <a:p>
            <a:pPr>
              <a:defRPr/>
            </a:pPr>
            <a:r>
              <a:rPr lang="ja-JP" altLang="en-US" sz="1108" dirty="0">
                <a:solidFill>
                  <a:srgbClr val="000000"/>
                </a:solidFill>
                <a:latin typeface="ＭＳ Ｐゴシック" pitchFamily="50" charset="-128"/>
              </a:rPr>
              <a:t>・準備支援</a:t>
            </a:r>
            <a:endParaRPr lang="en-US" altLang="ja-JP" sz="1108" dirty="0">
              <a:solidFill>
                <a:srgbClr val="000000"/>
              </a:solidFill>
              <a:latin typeface="ＭＳ Ｐゴシック" pitchFamily="50" charset="-128"/>
            </a:endParaRPr>
          </a:p>
          <a:p>
            <a:pPr>
              <a:defRPr/>
            </a:pPr>
            <a:r>
              <a:rPr lang="ja-JP" altLang="en-US" sz="1108" dirty="0">
                <a:solidFill>
                  <a:srgbClr val="000000"/>
                </a:solidFill>
                <a:latin typeface="ＭＳ Ｐゴシック" pitchFamily="50" charset="-128"/>
              </a:rPr>
              <a:t>・ジョブコーチ</a:t>
            </a:r>
          </a:p>
        </p:txBody>
      </p:sp>
      <p:sp>
        <p:nvSpPr>
          <p:cNvPr id="34" name="AutoShape 52"/>
          <p:cNvSpPr>
            <a:spLocks noChangeArrowheads="1"/>
          </p:cNvSpPr>
          <p:nvPr/>
        </p:nvSpPr>
        <p:spPr bwMode="auto">
          <a:xfrm>
            <a:off x="2339006" y="5444110"/>
            <a:ext cx="894036" cy="312664"/>
          </a:xfrm>
          <a:prstGeom prst="roundRect">
            <a:avLst>
              <a:gd name="adj" fmla="val 16667"/>
            </a:avLst>
          </a:prstGeom>
          <a:gradFill>
            <a:gsLst>
              <a:gs pos="0">
                <a:srgbClr val="00B050"/>
              </a:gs>
              <a:gs pos="100000">
                <a:srgbClr val="CCFDBB"/>
              </a:gs>
            </a:gsLst>
            <a:lin ang="13500000" scaled="1"/>
          </a:gradFill>
          <a:ln w="9525" algn="ctr">
            <a:solidFill>
              <a:schemeClr val="bg1"/>
            </a:solidFill>
            <a:round/>
            <a:headEnd/>
            <a:tailEnd/>
          </a:ln>
          <a:scene3d>
            <a:camera prst="orthographicFront"/>
            <a:lightRig rig="threePt" dir="t"/>
          </a:scene3d>
          <a:sp3d contourW="12700" prstMaterial="matte">
            <a:bevelT/>
            <a:contourClr>
              <a:schemeClr val="bg1"/>
            </a:contourClr>
          </a:sp3d>
        </p:spPr>
        <p:txBody>
          <a:bodyPr wrap="none" anchor="ctr"/>
          <a:lstStyle/>
          <a:p>
            <a:pPr algn="ctr"/>
            <a:r>
              <a:rPr lang="ja-JP" altLang="en-US" sz="1292" dirty="0">
                <a:solidFill>
                  <a:srgbClr val="000000"/>
                </a:solidFill>
              </a:rPr>
              <a:t>支援依頼</a:t>
            </a:r>
            <a:endParaRPr lang="en-US" altLang="ja-JP" sz="1292" dirty="0">
              <a:solidFill>
                <a:srgbClr val="000000"/>
              </a:solidFill>
            </a:endParaRPr>
          </a:p>
        </p:txBody>
      </p:sp>
      <p:sp>
        <p:nvSpPr>
          <p:cNvPr id="40" name="AutoShape 52"/>
          <p:cNvSpPr>
            <a:spLocks noChangeArrowheads="1"/>
          </p:cNvSpPr>
          <p:nvPr/>
        </p:nvSpPr>
        <p:spPr bwMode="auto">
          <a:xfrm>
            <a:off x="6434486" y="5456751"/>
            <a:ext cx="783981" cy="279888"/>
          </a:xfrm>
          <a:prstGeom prst="roundRect">
            <a:avLst>
              <a:gd name="adj" fmla="val 16667"/>
            </a:avLst>
          </a:prstGeom>
          <a:gradFill>
            <a:gsLst>
              <a:gs pos="0">
                <a:srgbClr val="00B050"/>
              </a:gs>
              <a:gs pos="100000">
                <a:srgbClr val="CCFDBB"/>
              </a:gs>
            </a:gsLst>
            <a:lin ang="13500000" scaled="1"/>
          </a:gradFill>
          <a:ln w="9525" algn="ctr">
            <a:solidFill>
              <a:schemeClr val="bg1"/>
            </a:solidFill>
            <a:round/>
            <a:headEnd/>
            <a:tailEnd/>
          </a:ln>
          <a:scene3d>
            <a:camera prst="orthographicFront"/>
            <a:lightRig rig="threePt" dir="t"/>
          </a:scene3d>
          <a:sp3d contourW="12700" prstMaterial="matte">
            <a:bevelT/>
            <a:contourClr>
              <a:schemeClr val="bg1"/>
            </a:contourClr>
          </a:sp3d>
        </p:spPr>
        <p:txBody>
          <a:bodyPr wrap="none" anchor="ctr"/>
          <a:lstStyle/>
          <a:p>
            <a:pPr algn="ctr"/>
            <a:r>
              <a:rPr lang="ja-JP" altLang="en-US" sz="1292" dirty="0">
                <a:solidFill>
                  <a:srgbClr val="000000"/>
                </a:solidFill>
              </a:rPr>
              <a:t>連　携</a:t>
            </a:r>
            <a:endParaRPr lang="en-US" altLang="ja-JP" sz="1292" dirty="0">
              <a:solidFill>
                <a:srgbClr val="000000"/>
              </a:solidFill>
            </a:endParaRPr>
          </a:p>
        </p:txBody>
      </p:sp>
      <p:sp>
        <p:nvSpPr>
          <p:cNvPr id="57" name="AutoShape 10"/>
          <p:cNvSpPr>
            <a:spLocks noChangeArrowheads="1"/>
          </p:cNvSpPr>
          <p:nvPr/>
        </p:nvSpPr>
        <p:spPr bwMode="auto">
          <a:xfrm>
            <a:off x="3354092" y="1929071"/>
            <a:ext cx="1352896" cy="474785"/>
          </a:xfrm>
          <a:prstGeom prst="roundRect">
            <a:avLst>
              <a:gd name="adj" fmla="val 16667"/>
            </a:avLst>
          </a:prstGeom>
          <a:solidFill>
            <a:srgbClr val="FFCC99"/>
          </a:solidFill>
          <a:ln w="12700">
            <a:solidFill>
              <a:srgbClr val="0070C0"/>
            </a:solidFill>
            <a:round/>
            <a:headEnd/>
            <a:tailEnd/>
          </a:ln>
          <a:effectLst/>
        </p:spPr>
        <p:txBody>
          <a:bodyPr anchor="ctr" anchorCtr="0"/>
          <a:lstStyle/>
          <a:p>
            <a:pPr algn="ctr">
              <a:defRPr/>
            </a:pPr>
            <a:r>
              <a:rPr lang="ja-JP" altLang="en-US" sz="1292" dirty="0">
                <a:solidFill>
                  <a:srgbClr val="000000"/>
                </a:solidFill>
                <a:latin typeface="ＭＳ Ｐゴシック"/>
              </a:rPr>
              <a:t>ハローワーク</a:t>
            </a:r>
            <a:endParaRPr lang="en-US" altLang="ja-JP" sz="1292" dirty="0">
              <a:solidFill>
                <a:srgbClr val="000000"/>
              </a:solidFill>
              <a:latin typeface="ＭＳ Ｐゴシック"/>
            </a:endParaRPr>
          </a:p>
          <a:p>
            <a:pPr algn="ctr">
              <a:defRPr/>
            </a:pPr>
            <a:r>
              <a:rPr lang="ja-JP" altLang="en-US" sz="1292" dirty="0">
                <a:solidFill>
                  <a:srgbClr val="000000"/>
                </a:solidFill>
                <a:latin typeface="ＭＳ Ｐゴシック"/>
              </a:rPr>
              <a:t>専門援助部門</a:t>
            </a:r>
            <a:endParaRPr lang="en-US" altLang="ja-JP" sz="1292" b="1" dirty="0">
              <a:solidFill>
                <a:srgbClr val="000000"/>
              </a:solidFill>
              <a:latin typeface="ＭＳ Ｐゴシック" pitchFamily="50" charset="-128"/>
            </a:endParaRPr>
          </a:p>
        </p:txBody>
      </p:sp>
      <p:sp>
        <p:nvSpPr>
          <p:cNvPr id="33" name="AutoShape 14"/>
          <p:cNvSpPr>
            <a:spLocks noChangeArrowheads="1"/>
          </p:cNvSpPr>
          <p:nvPr/>
        </p:nvSpPr>
        <p:spPr bwMode="auto">
          <a:xfrm>
            <a:off x="5080142" y="5259002"/>
            <a:ext cx="953261" cy="409281"/>
          </a:xfrm>
          <a:prstGeom prst="roundRect">
            <a:avLst>
              <a:gd name="adj" fmla="val 16667"/>
            </a:avLst>
          </a:prstGeom>
          <a:solidFill>
            <a:srgbClr val="FFFF66"/>
          </a:solidFill>
          <a:ln w="9525">
            <a:solidFill>
              <a:srgbClr val="000000"/>
            </a:solidFill>
            <a:round/>
            <a:headEnd/>
            <a:tailEnd/>
          </a:ln>
          <a:effectLst/>
        </p:spPr>
        <p:txBody>
          <a:bodyPr anchor="ctr" anchorCtr="0"/>
          <a:lstStyle/>
          <a:p>
            <a:pPr algn="ctr">
              <a:defRPr/>
            </a:pPr>
            <a:r>
              <a:rPr lang="ja-JP" altLang="en-US" sz="1292" dirty="0">
                <a:solidFill>
                  <a:srgbClr val="000000"/>
                </a:solidFill>
                <a:latin typeface="ＭＳ Ｐゴシック" pitchFamily="50" charset="-128"/>
              </a:rPr>
              <a:t>専門機関</a:t>
            </a:r>
          </a:p>
        </p:txBody>
      </p:sp>
      <p:pic>
        <p:nvPicPr>
          <p:cNvPr id="36" name="Picture 70" descr="j0431641[1]"/>
          <p:cNvPicPr>
            <a:picLocks noChangeAspect="1" noChangeArrowheads="1"/>
          </p:cNvPicPr>
          <p:nvPr/>
        </p:nvPicPr>
        <p:blipFill>
          <a:blip r:embed="rId7" cstate="print"/>
          <a:srcRect/>
          <a:stretch>
            <a:fillRect/>
          </a:stretch>
        </p:blipFill>
        <p:spPr bwMode="auto">
          <a:xfrm>
            <a:off x="4100599" y="2776111"/>
            <a:ext cx="1143165" cy="1155870"/>
          </a:xfrm>
          <a:prstGeom prst="rect">
            <a:avLst/>
          </a:prstGeom>
          <a:noFill/>
          <a:ln w="9525">
            <a:noFill/>
            <a:miter lim="800000"/>
            <a:headEnd/>
            <a:tailEnd/>
          </a:ln>
        </p:spPr>
      </p:pic>
      <p:sp>
        <p:nvSpPr>
          <p:cNvPr id="61" name="AutoShape 52"/>
          <p:cNvSpPr>
            <a:spLocks noChangeArrowheads="1"/>
          </p:cNvSpPr>
          <p:nvPr/>
        </p:nvSpPr>
        <p:spPr bwMode="auto">
          <a:xfrm>
            <a:off x="4572001" y="2403859"/>
            <a:ext cx="952954" cy="334075"/>
          </a:xfrm>
          <a:prstGeom prst="roundRect">
            <a:avLst>
              <a:gd name="adj" fmla="val 16667"/>
            </a:avLst>
          </a:prstGeom>
          <a:solidFill>
            <a:srgbClr val="FF9933"/>
          </a:solidFill>
          <a:ln w="9525" algn="ctr">
            <a:solidFill>
              <a:srgbClr val="FF9933"/>
            </a:solidFill>
            <a:round/>
            <a:headEnd/>
            <a:tailEnd/>
          </a:ln>
        </p:spPr>
        <p:txBody>
          <a:bodyPr wrap="none" anchor="ctr"/>
          <a:lstStyle/>
          <a:p>
            <a:pPr algn="ctr"/>
            <a:r>
              <a:rPr lang="ja-JP" altLang="en-US" sz="1108" b="1" dirty="0">
                <a:solidFill>
                  <a:srgbClr val="FFFFFF"/>
                </a:solidFill>
              </a:rPr>
              <a:t>業務内容</a:t>
            </a:r>
            <a:endParaRPr lang="en-US" altLang="ja-JP" sz="1108" b="1" dirty="0">
              <a:solidFill>
                <a:srgbClr val="FFFFFF"/>
              </a:solidFill>
            </a:endParaRPr>
          </a:p>
        </p:txBody>
      </p:sp>
      <p:pic>
        <p:nvPicPr>
          <p:cNvPr id="18435" name="Picture 3" descr="C:\Users\TYIAP\Desktop\MC900432610.PNG"/>
          <p:cNvPicPr>
            <a:picLocks noChangeAspect="1" noChangeArrowheads="1"/>
          </p:cNvPicPr>
          <p:nvPr/>
        </p:nvPicPr>
        <p:blipFill>
          <a:blip r:embed="rId8" cstate="print"/>
          <a:srcRect/>
          <a:stretch>
            <a:fillRect/>
          </a:stretch>
        </p:blipFill>
        <p:spPr bwMode="auto">
          <a:xfrm>
            <a:off x="1050071" y="1879979"/>
            <a:ext cx="831111" cy="831111"/>
          </a:xfrm>
          <a:prstGeom prst="rect">
            <a:avLst/>
          </a:prstGeom>
          <a:noFill/>
        </p:spPr>
      </p:pic>
      <p:sp>
        <p:nvSpPr>
          <p:cNvPr id="60" name="Line 56"/>
          <p:cNvSpPr>
            <a:spLocks noChangeShapeType="1"/>
          </p:cNvSpPr>
          <p:nvPr/>
        </p:nvSpPr>
        <p:spPr bwMode="auto">
          <a:xfrm>
            <a:off x="5236691" y="4293402"/>
            <a:ext cx="1101630" cy="1061419"/>
          </a:xfrm>
          <a:prstGeom prst="line">
            <a:avLst/>
          </a:prstGeom>
          <a:noFill/>
          <a:ln w="63500" cmpd="sng">
            <a:solidFill>
              <a:srgbClr val="00B050">
                <a:alpha val="70000"/>
              </a:srgbClr>
            </a:solidFill>
            <a:round/>
            <a:headEnd/>
            <a:tailEnd type="arrow" w="med" len="med"/>
          </a:ln>
        </p:spPr>
        <p:txBody>
          <a:bodyPr/>
          <a:lstStyle/>
          <a:p>
            <a:endParaRPr lang="ja-JP" altLang="en-US" sz="1662">
              <a:solidFill>
                <a:srgbClr val="000000"/>
              </a:solidFill>
            </a:endParaRPr>
          </a:p>
        </p:txBody>
      </p:sp>
      <p:sp>
        <p:nvSpPr>
          <p:cNvPr id="29" name="AutoShape 10"/>
          <p:cNvSpPr>
            <a:spLocks noChangeArrowheads="1"/>
          </p:cNvSpPr>
          <p:nvPr/>
        </p:nvSpPr>
        <p:spPr bwMode="auto">
          <a:xfrm>
            <a:off x="3684242" y="3960762"/>
            <a:ext cx="2074721" cy="535943"/>
          </a:xfrm>
          <a:prstGeom prst="roundRect">
            <a:avLst>
              <a:gd name="adj" fmla="val 16667"/>
            </a:avLst>
          </a:prstGeom>
          <a:solidFill>
            <a:schemeClr val="accent5"/>
          </a:solidFill>
          <a:ln w="12700">
            <a:noFill/>
            <a:round/>
            <a:headEnd/>
            <a:tailEnd/>
          </a:ln>
          <a:effectLst/>
          <a:scene3d>
            <a:camera prst="orthographicFront"/>
            <a:lightRig rig="threePt" dir="t"/>
          </a:scene3d>
          <a:sp3d>
            <a:bevelT w="57150"/>
          </a:sp3d>
        </p:spPr>
        <p:txBody>
          <a:bodyPr anchor="ctr" anchorCtr="0"/>
          <a:lstStyle/>
          <a:p>
            <a:pPr algn="ctr">
              <a:defRPr/>
            </a:pPr>
            <a:endParaRPr lang="en-US" altLang="ja-JP" sz="1477" dirty="0">
              <a:solidFill>
                <a:srgbClr val="000000"/>
              </a:solidFill>
              <a:latin typeface="ＭＳ Ｐゴシック" pitchFamily="50" charset="-128"/>
            </a:endParaRPr>
          </a:p>
          <a:p>
            <a:pPr>
              <a:defRPr/>
            </a:pPr>
            <a:r>
              <a:rPr lang="ja-JP" altLang="en-US" sz="1477" dirty="0">
                <a:solidFill>
                  <a:srgbClr val="000000"/>
                </a:solidFill>
                <a:latin typeface="ＭＳ Ｐゴシック" pitchFamily="50" charset="-128"/>
              </a:rPr>
              <a:t>　</a:t>
            </a:r>
            <a:r>
              <a:rPr lang="ja-JP" altLang="en-US" sz="1477" b="1" dirty="0">
                <a:solidFill>
                  <a:srgbClr val="000000"/>
                </a:solidFill>
                <a:latin typeface="ＭＳ Ｐゴシック" pitchFamily="50" charset="-128"/>
              </a:rPr>
              <a:t>精神障害者雇用　</a:t>
            </a:r>
            <a:endParaRPr lang="en-US" altLang="ja-JP" sz="1477" b="1" dirty="0">
              <a:solidFill>
                <a:srgbClr val="000000"/>
              </a:solidFill>
              <a:latin typeface="ＭＳ Ｐゴシック" pitchFamily="50" charset="-128"/>
            </a:endParaRPr>
          </a:p>
          <a:p>
            <a:pPr>
              <a:defRPr/>
            </a:pPr>
            <a:r>
              <a:rPr lang="ja-JP" altLang="en-US" sz="1477" b="1" dirty="0">
                <a:solidFill>
                  <a:srgbClr val="000000"/>
                </a:solidFill>
                <a:latin typeface="ＭＳ Ｐゴシック" pitchFamily="50" charset="-128"/>
              </a:rPr>
              <a:t>　　トータルサポーター</a:t>
            </a:r>
            <a:endParaRPr lang="en-US" altLang="ja-JP" sz="1477" b="1" dirty="0">
              <a:solidFill>
                <a:srgbClr val="000000"/>
              </a:solidFill>
              <a:latin typeface="ＭＳ Ｐゴシック" pitchFamily="50" charset="-128"/>
            </a:endParaRPr>
          </a:p>
          <a:p>
            <a:pPr algn="ctr">
              <a:defRPr/>
            </a:pPr>
            <a:endParaRPr lang="en-US" altLang="ja-JP" sz="1477" b="1" dirty="0">
              <a:solidFill>
                <a:srgbClr val="000000"/>
              </a:solidFill>
              <a:latin typeface="ＭＳ Ｐゴシック" pitchFamily="50" charset="-128"/>
            </a:endParaRPr>
          </a:p>
        </p:txBody>
      </p:sp>
      <p:sp>
        <p:nvSpPr>
          <p:cNvPr id="39" name="角丸四角形 38"/>
          <p:cNvSpPr/>
          <p:nvPr/>
        </p:nvSpPr>
        <p:spPr bwMode="auto">
          <a:xfrm>
            <a:off x="5967847" y="3748622"/>
            <a:ext cx="2598958" cy="1288024"/>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rtlCol="0" anchor="t" anchorCtr="1"/>
          <a:lstStyle/>
          <a:p>
            <a:r>
              <a:rPr lang="ja-JP" altLang="en-US" sz="1477" dirty="0">
                <a:solidFill>
                  <a:srgbClr val="000000"/>
                </a:solidFill>
              </a:rPr>
              <a:t>精神障害者に対する支援</a:t>
            </a:r>
            <a:endParaRPr lang="en-US" altLang="ja-JP" sz="738" dirty="0">
              <a:solidFill>
                <a:srgbClr val="000000"/>
              </a:solidFill>
            </a:endParaRPr>
          </a:p>
          <a:p>
            <a:r>
              <a:rPr lang="ja-JP" altLang="en-US" sz="1292" dirty="0">
                <a:solidFill>
                  <a:srgbClr val="000000"/>
                </a:solidFill>
              </a:rPr>
              <a:t>・ カウンセリング</a:t>
            </a:r>
            <a:endParaRPr lang="en-US" altLang="ja-JP" sz="1292" dirty="0">
              <a:solidFill>
                <a:srgbClr val="000000"/>
              </a:solidFill>
            </a:endParaRPr>
          </a:p>
          <a:p>
            <a:r>
              <a:rPr lang="ja-JP" altLang="en-US" sz="1292" dirty="0">
                <a:solidFill>
                  <a:srgbClr val="000000"/>
                </a:solidFill>
              </a:rPr>
              <a:t>・ 就職準備プログラムの実施</a:t>
            </a:r>
            <a:endParaRPr lang="en-US" altLang="ja-JP" sz="1292" dirty="0">
              <a:solidFill>
                <a:srgbClr val="000000"/>
              </a:solidFill>
            </a:endParaRPr>
          </a:p>
          <a:p>
            <a:r>
              <a:rPr lang="ja-JP" altLang="en-US" sz="1292" dirty="0">
                <a:solidFill>
                  <a:srgbClr val="000000"/>
                </a:solidFill>
              </a:rPr>
              <a:t>・ 職場実習のコーディネート</a:t>
            </a:r>
            <a:endParaRPr lang="en-US" altLang="ja-JP" sz="1292" dirty="0">
              <a:solidFill>
                <a:srgbClr val="000000"/>
              </a:solidFill>
            </a:endParaRPr>
          </a:p>
          <a:p>
            <a:r>
              <a:rPr lang="ja-JP" altLang="en-US" sz="1292" dirty="0">
                <a:solidFill>
                  <a:srgbClr val="000000"/>
                </a:solidFill>
              </a:rPr>
              <a:t>・ 専門機関への誘導</a:t>
            </a:r>
            <a:endParaRPr lang="en-US" altLang="ja-JP" sz="1292" dirty="0">
              <a:solidFill>
                <a:srgbClr val="000000"/>
              </a:solidFill>
            </a:endParaRPr>
          </a:p>
          <a:p>
            <a:r>
              <a:rPr lang="ja-JP" altLang="en-US" sz="1292" dirty="0">
                <a:solidFill>
                  <a:srgbClr val="000000"/>
                </a:solidFill>
              </a:rPr>
              <a:t>・ フォローアップ</a:t>
            </a:r>
            <a:endParaRPr lang="ja-JP" altLang="en-US" sz="1292" b="1" dirty="0">
              <a:solidFill>
                <a:srgbClr val="000000"/>
              </a:solidFill>
              <a:latin typeface="ＭＳ Ｐゴシック"/>
            </a:endParaRPr>
          </a:p>
        </p:txBody>
      </p:sp>
      <p:sp>
        <p:nvSpPr>
          <p:cNvPr id="42" name="角丸四角形 41"/>
          <p:cNvSpPr/>
          <p:nvPr/>
        </p:nvSpPr>
        <p:spPr bwMode="auto">
          <a:xfrm>
            <a:off x="5787505" y="2079456"/>
            <a:ext cx="2831444" cy="1628616"/>
          </a:xfrm>
          <a:prstGeom prst="roundRect">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lIns="66462" rtlCol="0" anchor="t" anchorCtr="1"/>
          <a:lstStyle/>
          <a:p>
            <a:r>
              <a:rPr lang="ja-JP" altLang="en-US" sz="1477" dirty="0">
                <a:solidFill>
                  <a:prstClr val="black"/>
                </a:solidFill>
              </a:rPr>
              <a:t>アウトリーチによる</a:t>
            </a:r>
            <a:endParaRPr lang="en-US" altLang="ja-JP" sz="1477" dirty="0">
              <a:solidFill>
                <a:prstClr val="black"/>
              </a:solidFill>
            </a:endParaRPr>
          </a:p>
          <a:p>
            <a:r>
              <a:rPr lang="ja-JP" altLang="en-US" sz="1477" dirty="0">
                <a:solidFill>
                  <a:prstClr val="black"/>
                </a:solidFill>
              </a:rPr>
              <a:t>企業への働きかけ　　　　　　　　　</a:t>
            </a: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r>
              <a:rPr lang="ja-JP" altLang="en-US" sz="1477" dirty="0">
                <a:solidFill>
                  <a:prstClr val="black"/>
                </a:solidFill>
              </a:rPr>
              <a:t>・課題解決のための相談援助</a:t>
            </a: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r>
              <a:rPr lang="ja-JP" altLang="en-US" sz="1477" dirty="0">
                <a:solidFill>
                  <a:prstClr val="black"/>
                </a:solidFill>
              </a:rPr>
              <a:t>・個別定着支援</a:t>
            </a: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r>
              <a:rPr lang="ja-JP" altLang="en-US" sz="1477" dirty="0">
                <a:solidFill>
                  <a:prstClr val="black"/>
                </a:solidFill>
              </a:rPr>
              <a:t>・医療機関と企業の橋渡し業務</a:t>
            </a: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endParaRPr lang="en-US" altLang="ja-JP" sz="1477" dirty="0">
              <a:solidFill>
                <a:prstClr val="black"/>
              </a:solidFill>
            </a:endParaRPr>
          </a:p>
          <a:p>
            <a:pPr>
              <a:lnSpc>
                <a:spcPts val="462"/>
              </a:lnSpc>
            </a:pPr>
            <a:r>
              <a:rPr lang="ja-JP" altLang="en-US" sz="1477" dirty="0">
                <a:solidFill>
                  <a:prstClr val="black"/>
                </a:solidFill>
              </a:rPr>
              <a:t>・先進事例の収集</a:t>
            </a:r>
            <a:endParaRPr lang="en-US" altLang="ja-JP" sz="1477" dirty="0">
              <a:solidFill>
                <a:prstClr val="black"/>
              </a:solidFill>
            </a:endParaRPr>
          </a:p>
          <a:p>
            <a:pPr>
              <a:lnSpc>
                <a:spcPts val="462"/>
              </a:lnSpc>
            </a:pPr>
            <a:endParaRPr lang="en-US" altLang="ja-JP" sz="1292" dirty="0">
              <a:solidFill>
                <a:srgbClr val="000000"/>
              </a:solidFill>
            </a:endParaRPr>
          </a:p>
          <a:p>
            <a:pPr>
              <a:lnSpc>
                <a:spcPts val="462"/>
              </a:lnSpc>
            </a:pPr>
            <a:endParaRPr lang="en-US" altLang="ja-JP" sz="1292" dirty="0">
              <a:solidFill>
                <a:srgbClr val="000000"/>
              </a:solidFill>
            </a:endParaRPr>
          </a:p>
          <a:p>
            <a:pPr>
              <a:lnSpc>
                <a:spcPts val="462"/>
              </a:lnSpc>
            </a:pPr>
            <a:endParaRPr lang="en-US" altLang="ja-JP" sz="1292" dirty="0">
              <a:solidFill>
                <a:srgbClr val="000000"/>
              </a:solidFill>
            </a:endParaRPr>
          </a:p>
          <a:p>
            <a:pPr>
              <a:lnSpc>
                <a:spcPts val="462"/>
              </a:lnSpc>
            </a:pPr>
            <a:endParaRPr lang="en-US" altLang="ja-JP" sz="1292" dirty="0">
              <a:solidFill>
                <a:srgbClr val="000000"/>
              </a:solidFill>
            </a:endParaRPr>
          </a:p>
        </p:txBody>
      </p:sp>
      <p:graphicFrame>
        <p:nvGraphicFramePr>
          <p:cNvPr id="1028" name="Object 4"/>
          <p:cNvGraphicFramePr>
            <a:graphicFrameLocks noChangeAspect="1"/>
          </p:cNvGraphicFramePr>
          <p:nvPr>
            <p:extLst/>
          </p:nvPr>
        </p:nvGraphicFramePr>
        <p:xfrm>
          <a:off x="7903143" y="2033156"/>
          <a:ext cx="856399" cy="987776"/>
        </p:xfrm>
        <a:graphic>
          <a:graphicData uri="http://schemas.openxmlformats.org/presentationml/2006/ole">
            <mc:AlternateContent xmlns:mc="http://schemas.openxmlformats.org/markup-compatibility/2006">
              <mc:Choice xmlns:v="urn:schemas-microsoft-com:vml" Requires="v">
                <p:oleObj spid="_x0000_s4111" name="プレゼンテーション" r:id="rId9" imgW="4570418" imgH="3427323" progId="PowerPoint.Show.12">
                  <p:embed/>
                </p:oleObj>
              </mc:Choice>
              <mc:Fallback>
                <p:oleObj name="プレゼンテーション" r:id="rId9" imgW="4570418" imgH="3427323" progId="PowerPoint.Show.12">
                  <p:embed/>
                  <p:pic>
                    <p:nvPicPr>
                      <p:cNvPr id="102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3143" y="2033156"/>
                        <a:ext cx="856399" cy="987776"/>
                      </a:xfrm>
                      <a:prstGeom prst="rect">
                        <a:avLst/>
                      </a:prstGeom>
                      <a:noFill/>
                      <a:ln>
                        <a:noFill/>
                      </a:ln>
                      <a:effectLst/>
                      <a:extLst/>
                    </p:spPr>
                  </p:pic>
                </p:oleObj>
              </mc:Fallback>
            </mc:AlternateContent>
          </a:graphicData>
        </a:graphic>
      </p:graphicFrame>
      <p:pic>
        <p:nvPicPr>
          <p:cNvPr id="33796" name="Picture 4" descr="C:\Users\TYIAP\AppData\Local\Microsoft\Windows\Temporary Internet Files\Content.IE5\0DCCWE3O\MC900398097[1].wmf"/>
          <p:cNvPicPr>
            <a:picLocks noChangeAspect="1" noChangeArrowheads="1"/>
          </p:cNvPicPr>
          <p:nvPr/>
        </p:nvPicPr>
        <p:blipFill>
          <a:blip r:embed="rId11" cstate="print"/>
          <a:srcRect/>
          <a:stretch>
            <a:fillRect/>
          </a:stretch>
        </p:blipFill>
        <p:spPr bwMode="auto">
          <a:xfrm>
            <a:off x="8078883" y="4583526"/>
            <a:ext cx="680288" cy="544851"/>
          </a:xfrm>
          <a:prstGeom prst="rect">
            <a:avLst/>
          </a:prstGeom>
          <a:noFill/>
        </p:spPr>
      </p:pic>
      <p:sp>
        <p:nvSpPr>
          <p:cNvPr id="37" name="大かっこ 36"/>
          <p:cNvSpPr/>
          <p:nvPr/>
        </p:nvSpPr>
        <p:spPr>
          <a:xfrm>
            <a:off x="3982917" y="4492809"/>
            <a:ext cx="1362807" cy="363143"/>
          </a:xfrm>
          <a:prstGeom prst="bracketPair">
            <a:avLst/>
          </a:prstGeom>
          <a:solidFill>
            <a:schemeClr val="accent3"/>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15" dirty="0">
                <a:solidFill>
                  <a:srgbClr val="000000"/>
                </a:solidFill>
              </a:rPr>
              <a:t>・精神保健福祉士</a:t>
            </a:r>
            <a:endParaRPr lang="en-US" altLang="ja-JP" sz="1015" dirty="0">
              <a:solidFill>
                <a:srgbClr val="000000"/>
              </a:solidFill>
            </a:endParaRPr>
          </a:p>
          <a:p>
            <a:r>
              <a:rPr lang="ja-JP" altLang="en-US" sz="1015" dirty="0">
                <a:solidFill>
                  <a:srgbClr val="000000"/>
                </a:solidFill>
              </a:rPr>
              <a:t>・臨床心理士　　　等</a:t>
            </a: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54</a:t>
            </a:fld>
            <a:endParaRPr kumimoji="1" lang="ja-JP" altLang="en-US"/>
          </a:p>
        </p:txBody>
      </p:sp>
      <p:sp>
        <p:nvSpPr>
          <p:cNvPr id="38"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44396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4"/>
          <p:cNvSpPr>
            <a:spLocks noChangeArrowheads="1"/>
          </p:cNvSpPr>
          <p:nvPr/>
        </p:nvSpPr>
        <p:spPr bwMode="auto">
          <a:xfrm>
            <a:off x="292416" y="969653"/>
            <a:ext cx="8707428" cy="1430031"/>
          </a:xfrm>
          <a:prstGeom prst="roundRect">
            <a:avLst>
              <a:gd name="adj" fmla="val 13636"/>
            </a:avLst>
          </a:prstGeom>
          <a:solidFill>
            <a:schemeClr val="bg1"/>
          </a:solidFill>
          <a:ln w="19050" cmpd="sng" algn="ctr">
            <a:solidFill>
              <a:schemeClr val="accent1"/>
            </a:solidFill>
            <a:round/>
            <a:headEnd/>
            <a:tailEnd/>
          </a:ln>
        </p:spPr>
        <p:txBody>
          <a:bodyPr anchor="b"/>
          <a:lstStyle/>
          <a:p>
            <a:pPr defTabSz="844083">
              <a:lnSpc>
                <a:spcPct val="120000"/>
              </a:lnSpc>
              <a:defRPr/>
            </a:pPr>
            <a:r>
              <a:rPr lang="ja-JP" altLang="en-US" sz="1292" kern="100" dirty="0">
                <a:solidFill>
                  <a:srgbClr val="262626"/>
                </a:solidFill>
                <a:latin typeface="ＭＳ Ｐゴシック"/>
                <a:ea typeface="ＭＳ Ｐゴシック"/>
                <a:cs typeface="メイリオ" panose="020B0604030504040204" pitchFamily="50" charset="-128"/>
              </a:rPr>
              <a:t>   精神障害、発達障害のある方々が安定して働き続けるためのポイントの一つは</a:t>
            </a:r>
            <a:r>
              <a:rPr lang="ja-JP" altLang="en-US" sz="1292" b="1" kern="100" dirty="0">
                <a:solidFill>
                  <a:srgbClr val="FF5555"/>
                </a:solidFill>
                <a:latin typeface="ＭＳ Ｐゴシック"/>
                <a:ea typeface="ＭＳ Ｐゴシック"/>
                <a:cs typeface="メイリオ" panose="020B0604030504040204" pitchFamily="50" charset="-128"/>
              </a:rPr>
              <a:t>「職場において同僚や上司がその人の　障害特性について理解し、共に働く上での配慮があること」</a:t>
            </a:r>
            <a:r>
              <a:rPr lang="ja-JP" altLang="en-US" sz="1292" kern="100" dirty="0">
                <a:solidFill>
                  <a:srgbClr val="262626"/>
                </a:solidFill>
                <a:latin typeface="ＭＳ Ｐゴシック"/>
                <a:ea typeface="ＭＳ Ｐゴシック"/>
                <a:cs typeface="メイリオ" panose="020B0604030504040204" pitchFamily="50" charset="-128"/>
              </a:rPr>
              <a:t>だが、企業で働く一般の従業員が障害等に関する基礎的な　　知識や情報を得る機会は限定的。ハローワークでは、一般の従業員を主な対象に、精神障害、発達障害に関して正しい　理解を促し、職場での応援者（精神・発達障害者しごとサポーター）となる講座を、平成</a:t>
            </a:r>
            <a:r>
              <a:rPr lang="en-US" altLang="ja-JP" sz="1292" kern="100" dirty="0">
                <a:solidFill>
                  <a:srgbClr val="262626"/>
                </a:solidFill>
                <a:latin typeface="ＭＳ Ｐゴシック"/>
                <a:ea typeface="ＭＳ Ｐゴシック"/>
                <a:cs typeface="メイリオ" panose="020B0604030504040204" pitchFamily="50" charset="-128"/>
              </a:rPr>
              <a:t>29</a:t>
            </a:r>
            <a:r>
              <a:rPr lang="ja-JP" altLang="en-US" sz="1292" kern="100" dirty="0">
                <a:solidFill>
                  <a:srgbClr val="262626"/>
                </a:solidFill>
                <a:latin typeface="ＭＳ Ｐゴシック"/>
                <a:ea typeface="ＭＳ Ｐゴシック"/>
                <a:cs typeface="メイリオ" panose="020B0604030504040204" pitchFamily="50" charset="-128"/>
              </a:rPr>
              <a:t>年秋より開始。</a:t>
            </a:r>
            <a:endParaRPr lang="en-US" altLang="ja-JP" sz="1292" kern="100" dirty="0">
              <a:solidFill>
                <a:srgbClr val="262626"/>
              </a:solidFill>
              <a:latin typeface="ＭＳ Ｐゴシック"/>
              <a:ea typeface="ＭＳ Ｐゴシック"/>
              <a:cs typeface="メイリオ" panose="020B0604030504040204" pitchFamily="50" charset="-128"/>
            </a:endParaRPr>
          </a:p>
          <a:p>
            <a:pPr defTabSz="844083">
              <a:lnSpc>
                <a:spcPct val="120000"/>
              </a:lnSpc>
              <a:defRPr/>
            </a:pPr>
            <a:endParaRPr lang="en-US" altLang="ja-JP" sz="369" kern="100" dirty="0">
              <a:solidFill>
                <a:srgbClr val="262626"/>
              </a:solidFill>
              <a:latin typeface="ＭＳ Ｐゴシック"/>
              <a:ea typeface="ＭＳ Ｐゴシック"/>
              <a:cs typeface="メイリオ" panose="020B0604030504040204" pitchFamily="50" charset="-128"/>
            </a:endParaRPr>
          </a:p>
        </p:txBody>
      </p:sp>
      <p:sp>
        <p:nvSpPr>
          <p:cNvPr id="47" name="AutoShape 6"/>
          <p:cNvSpPr>
            <a:spLocks noChangeArrowheads="1"/>
          </p:cNvSpPr>
          <p:nvPr/>
        </p:nvSpPr>
        <p:spPr bwMode="auto">
          <a:xfrm>
            <a:off x="165719" y="836749"/>
            <a:ext cx="1141802" cy="332308"/>
          </a:xfrm>
          <a:prstGeom prst="rect">
            <a:avLst/>
          </a:prstGeom>
          <a:solidFill>
            <a:schemeClr val="accent1"/>
          </a:solidFill>
          <a:ln w="9525" algn="ctr">
            <a:noFill/>
            <a:miter lim="800000"/>
            <a:headEnd/>
            <a:tailEnd/>
          </a:ln>
        </p:spPr>
        <p:txBody>
          <a:bodyPr vert="horz" wrap="none" anchor="ctr"/>
          <a:lstStyle/>
          <a:p>
            <a:pPr algn="ctr" defTabSz="844083">
              <a:defRPr/>
            </a:pPr>
            <a:r>
              <a:rPr lang="ja-JP" altLang="en-US" sz="1292" dirty="0">
                <a:solidFill>
                  <a:srgbClr val="FFFFFF"/>
                </a:solidFill>
                <a:latin typeface="Calibri"/>
                <a:ea typeface="ＭＳ Ｐゴシック"/>
              </a:rPr>
              <a:t>趣　旨</a:t>
            </a:r>
          </a:p>
        </p:txBody>
      </p:sp>
      <p:sp>
        <p:nvSpPr>
          <p:cNvPr id="111" name="AutoShape 4"/>
          <p:cNvSpPr>
            <a:spLocks noChangeArrowheads="1"/>
          </p:cNvSpPr>
          <p:nvPr/>
        </p:nvSpPr>
        <p:spPr bwMode="auto">
          <a:xfrm>
            <a:off x="292416" y="2792412"/>
            <a:ext cx="8707428" cy="3548145"/>
          </a:xfrm>
          <a:prstGeom prst="roundRect">
            <a:avLst>
              <a:gd name="adj" fmla="val 5440"/>
            </a:avLst>
          </a:prstGeom>
          <a:solidFill>
            <a:schemeClr val="bg1"/>
          </a:solidFill>
          <a:ln w="19050" cmpd="sng" algn="ctr">
            <a:solidFill>
              <a:schemeClr val="accent1"/>
            </a:solidFill>
            <a:round/>
            <a:headEnd/>
            <a:tailEnd/>
          </a:ln>
        </p:spPr>
        <p:txBody>
          <a:bodyPr anchor="b" anchorCtr="0"/>
          <a:lstStyle/>
          <a:p>
            <a:pPr marL="908561" indent="-908561" defTabSz="844083">
              <a:lnSpc>
                <a:spcPct val="110000"/>
              </a:lnSpc>
              <a:spcBef>
                <a:spcPts val="277"/>
              </a:spcBef>
              <a:tabLst>
                <a:tab pos="703402" algn="l"/>
              </a:tabLst>
              <a:defRPr/>
            </a:pPr>
            <a:r>
              <a:rPr lang="ja-JP" altLang="en-US" sz="1292" kern="100" dirty="0">
                <a:solidFill>
                  <a:srgbClr val="262626"/>
                </a:solidFill>
                <a:latin typeface="ＭＳ Ｐゴシック"/>
                <a:ea typeface="ＭＳ Ｐゴシック"/>
                <a:cs typeface="メイリオ" panose="020B0604030504040204" pitchFamily="50" charset="-128"/>
              </a:rPr>
              <a:t>内　　　容</a:t>
            </a:r>
            <a:r>
              <a:rPr lang="en-US" altLang="ja-JP" sz="1292" kern="100" dirty="0">
                <a:solidFill>
                  <a:srgbClr val="262626"/>
                </a:solidFill>
                <a:latin typeface="ＭＳ Ｐゴシック"/>
                <a:ea typeface="ＭＳ Ｐゴシック"/>
                <a:cs typeface="メイリオ" panose="020B0604030504040204" pitchFamily="50" charset="-128"/>
              </a:rPr>
              <a:t>	</a:t>
            </a:r>
            <a:r>
              <a:rPr lang="ja-JP" altLang="en-US" sz="1292" kern="100" dirty="0">
                <a:solidFill>
                  <a:srgbClr val="262626"/>
                </a:solidFill>
                <a:latin typeface="ＭＳ Ｐゴシック"/>
                <a:ea typeface="ＭＳ Ｐゴシック"/>
                <a:cs typeface="メイリオ" panose="020B0604030504040204" pitchFamily="50" charset="-128"/>
              </a:rPr>
              <a:t>◆ </a:t>
            </a:r>
            <a:r>
              <a:rPr lang="en-US" altLang="ja-JP" sz="1292" kern="100" dirty="0">
                <a:solidFill>
                  <a:srgbClr val="262626"/>
                </a:solidFill>
                <a:latin typeface="ＭＳ Ｐゴシック"/>
                <a:ea typeface="ＭＳ Ｐゴシック"/>
                <a:cs typeface="メイリオ" panose="020B0604030504040204" pitchFamily="50" charset="-128"/>
              </a:rPr>
              <a:t>｢</a:t>
            </a:r>
            <a:r>
              <a:rPr lang="ja-JP" altLang="en-US" sz="1292" kern="100" dirty="0">
                <a:solidFill>
                  <a:srgbClr val="262626"/>
                </a:solidFill>
                <a:latin typeface="ＭＳ Ｐゴシック"/>
                <a:ea typeface="ＭＳ Ｐゴシック"/>
                <a:cs typeface="メイリオ" panose="020B0604030504040204" pitchFamily="50" charset="-128"/>
              </a:rPr>
              <a:t>精神疾患（発達障害を含む）の種類」、「精神・発達障害の特性」、</a:t>
            </a:r>
            <a:r>
              <a:rPr lang="en-US" altLang="ja-JP" sz="1292" kern="100" dirty="0">
                <a:solidFill>
                  <a:srgbClr val="262626"/>
                </a:solidFill>
                <a:latin typeface="ＭＳ Ｐゴシック"/>
                <a:ea typeface="ＭＳ Ｐゴシック"/>
                <a:cs typeface="メイリオ" panose="020B0604030504040204" pitchFamily="50" charset="-128"/>
              </a:rPr>
              <a:t/>
            </a:r>
            <a:br>
              <a:rPr lang="en-US" altLang="ja-JP" sz="1292" kern="100" dirty="0">
                <a:solidFill>
                  <a:srgbClr val="262626"/>
                </a:solidFill>
                <a:latin typeface="ＭＳ Ｐゴシック"/>
                <a:ea typeface="ＭＳ Ｐゴシック"/>
                <a:cs typeface="メイリオ" panose="020B0604030504040204" pitchFamily="50" charset="-128"/>
              </a:rPr>
            </a:br>
            <a:r>
              <a:rPr lang="en-US" altLang="ja-JP" sz="1292" kern="100" dirty="0">
                <a:solidFill>
                  <a:srgbClr val="262626"/>
                </a:solidFill>
                <a:latin typeface="ＭＳ Ｐゴシック"/>
                <a:ea typeface="ＭＳ Ｐゴシック"/>
                <a:cs typeface="メイリオ" panose="020B0604030504040204" pitchFamily="50" charset="-128"/>
              </a:rPr>
              <a:t>｢</a:t>
            </a:r>
            <a:r>
              <a:rPr lang="ja-JP" altLang="en-US" sz="1292" kern="100" dirty="0">
                <a:solidFill>
                  <a:srgbClr val="262626"/>
                </a:solidFill>
                <a:latin typeface="ＭＳ Ｐゴシック"/>
                <a:ea typeface="ＭＳ Ｐゴシック"/>
                <a:cs typeface="メイリオ" panose="020B0604030504040204" pitchFamily="50" charset="-128"/>
              </a:rPr>
              <a:t>共に働く上でのポイント（コミュニケーション方法）」等について</a:t>
            </a:r>
            <a:endParaRPr lang="en-US" altLang="ja-JP" sz="1292" kern="100" dirty="0">
              <a:solidFill>
                <a:srgbClr val="262626"/>
              </a:solidFill>
              <a:latin typeface="ＭＳ Ｐゴシック"/>
              <a:ea typeface="ＭＳ Ｐゴシック"/>
              <a:cs typeface="メイリオ" panose="020B0604030504040204" pitchFamily="50" charset="-128"/>
            </a:endParaRPr>
          </a:p>
          <a:p>
            <a:pPr marL="908561" indent="-908561" defTabSz="844083">
              <a:lnSpc>
                <a:spcPct val="110000"/>
              </a:lnSpc>
              <a:spcBef>
                <a:spcPts val="277"/>
              </a:spcBef>
              <a:tabLst>
                <a:tab pos="703402" algn="l"/>
              </a:tabLst>
              <a:defRPr/>
            </a:pPr>
            <a:r>
              <a:rPr lang="ja-JP" altLang="en-US" sz="1292" kern="100" dirty="0">
                <a:solidFill>
                  <a:srgbClr val="262626"/>
                </a:solidFill>
                <a:latin typeface="ＭＳ Ｐゴシック"/>
                <a:ea typeface="ＭＳ Ｐゴシック"/>
                <a:cs typeface="メイリオ" panose="020B0604030504040204" pitchFamily="50" charset="-128"/>
              </a:rPr>
              <a:t>メ リ ッ ト </a:t>
            </a:r>
            <a:r>
              <a:rPr lang="en-US" altLang="ja-JP" sz="1292" kern="100" dirty="0">
                <a:solidFill>
                  <a:srgbClr val="262626"/>
                </a:solidFill>
                <a:latin typeface="ＭＳ Ｐゴシック"/>
                <a:ea typeface="ＭＳ Ｐゴシック"/>
                <a:cs typeface="メイリオ" panose="020B0604030504040204" pitchFamily="50" charset="-128"/>
              </a:rPr>
              <a:t>	</a:t>
            </a:r>
            <a:r>
              <a:rPr lang="ja-JP" altLang="en-US" sz="1292" kern="100" dirty="0">
                <a:solidFill>
                  <a:srgbClr val="262626"/>
                </a:solidFill>
                <a:latin typeface="ＭＳ Ｐゴシック"/>
                <a:ea typeface="ＭＳ Ｐゴシック"/>
                <a:cs typeface="メイリオ" panose="020B0604030504040204" pitchFamily="50" charset="-128"/>
              </a:rPr>
              <a:t>◆精神・発達障害についての基礎知識や、一緒に働くために必要な配慮などを、</a:t>
            </a:r>
            <a:r>
              <a:rPr lang="en-US" altLang="ja-JP" sz="1292" kern="100" dirty="0">
                <a:solidFill>
                  <a:srgbClr val="262626"/>
                </a:solidFill>
                <a:latin typeface="ＭＳ Ｐゴシック"/>
                <a:ea typeface="ＭＳ Ｐゴシック"/>
                <a:cs typeface="メイリオ" panose="020B0604030504040204" pitchFamily="50" charset="-128"/>
              </a:rPr>
              <a:t/>
            </a:r>
            <a:br>
              <a:rPr lang="en-US" altLang="ja-JP" sz="1292" kern="100" dirty="0">
                <a:solidFill>
                  <a:srgbClr val="262626"/>
                </a:solidFill>
                <a:latin typeface="ＭＳ Ｐゴシック"/>
                <a:ea typeface="ＭＳ Ｐゴシック"/>
                <a:cs typeface="メイリオ" panose="020B0604030504040204" pitchFamily="50" charset="-128"/>
              </a:rPr>
            </a:br>
            <a:r>
              <a:rPr lang="ja-JP" altLang="en-US" sz="1292" kern="100" dirty="0">
                <a:solidFill>
                  <a:srgbClr val="262626"/>
                </a:solidFill>
                <a:latin typeface="ＭＳ Ｐゴシック"/>
                <a:ea typeface="ＭＳ Ｐゴシック"/>
                <a:cs typeface="メイリオ" panose="020B0604030504040204" pitchFamily="50" charset="-128"/>
              </a:rPr>
              <a:t>短時間で学ぶことができます。</a:t>
            </a:r>
          </a:p>
          <a:p>
            <a:pPr defTabSz="844083">
              <a:lnSpc>
                <a:spcPct val="110000"/>
              </a:lnSpc>
              <a:spcBef>
                <a:spcPts val="277"/>
              </a:spcBef>
              <a:defRPr/>
            </a:pPr>
            <a:r>
              <a:rPr lang="ja-JP" altLang="en-US" sz="1292" kern="100" dirty="0">
                <a:solidFill>
                  <a:srgbClr val="262626"/>
                </a:solidFill>
                <a:latin typeface="ＭＳ Ｐゴシック"/>
                <a:ea typeface="ＭＳ Ｐゴシック"/>
                <a:cs typeface="メイリオ" panose="020B0604030504040204" pitchFamily="50" charset="-128"/>
              </a:rPr>
              <a:t>講座時間 ◆ </a:t>
            </a:r>
            <a:r>
              <a:rPr lang="en-US" altLang="ja-JP" sz="1292" kern="100" dirty="0">
                <a:solidFill>
                  <a:srgbClr val="262626"/>
                </a:solidFill>
                <a:latin typeface="ＭＳ Ｐゴシック"/>
                <a:ea typeface="ＭＳ Ｐゴシック"/>
                <a:cs typeface="メイリオ" panose="020B0604030504040204" pitchFamily="50" charset="-128"/>
              </a:rPr>
              <a:t>90</a:t>
            </a:r>
            <a:r>
              <a:rPr lang="ja-JP" altLang="en-US" sz="1292" kern="100" dirty="0">
                <a:solidFill>
                  <a:srgbClr val="262626"/>
                </a:solidFill>
                <a:latin typeface="ＭＳ Ｐゴシック"/>
                <a:ea typeface="ＭＳ Ｐゴシック"/>
                <a:cs typeface="メイリオ" panose="020B0604030504040204" pitchFamily="50" charset="-128"/>
              </a:rPr>
              <a:t>～</a:t>
            </a:r>
            <a:r>
              <a:rPr lang="en-US" altLang="ja-JP" sz="1292" kern="100" dirty="0">
                <a:solidFill>
                  <a:srgbClr val="262626"/>
                </a:solidFill>
                <a:latin typeface="ＭＳ Ｐゴシック"/>
                <a:ea typeface="ＭＳ Ｐゴシック"/>
                <a:cs typeface="メイリオ" panose="020B0604030504040204" pitchFamily="50" charset="-128"/>
              </a:rPr>
              <a:t>120</a:t>
            </a:r>
            <a:r>
              <a:rPr lang="ja-JP" altLang="en-US" sz="1292" kern="100" dirty="0">
                <a:solidFill>
                  <a:srgbClr val="262626"/>
                </a:solidFill>
                <a:latin typeface="ＭＳ Ｐゴシック"/>
                <a:ea typeface="ＭＳ Ｐゴシック"/>
                <a:cs typeface="メイリオ" panose="020B0604030504040204" pitchFamily="50" charset="-128"/>
              </a:rPr>
              <a:t>分程度（講義</a:t>
            </a:r>
            <a:r>
              <a:rPr lang="en-US" altLang="ja-JP" sz="1292" kern="100" dirty="0">
                <a:solidFill>
                  <a:srgbClr val="262626"/>
                </a:solidFill>
                <a:latin typeface="ＭＳ Ｐゴシック"/>
                <a:ea typeface="ＭＳ Ｐゴシック"/>
                <a:cs typeface="メイリオ" panose="020B0604030504040204" pitchFamily="50" charset="-128"/>
              </a:rPr>
              <a:t>75</a:t>
            </a:r>
            <a:r>
              <a:rPr lang="ja-JP" altLang="en-US" sz="1292" kern="100" dirty="0">
                <a:solidFill>
                  <a:srgbClr val="262626"/>
                </a:solidFill>
                <a:latin typeface="ＭＳ Ｐゴシック"/>
                <a:ea typeface="ＭＳ Ｐゴシック"/>
                <a:cs typeface="メイリオ" panose="020B0604030504040204" pitchFamily="50" charset="-128"/>
              </a:rPr>
              <a:t>分、質疑応答</a:t>
            </a:r>
            <a:r>
              <a:rPr lang="en-US" altLang="ja-JP" sz="1292" kern="100" dirty="0">
                <a:solidFill>
                  <a:srgbClr val="262626"/>
                </a:solidFill>
                <a:latin typeface="ＭＳ Ｐゴシック"/>
                <a:ea typeface="ＭＳ Ｐゴシック"/>
                <a:cs typeface="メイリオ" panose="020B0604030504040204" pitchFamily="50" charset="-128"/>
              </a:rPr>
              <a:t>15</a:t>
            </a:r>
            <a:r>
              <a:rPr lang="ja-JP" altLang="en-US" sz="1292" kern="100" dirty="0">
                <a:solidFill>
                  <a:srgbClr val="262626"/>
                </a:solidFill>
                <a:latin typeface="ＭＳ Ｐゴシック"/>
                <a:ea typeface="ＭＳ Ｐゴシック"/>
                <a:cs typeface="メイリオ" panose="020B0604030504040204" pitchFamily="50" charset="-128"/>
              </a:rPr>
              <a:t>～</a:t>
            </a:r>
            <a:r>
              <a:rPr lang="en-US" altLang="ja-JP" sz="1292" kern="100" dirty="0">
                <a:solidFill>
                  <a:srgbClr val="262626"/>
                </a:solidFill>
                <a:latin typeface="ＭＳ Ｐゴシック"/>
                <a:ea typeface="ＭＳ Ｐゴシック"/>
                <a:cs typeface="メイリオ" panose="020B0604030504040204" pitchFamily="50" charset="-128"/>
              </a:rPr>
              <a:t>45</a:t>
            </a:r>
            <a:r>
              <a:rPr lang="ja-JP" altLang="en-US" sz="1292" kern="100" dirty="0">
                <a:solidFill>
                  <a:srgbClr val="262626"/>
                </a:solidFill>
                <a:latin typeface="ＭＳ Ｐゴシック"/>
                <a:ea typeface="ＭＳ Ｐゴシック"/>
                <a:cs typeface="メイリオ" panose="020B0604030504040204" pitchFamily="50" charset="-128"/>
              </a:rPr>
              <a:t>分程度）を予定</a:t>
            </a:r>
            <a:endParaRPr lang="en-US" altLang="ja-JP" sz="1292" kern="100" dirty="0">
              <a:solidFill>
                <a:srgbClr val="262626"/>
              </a:solidFill>
              <a:latin typeface="ＭＳ Ｐゴシック"/>
              <a:ea typeface="ＭＳ Ｐゴシック"/>
              <a:cs typeface="メイリオ" panose="020B0604030504040204" pitchFamily="50" charset="-128"/>
            </a:endParaRPr>
          </a:p>
          <a:p>
            <a:pPr defTabSz="844083">
              <a:lnSpc>
                <a:spcPct val="110000"/>
              </a:lnSpc>
              <a:spcBef>
                <a:spcPts val="277"/>
              </a:spcBef>
              <a:defRPr/>
            </a:pPr>
            <a:r>
              <a:rPr lang="ja-JP" altLang="en-US" sz="1292" kern="100" dirty="0">
                <a:solidFill>
                  <a:srgbClr val="262626"/>
                </a:solidFill>
                <a:latin typeface="ＭＳ Ｐゴシック"/>
                <a:ea typeface="ＭＳ Ｐゴシック"/>
                <a:cs typeface="メイリオ" panose="020B0604030504040204" pitchFamily="50" charset="-128"/>
              </a:rPr>
              <a:t>受講対象 ◆</a:t>
            </a:r>
            <a:r>
              <a:rPr lang="ja-JP" altLang="en-US" sz="1292" b="1" kern="100" dirty="0">
                <a:solidFill>
                  <a:srgbClr val="262626"/>
                </a:solidFill>
                <a:latin typeface="ＭＳ Ｐゴシック"/>
                <a:ea typeface="ＭＳ Ｐゴシック"/>
                <a:cs typeface="メイリオ" panose="020B0604030504040204" pitchFamily="50" charset="-128"/>
              </a:rPr>
              <a:t> </a:t>
            </a:r>
            <a:r>
              <a:rPr lang="ja-JP" altLang="en-US" sz="1292" u="sng" kern="100" dirty="0">
                <a:solidFill>
                  <a:srgbClr val="FF5555"/>
                </a:solidFill>
                <a:latin typeface="ＭＳ Ｐゴシック"/>
                <a:ea typeface="ＭＳ Ｐゴシック"/>
                <a:cs typeface="メイリオ" panose="020B0604030504040204" pitchFamily="50" charset="-128"/>
              </a:rPr>
              <a:t>企業に雇用されている者を中心に、どなたでも受講可能</a:t>
            </a:r>
            <a:endParaRPr lang="en-US" altLang="ja-JP" sz="1292" kern="100" dirty="0">
              <a:solidFill>
                <a:srgbClr val="FF5555"/>
              </a:solidFill>
              <a:latin typeface="ＭＳ Ｐゴシック"/>
              <a:ea typeface="ＭＳ Ｐゴシック"/>
              <a:cs typeface="メイリオ" panose="020B0604030504040204" pitchFamily="50" charset="-128"/>
            </a:endParaRPr>
          </a:p>
          <a:p>
            <a:pPr defTabSz="844083">
              <a:lnSpc>
                <a:spcPct val="110000"/>
              </a:lnSpc>
              <a:spcBef>
                <a:spcPts val="277"/>
              </a:spcBef>
              <a:defRPr/>
            </a:pPr>
            <a:r>
              <a:rPr lang="ja-JP" altLang="en-US" sz="1292" b="1" kern="100" dirty="0">
                <a:solidFill>
                  <a:srgbClr val="FF0000"/>
                </a:solidFill>
                <a:latin typeface="ＭＳ Ｐゴシック"/>
                <a:ea typeface="ＭＳ Ｐゴシック"/>
                <a:cs typeface="メイリオ" panose="020B0604030504040204" pitchFamily="50" charset="-128"/>
              </a:rPr>
              <a:t>　　　　　　　　　  </a:t>
            </a:r>
            <a:r>
              <a:rPr lang="en-US" altLang="ja-JP" sz="1292" kern="100" dirty="0">
                <a:solidFill>
                  <a:srgbClr val="262626"/>
                </a:solidFill>
                <a:latin typeface="ＭＳ Ｐゴシック"/>
                <a:ea typeface="ＭＳ Ｐゴシック"/>
                <a:cs typeface="メイリオ" panose="020B0604030504040204" pitchFamily="50" charset="-128"/>
              </a:rPr>
              <a:t>※</a:t>
            </a:r>
            <a:r>
              <a:rPr lang="ja-JP" altLang="en-US" sz="1292" kern="100" dirty="0">
                <a:solidFill>
                  <a:srgbClr val="262626"/>
                </a:solidFill>
                <a:latin typeface="ＭＳ Ｐゴシック"/>
                <a:ea typeface="ＭＳ Ｐゴシック"/>
                <a:cs typeface="メイリオ" panose="020B0604030504040204" pitchFamily="50" charset="-128"/>
              </a:rPr>
              <a:t>　今現在、障害のある方と一緒に働いているかどうか等は問わない。 </a:t>
            </a:r>
            <a:endParaRPr lang="en-US" altLang="ja-JP" sz="1292" kern="100" dirty="0">
              <a:solidFill>
                <a:srgbClr val="262626"/>
              </a:solidFill>
              <a:latin typeface="ＭＳ Ｐゴシック"/>
              <a:ea typeface="ＭＳ Ｐゴシック"/>
              <a:cs typeface="メイリオ" panose="020B0604030504040204" pitchFamily="50" charset="-128"/>
            </a:endParaRPr>
          </a:p>
          <a:p>
            <a:pPr defTabSz="844083">
              <a:lnSpc>
                <a:spcPct val="110000"/>
              </a:lnSpc>
              <a:spcBef>
                <a:spcPts val="277"/>
              </a:spcBef>
              <a:defRPr/>
            </a:pPr>
            <a:r>
              <a:rPr lang="ja-JP" altLang="en-US" sz="1292" kern="100" dirty="0">
                <a:solidFill>
                  <a:srgbClr val="262626"/>
                </a:solidFill>
                <a:latin typeface="ＭＳ Ｐゴシック"/>
                <a:ea typeface="ＭＳ Ｐゴシック"/>
                <a:cs typeface="メイリオ" panose="020B0604030504040204" pitchFamily="50" charset="-128"/>
              </a:rPr>
              <a:t>　　　　　　　　　  </a:t>
            </a:r>
            <a:r>
              <a:rPr lang="en-US" altLang="ja-JP" sz="1292" kern="100" dirty="0">
                <a:solidFill>
                  <a:srgbClr val="262626"/>
                </a:solidFill>
                <a:latin typeface="ＭＳ Ｐゴシック"/>
                <a:ea typeface="ＭＳ Ｐゴシック"/>
                <a:cs typeface="メイリオ" panose="020B0604030504040204" pitchFamily="50" charset="-128"/>
              </a:rPr>
              <a:t>※</a:t>
            </a:r>
            <a:r>
              <a:rPr lang="ja-JP" altLang="en-US" sz="1292" kern="100" dirty="0">
                <a:solidFill>
                  <a:srgbClr val="262626"/>
                </a:solidFill>
                <a:latin typeface="ＭＳ Ｐゴシック"/>
                <a:ea typeface="ＭＳ Ｐゴシック"/>
                <a:cs typeface="メイリオ" panose="020B0604030504040204" pitchFamily="50" charset="-128"/>
              </a:rPr>
              <a:t>　受講者には、「精神・発達障害者しごとサポーターグッズ」を進呈（数に限りあり）。</a:t>
            </a:r>
            <a:endParaRPr lang="en-US" altLang="ja-JP" sz="1292" kern="100" dirty="0">
              <a:solidFill>
                <a:srgbClr val="262626"/>
              </a:solidFill>
              <a:latin typeface="ＭＳ Ｐゴシック"/>
              <a:ea typeface="ＭＳ Ｐゴシック"/>
              <a:cs typeface="メイリオ" panose="020B0604030504040204" pitchFamily="50" charset="-128"/>
            </a:endParaRPr>
          </a:p>
          <a:p>
            <a:pPr marL="166158" indent="-199390" defTabSz="844083">
              <a:lnSpc>
                <a:spcPct val="110000"/>
              </a:lnSpc>
              <a:spcBef>
                <a:spcPts val="277"/>
              </a:spcBef>
              <a:defRPr/>
            </a:pPr>
            <a:r>
              <a:rPr lang="ja-JP" altLang="en-US" sz="1292" kern="100" dirty="0">
                <a:solidFill>
                  <a:srgbClr val="262626"/>
                </a:solidFill>
                <a:latin typeface="ＭＳ Ｐゴシック"/>
                <a:ea typeface="ＭＳ Ｐゴシック"/>
                <a:cs typeface="メイリオ" panose="020B0604030504040204" pitchFamily="50" charset="-128"/>
              </a:rPr>
              <a:t>実　　　績 ◆ 令和元年度　実施回数：</a:t>
            </a:r>
            <a:r>
              <a:rPr lang="en-US" altLang="ja-JP" sz="1292" kern="100" dirty="0">
                <a:solidFill>
                  <a:srgbClr val="262626"/>
                </a:solidFill>
                <a:latin typeface="ＭＳ Ｐゴシック"/>
                <a:ea typeface="ＭＳ Ｐゴシック"/>
                <a:cs typeface="メイリオ" panose="020B0604030504040204" pitchFamily="50" charset="-128"/>
              </a:rPr>
              <a:t>1,376</a:t>
            </a:r>
            <a:r>
              <a:rPr lang="ja-JP" altLang="en-US" sz="1292" kern="100" dirty="0">
                <a:solidFill>
                  <a:srgbClr val="262626"/>
                </a:solidFill>
                <a:latin typeface="ＭＳ Ｐゴシック"/>
                <a:ea typeface="ＭＳ Ｐゴシック"/>
                <a:cs typeface="メイリオ" panose="020B0604030504040204" pitchFamily="50" charset="-128"/>
              </a:rPr>
              <a:t>回、養成者数：</a:t>
            </a:r>
            <a:r>
              <a:rPr lang="en-US" altLang="ja-JP" sz="1292" kern="100" dirty="0">
                <a:solidFill>
                  <a:srgbClr val="262626"/>
                </a:solidFill>
                <a:latin typeface="ＭＳ Ｐゴシック"/>
                <a:ea typeface="ＭＳ Ｐゴシック"/>
                <a:cs typeface="メイリオ" panose="020B0604030504040204" pitchFamily="50" charset="-128"/>
              </a:rPr>
              <a:t>35,614</a:t>
            </a:r>
            <a:r>
              <a:rPr lang="ja-JP" altLang="en-US" sz="1292" kern="100" dirty="0">
                <a:solidFill>
                  <a:srgbClr val="262626"/>
                </a:solidFill>
                <a:latin typeface="ＭＳ Ｐゴシック"/>
                <a:ea typeface="ＭＳ Ｐゴシック"/>
                <a:cs typeface="メイリオ" panose="020B0604030504040204" pitchFamily="50" charset="-128"/>
              </a:rPr>
              <a:t>人</a:t>
            </a:r>
            <a:endParaRPr lang="en-US" altLang="ja-JP" sz="1292" kern="100" dirty="0">
              <a:solidFill>
                <a:srgbClr val="262626"/>
              </a:solidFill>
              <a:latin typeface="ＭＳ Ｐゴシック"/>
              <a:ea typeface="ＭＳ Ｐゴシック"/>
              <a:cs typeface="メイリオ" panose="020B0604030504040204" pitchFamily="50" charset="-128"/>
            </a:endParaRPr>
          </a:p>
          <a:p>
            <a:pPr marL="166158" indent="-199390" defTabSz="844083">
              <a:lnSpc>
                <a:spcPct val="110000"/>
              </a:lnSpc>
              <a:spcBef>
                <a:spcPts val="277"/>
              </a:spcBef>
              <a:defRPr/>
            </a:pPr>
            <a:endParaRPr lang="en-US" altLang="ja-JP" sz="1292" kern="100"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endParaRPr>
          </a:p>
          <a:p>
            <a:pPr marL="166158" indent="-199390" defTabSz="844083">
              <a:lnSpc>
                <a:spcPts val="923"/>
              </a:lnSpc>
              <a:spcBef>
                <a:spcPts val="185"/>
              </a:spcBef>
              <a:defRPr/>
            </a:pPr>
            <a:endParaRPr lang="en-US" altLang="ja-JP" sz="1292" kern="100"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844083">
              <a:defRPr/>
            </a:pPr>
            <a:endParaRPr lang="en-US" altLang="ja-JP" sz="1292" b="1"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844083">
              <a:defRPr/>
            </a:pPr>
            <a:endParaRPr lang="en-US" altLang="ja-JP" sz="1292" kern="100"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844083">
              <a:defRPr/>
            </a:pPr>
            <a:endParaRPr lang="en-US" altLang="ja-JP" sz="1292" kern="100"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14354" y="238520"/>
            <a:ext cx="9158355" cy="527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95" tIns="42198" rIns="84395" bIns="42198" rtlCol="0" anchor="ctr"/>
          <a:lstStyle/>
          <a:p>
            <a:pPr algn="ctr" defTabSz="843978">
              <a:defRPr/>
            </a:pPr>
            <a:endParaRPr lang="ja-JP" altLang="en-US" sz="2954" dirty="0">
              <a:solidFill>
                <a:prstClr val="black"/>
              </a:solidFill>
              <a:latin typeface="ＭＳ Ｐゴシック"/>
              <a:ea typeface="ＭＳ Ｐゴシック" panose="020B0600070205080204" pitchFamily="50" charset="-128"/>
            </a:endParaRPr>
          </a:p>
        </p:txBody>
      </p:sp>
      <p:sp>
        <p:nvSpPr>
          <p:cNvPr id="40" name="テキスト ボックス 39"/>
          <p:cNvSpPr txBox="1"/>
          <p:nvPr/>
        </p:nvSpPr>
        <p:spPr>
          <a:xfrm>
            <a:off x="0" y="263770"/>
            <a:ext cx="9144000" cy="461665"/>
          </a:xfrm>
          <a:prstGeom prst="rect">
            <a:avLst/>
          </a:prstGeom>
          <a:noFill/>
        </p:spPr>
        <p:txBody>
          <a:bodyPr wrap="square" rtlCol="0">
            <a:spAutoFit/>
          </a:bodyPr>
          <a:lstStyle/>
          <a:p>
            <a:pPr algn="ctr" defTabSz="844083" fontAlgn="base">
              <a:spcBef>
                <a:spcPct val="0"/>
              </a:spcBef>
              <a:spcAft>
                <a:spcPct val="0"/>
              </a:spcAft>
              <a:defRPr/>
            </a:pPr>
            <a:r>
              <a:rPr lang="ja-JP" altLang="en-US" sz="2400" dirty="0">
                <a:solidFill>
                  <a:srgbClr val="000000"/>
                </a:solidFill>
                <a:latin typeface="Calibri"/>
                <a:ea typeface="ＭＳ Ｐゴシック"/>
              </a:rPr>
              <a:t>精神・発達障害者しごとサポーター養成講座</a:t>
            </a:r>
          </a:p>
        </p:txBody>
      </p:sp>
      <p:sp>
        <p:nvSpPr>
          <p:cNvPr id="41" name="AutoShape 6"/>
          <p:cNvSpPr>
            <a:spLocks noChangeArrowheads="1"/>
          </p:cNvSpPr>
          <p:nvPr/>
        </p:nvSpPr>
        <p:spPr bwMode="auto">
          <a:xfrm>
            <a:off x="165719" y="2631373"/>
            <a:ext cx="4399104" cy="332308"/>
          </a:xfrm>
          <a:prstGeom prst="rect">
            <a:avLst/>
          </a:prstGeom>
          <a:solidFill>
            <a:schemeClr val="accent1"/>
          </a:solidFill>
          <a:ln w="9525" algn="ctr">
            <a:noFill/>
            <a:miter lim="800000"/>
            <a:headEnd/>
            <a:tailEnd/>
          </a:ln>
        </p:spPr>
        <p:txBody>
          <a:bodyPr vert="horz" wrap="none" anchor="ctr"/>
          <a:lstStyle/>
          <a:p>
            <a:pPr algn="ctr" defTabSz="924812">
              <a:defRPr/>
            </a:pPr>
            <a:r>
              <a:rPr lang="ja-JP" altLang="en-US" sz="1292" dirty="0">
                <a:solidFill>
                  <a:prstClr val="white"/>
                </a:solidFill>
                <a:latin typeface="ＭＳ Ｐゴシック"/>
                <a:ea typeface="ＭＳ Ｐゴシック"/>
                <a:cs typeface="メイリオ" panose="020B0604030504040204" pitchFamily="50" charset="-128"/>
              </a:rPr>
              <a:t>精神･発達障害者しごとサポーター養成講座の概要</a:t>
            </a:r>
          </a:p>
        </p:txBody>
      </p:sp>
      <p:sp>
        <p:nvSpPr>
          <p:cNvPr id="35" name="角丸四角形 34"/>
          <p:cNvSpPr/>
          <p:nvPr/>
        </p:nvSpPr>
        <p:spPr>
          <a:xfrm>
            <a:off x="583865" y="5463958"/>
            <a:ext cx="7970090" cy="731158"/>
          </a:xfrm>
          <a:prstGeom prst="round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tIns="66462" rtlCol="0" anchor="ctr"/>
          <a:lstStyle/>
          <a:p>
            <a:pPr defTabSz="844083">
              <a:defRPr/>
            </a:pPr>
            <a:r>
              <a:rPr lang="ja-JP" altLang="en-US" sz="1292"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ハローワークから講師が事業所に出向く、出前講座も実施。また、精神障害者・発達障害者の雇用でお困りのことがあれば、精神保健福祉士や臨床心理士などが相談対応することも可能。</a:t>
            </a:r>
            <a:endParaRPr lang="ja-JP" altLang="en-US" sz="1292" kern="100" dirty="0">
              <a:solidFill>
                <a:prstClr val="black"/>
              </a:solidFill>
              <a:latin typeface="ＭＳ Ｐゴシック"/>
              <a:ea typeface="ＭＳ Ｐゴシック" panose="020B0600070205080204" pitchFamily="50" charset="-128"/>
              <a:cs typeface="メイリオ" panose="020B0604030504040204" pitchFamily="50" charset="-128"/>
            </a:endParaRPr>
          </a:p>
        </p:txBody>
      </p:sp>
      <p:pic>
        <p:nvPicPr>
          <p:cNvPr id="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759" y="2959647"/>
            <a:ext cx="1323198" cy="1331167"/>
          </a:xfrm>
          <a:prstGeom prst="rect">
            <a:avLst/>
          </a:prstGeom>
          <a:noFill/>
          <a:ln>
            <a:noFill/>
          </a:ln>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040" y="4426034"/>
            <a:ext cx="953260" cy="82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55</a:t>
            </a:fld>
            <a:endParaRPr kumimoji="1" lang="ja-JP" altLang="en-US"/>
          </a:p>
        </p:txBody>
      </p:sp>
      <p:sp>
        <p:nvSpPr>
          <p:cNvPr id="14"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1250525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a:xfrm>
            <a:off x="384458" y="870901"/>
            <a:ext cx="8559104" cy="795874"/>
          </a:xfrm>
          <a:prstGeom prst="roundRect">
            <a:avLst/>
          </a:prstGeom>
          <a:solidFill>
            <a:srgbClr val="E8EC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游ゴシック" panose="020F0502020204030204"/>
              <a:ea typeface="游ゴシック" panose="020B0400000000000000" pitchFamily="50" charset="-128"/>
            </a:endParaRPr>
          </a:p>
        </p:txBody>
      </p:sp>
      <p:sp>
        <p:nvSpPr>
          <p:cNvPr id="4" name="角丸四角形 3"/>
          <p:cNvSpPr/>
          <p:nvPr/>
        </p:nvSpPr>
        <p:spPr>
          <a:xfrm>
            <a:off x="384458" y="1779118"/>
            <a:ext cx="8559104" cy="785786"/>
          </a:xfrm>
          <a:prstGeom prst="roundRect">
            <a:avLst/>
          </a:prstGeom>
          <a:solidFill>
            <a:srgbClr val="E8EC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游ゴシック" panose="020F0502020204030204"/>
              <a:ea typeface="游ゴシック" panose="020B0400000000000000" pitchFamily="50" charset="-128"/>
            </a:endParaRPr>
          </a:p>
        </p:txBody>
      </p:sp>
      <p:sp>
        <p:nvSpPr>
          <p:cNvPr id="8" name="楕円 7"/>
          <p:cNvSpPr/>
          <p:nvPr/>
        </p:nvSpPr>
        <p:spPr>
          <a:xfrm rot="21411542">
            <a:off x="2681328" y="5457589"/>
            <a:ext cx="3818459" cy="1069744"/>
          </a:xfrm>
          <a:prstGeom prst="ellipse">
            <a:avLst/>
          </a:prstGeom>
          <a:solidFill>
            <a:schemeClr val="accent2">
              <a:lumMod val="20000"/>
              <a:lumOff val="80000"/>
            </a:schemeClr>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游ゴシック" panose="020F0502020204030204"/>
              <a:ea typeface="游ゴシック" panose="020B0400000000000000" pitchFamily="50" charset="-128"/>
            </a:endParaRPr>
          </a:p>
        </p:txBody>
      </p:sp>
      <p:sp>
        <p:nvSpPr>
          <p:cNvPr id="9" name="角丸四角形 8"/>
          <p:cNvSpPr/>
          <p:nvPr/>
        </p:nvSpPr>
        <p:spPr>
          <a:xfrm rot="16200000">
            <a:off x="1347248" y="2794537"/>
            <a:ext cx="2516848" cy="3395237"/>
          </a:xfrm>
          <a:prstGeom prst="roundRect">
            <a:avLst>
              <a:gd name="adj" fmla="val 4197"/>
            </a:avLst>
          </a:prstGeom>
          <a:solidFill>
            <a:sysClr val="window" lastClr="FFFFFF"/>
          </a:solidFill>
          <a:ln w="6350" cap="flat" cmpd="sng" algn="ctr">
            <a:solidFill>
              <a:srgbClr val="0070C0"/>
            </a:solidFill>
            <a:prstDash val="solid"/>
          </a:ln>
          <a:effectLst/>
        </p:spPr>
        <p:txBody>
          <a:bodyPr vert="eaVert" rtlCol="0" anchor="ctr"/>
          <a:lstStyle/>
          <a:p>
            <a:pPr algn="ctr" defTabSz="844083">
              <a:defRPr/>
            </a:pPr>
            <a:endParaRPr kumimoji="0" lang="en-US" altLang="ja-JP" sz="1662" kern="0" dirty="0">
              <a:solidFill>
                <a:prstClr val="black"/>
              </a:solidFill>
              <a:latin typeface="ＭＳ Ｐゴシック" panose="020B0600070205080204" pitchFamily="50" charset="-128"/>
              <a:ea typeface="ＭＳ Ｐゴシック" pitchFamily="50" charset="-128"/>
            </a:endParaRPr>
          </a:p>
        </p:txBody>
      </p:sp>
      <p:sp>
        <p:nvSpPr>
          <p:cNvPr id="10" name="メモ 9"/>
          <p:cNvSpPr/>
          <p:nvPr/>
        </p:nvSpPr>
        <p:spPr>
          <a:xfrm>
            <a:off x="2437550" y="3952837"/>
            <a:ext cx="1645394" cy="1649680"/>
          </a:xfrm>
          <a:prstGeom prst="foldedCorner">
            <a:avLst>
              <a:gd name="adj" fmla="val 0"/>
            </a:avLst>
          </a:prstGeom>
          <a:solidFill>
            <a:srgbClr val="FFFFCC"/>
          </a:solidFill>
          <a:ln w="6350" cap="flat" cmpd="sng" algn="ctr">
            <a:noFill/>
            <a:prstDash val="solid"/>
          </a:ln>
          <a:effectLst>
            <a:glow rad="101600">
              <a:schemeClr val="accent2">
                <a:satMod val="175000"/>
                <a:alpha val="40000"/>
              </a:schemeClr>
            </a:glow>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sp>
        <p:nvSpPr>
          <p:cNvPr id="11" name="テキスト ボックス 10"/>
          <p:cNvSpPr txBox="1"/>
          <p:nvPr/>
        </p:nvSpPr>
        <p:spPr>
          <a:xfrm>
            <a:off x="2436839" y="3789786"/>
            <a:ext cx="1646105" cy="374556"/>
          </a:xfrm>
          <a:prstGeom prst="rect">
            <a:avLst/>
          </a:prstGeom>
          <a:solidFill>
            <a:srgbClr val="FFFF97"/>
          </a:solidFill>
          <a:ln w="6350">
            <a:noFill/>
            <a:prstDash val="sysDot"/>
          </a:ln>
          <a:effectLst>
            <a:glow rad="101600">
              <a:schemeClr val="accent2">
                <a:satMod val="175000"/>
                <a:alpha val="40000"/>
              </a:schemeClr>
            </a:glow>
            <a:outerShdw blurRad="50800" dist="38100" dir="2700000" algn="tl" rotWithShape="0">
              <a:prstClr val="black">
                <a:alpha val="40000"/>
              </a:prstClr>
            </a:outerShdw>
          </a:effectLst>
        </p:spPr>
        <p:txBody>
          <a:bodyPr wrap="square" lIns="33231" tIns="33231" rIns="33231" bIns="66462" rtlCol="0" anchor="ctr" anchorCtr="0">
            <a:noAutofit/>
          </a:bodyPr>
          <a:lstStyle/>
          <a:p>
            <a:pPr algn="ctr" defTabSz="844083">
              <a:defRPr/>
            </a:pPr>
            <a:r>
              <a:rPr kumimoji="0" lang="ja-JP" altLang="en-US" sz="1477" b="1" kern="0" dirty="0">
                <a:solidFill>
                  <a:srgbClr val="FF0000"/>
                </a:solidFill>
                <a:latin typeface="ＭＳ Ｐゴシック" panose="020B0600070205080204" pitchFamily="50" charset="-128"/>
                <a:ea typeface="ＭＳ Ｐゴシック" pitchFamily="50" charset="-128"/>
              </a:rPr>
              <a:t>就労パスポート</a:t>
            </a:r>
            <a:endParaRPr kumimoji="0" lang="ja-JP" altLang="en-US" sz="1292" b="1" kern="0" dirty="0">
              <a:solidFill>
                <a:srgbClr val="FF0000"/>
              </a:solidFill>
              <a:latin typeface="ＭＳ Ｐゴシック" panose="020B0600070205080204" pitchFamily="50" charset="-128"/>
              <a:ea typeface="ＭＳ Ｐゴシック" pitchFamily="50" charset="-128"/>
            </a:endParaRPr>
          </a:p>
        </p:txBody>
      </p:sp>
      <p:sp>
        <p:nvSpPr>
          <p:cNvPr id="13" name="テキスト ボックス 12"/>
          <p:cNvSpPr txBox="1"/>
          <p:nvPr/>
        </p:nvSpPr>
        <p:spPr>
          <a:xfrm>
            <a:off x="2405047" y="4179244"/>
            <a:ext cx="1664891" cy="1370888"/>
          </a:xfrm>
          <a:prstGeom prst="rect">
            <a:avLst/>
          </a:prstGeom>
          <a:noFill/>
          <a:ln>
            <a:noFill/>
          </a:ln>
        </p:spPr>
        <p:txBody>
          <a:bodyPr wrap="square" rtlCol="0">
            <a:spAutoFit/>
          </a:bodyPr>
          <a:lstStyle/>
          <a:p>
            <a:pPr defTabSz="844083" fontAlgn="base">
              <a:spcBef>
                <a:spcPct val="0"/>
              </a:spcBef>
              <a:spcAft>
                <a:spcPct val="0"/>
              </a:spcAft>
              <a:defRPr/>
            </a:pP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　本人の職務経験と仕事上の</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アピールポイント</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　本人の特徴と希望する配慮</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（体調管理面、コミュニケー</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ション面、作業遂行面で</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「○○の対応が可能」、</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en-US" altLang="ja-JP" sz="831" dirty="0">
                <a:solidFill>
                  <a:prstClr val="black"/>
                </a:solidFill>
                <a:latin typeface="ＭＳ Ｐゴシック" panose="020B0600070205080204" pitchFamily="50" charset="-128"/>
                <a:ea typeface="ＭＳ Ｐゴシック" pitchFamily="50" charset="-128"/>
              </a:rPr>
              <a:t>    </a:t>
            </a:r>
            <a:r>
              <a:rPr lang="ja-JP" altLang="en-US" sz="831" dirty="0">
                <a:solidFill>
                  <a:prstClr val="black"/>
                </a:solidFill>
                <a:latin typeface="ＭＳ Ｐゴシック" panose="020B0600070205080204" pitchFamily="50" charset="-128"/>
                <a:ea typeface="ＭＳ Ｐゴシック" pitchFamily="50" charset="-128"/>
              </a:rPr>
              <a:t>　「○○の支援により○○の</a:t>
            </a:r>
            <a:endParaRPr lang="en-US" altLang="ja-JP" sz="831"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831" dirty="0">
                <a:solidFill>
                  <a:prstClr val="black"/>
                </a:solidFill>
                <a:latin typeface="ＭＳ Ｐゴシック" panose="020B0600070205080204" pitchFamily="50" charset="-128"/>
                <a:ea typeface="ＭＳ Ｐゴシック" pitchFamily="50" charset="-128"/>
              </a:rPr>
              <a:t>　　　対応が可能」といった内容）</a:t>
            </a:r>
            <a:endParaRPr lang="en-US" altLang="ja-JP" sz="831" dirty="0">
              <a:solidFill>
                <a:prstClr val="black"/>
              </a:solidFill>
              <a:latin typeface="ＭＳ Ｐゴシック" panose="020B0600070205080204" pitchFamily="50" charset="-128"/>
              <a:ea typeface="ＭＳ Ｐゴシック" pitchFamily="50" charset="-128"/>
            </a:endParaRPr>
          </a:p>
        </p:txBody>
      </p:sp>
      <p:sp>
        <p:nvSpPr>
          <p:cNvPr id="14" name="角丸四角形 13"/>
          <p:cNvSpPr/>
          <p:nvPr/>
        </p:nvSpPr>
        <p:spPr>
          <a:xfrm>
            <a:off x="1775963" y="6196534"/>
            <a:ext cx="5590998" cy="290037"/>
          </a:xfrm>
          <a:prstGeom prst="roundRect">
            <a:avLst>
              <a:gd name="adj" fmla="val 10788"/>
            </a:avLst>
          </a:prstGeom>
          <a:solidFill>
            <a:sysClr val="window" lastClr="FFFFFF"/>
          </a:solidFill>
          <a:ln w="6350" cap="flat" cmpd="sng" algn="ctr">
            <a:solidFill>
              <a:schemeClr val="accent3"/>
            </a:solidFill>
            <a:prstDash val="solid"/>
          </a:ln>
          <a:effectLst/>
        </p:spPr>
        <p:txBody>
          <a:bodyPr rtlCol="0" anchor="ctr"/>
          <a:lstStyle/>
          <a:p>
            <a:pPr defTabSz="844083">
              <a:defRPr/>
            </a:pPr>
            <a:r>
              <a:rPr kumimoji="0" lang="ja-JP" altLang="en-US" sz="1200" kern="0" dirty="0">
                <a:solidFill>
                  <a:prstClr val="black"/>
                </a:solidFill>
                <a:latin typeface="ＭＳ Ｐゴシック" panose="020B0600070205080204" pitchFamily="50" charset="-128"/>
                <a:ea typeface="ＭＳ Ｐゴシック" pitchFamily="50" charset="-128"/>
              </a:rPr>
              <a:t>　　　　 　　　　　各支援機関による就労パスポート作成支援、就職・定着支援</a:t>
            </a: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10006" t="3165" r="79494" b="65661"/>
          <a:stretch/>
        </p:blipFill>
        <p:spPr>
          <a:xfrm>
            <a:off x="2179504" y="6093242"/>
            <a:ext cx="433598" cy="529902"/>
          </a:xfrm>
          <a:prstGeom prst="rect">
            <a:avLst/>
          </a:prstGeom>
        </p:spPr>
      </p:pic>
      <p:sp>
        <p:nvSpPr>
          <p:cNvPr id="16" name="二等辺三角形 15"/>
          <p:cNvSpPr/>
          <p:nvPr/>
        </p:nvSpPr>
        <p:spPr>
          <a:xfrm rot="5400000">
            <a:off x="3959968" y="4441147"/>
            <a:ext cx="1019461" cy="166802"/>
          </a:xfrm>
          <a:prstGeom prst="triangle">
            <a:avLst/>
          </a:prstGeom>
          <a:solidFill>
            <a:schemeClr val="accent5">
              <a:lumMod val="20000"/>
              <a:lumOff val="80000"/>
            </a:schemeClr>
          </a:solidFill>
          <a:ln w="6350" cap="flat" cmpd="sng" algn="ctr">
            <a:solidFill>
              <a:srgbClr val="4F81BD">
                <a:shade val="50000"/>
              </a:srgbClr>
            </a:solidFill>
            <a:prstDash val="sysDot"/>
          </a:ln>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sp>
        <p:nvSpPr>
          <p:cNvPr id="17" name="テキスト ボックス 16"/>
          <p:cNvSpPr txBox="1"/>
          <p:nvPr/>
        </p:nvSpPr>
        <p:spPr>
          <a:xfrm>
            <a:off x="1811253" y="3253024"/>
            <a:ext cx="1081637" cy="326628"/>
          </a:xfrm>
          <a:prstGeom prst="rect">
            <a:avLst/>
          </a:prstGeom>
          <a:noFill/>
          <a:ln>
            <a:noFill/>
          </a:ln>
        </p:spPr>
        <p:txBody>
          <a:bodyPr wrap="square" rtlCol="0">
            <a:spAutoFit/>
          </a:bodyPr>
          <a:lstStyle/>
          <a:p>
            <a:pPr defTabSz="844083">
              <a:lnSpc>
                <a:spcPct val="150000"/>
              </a:lnSpc>
              <a:defRPr/>
            </a:pPr>
            <a:r>
              <a:rPr kumimoji="0" lang="ja-JP" altLang="en-US" sz="1015" kern="0" dirty="0">
                <a:solidFill>
                  <a:prstClr val="black"/>
                </a:solidFill>
                <a:latin typeface="ＭＳ Ｐゴシック" panose="020B0600070205080204" pitchFamily="50" charset="-128"/>
                <a:ea typeface="ＭＳ Ｐゴシック" pitchFamily="50" charset="-128"/>
              </a:rPr>
              <a:t>精神障害者等</a:t>
            </a:r>
          </a:p>
        </p:txBody>
      </p:sp>
      <p:sp>
        <p:nvSpPr>
          <p:cNvPr id="18" name="上矢印 17"/>
          <p:cNvSpPr/>
          <p:nvPr/>
        </p:nvSpPr>
        <p:spPr>
          <a:xfrm>
            <a:off x="2061063" y="5812617"/>
            <a:ext cx="236883" cy="275141"/>
          </a:xfrm>
          <a:prstGeom prst="upArrow">
            <a:avLst>
              <a:gd name="adj1" fmla="val 50000"/>
              <a:gd name="adj2" fmla="val 87037"/>
            </a:avLst>
          </a:prstGeom>
          <a:solidFill>
            <a:sysClr val="window" lastClr="FFFFFF">
              <a:lumMod val="50000"/>
            </a:sysClr>
          </a:solidFill>
          <a:ln w="38100" cap="flat" cmpd="sng" algn="ctr">
            <a:noFill/>
            <a:prstDash val="solid"/>
          </a:ln>
          <a:effectLst>
            <a:outerShdw blurRad="40000" dist="20000" dir="5400000" rotWithShape="0">
              <a:srgbClr val="000000">
                <a:alpha val="38000"/>
              </a:srgbClr>
            </a:outerShdw>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44083">
              <a:defRPr/>
            </a:pPr>
            <a:endParaRPr kumimoji="0" lang="ja-JP" altLang="en-US" sz="1015" kern="0">
              <a:solidFill>
                <a:prstClr val="white"/>
              </a:solidFill>
              <a:latin typeface="ＭＳ Ｐゴシック" panose="020B0600070205080204" pitchFamily="50" charset="-128"/>
              <a:ea typeface="ＭＳ Ｐゴシック" panose="020B0600070205080204" pitchFamily="50" charset="-128"/>
            </a:endParaRPr>
          </a:p>
        </p:txBody>
      </p:sp>
      <p:sp>
        <p:nvSpPr>
          <p:cNvPr id="19" name="角丸四角形 18"/>
          <p:cNvSpPr/>
          <p:nvPr/>
        </p:nvSpPr>
        <p:spPr>
          <a:xfrm rot="16200000">
            <a:off x="5391124" y="2456788"/>
            <a:ext cx="2516850" cy="4070733"/>
          </a:xfrm>
          <a:prstGeom prst="roundRect">
            <a:avLst>
              <a:gd name="adj" fmla="val 2464"/>
            </a:avLst>
          </a:prstGeom>
          <a:solidFill>
            <a:sysClr val="window" lastClr="FFFFFF"/>
          </a:solidFill>
          <a:ln w="6350" cap="flat" cmpd="sng" algn="ctr">
            <a:solidFill>
              <a:srgbClr val="00B050"/>
            </a:solidFill>
            <a:prstDash val="solid"/>
          </a:ln>
          <a:effectLst/>
        </p:spPr>
        <p:txBody>
          <a:bodyPr vert="eaVert" rtlCol="0" anchor="ctr"/>
          <a:lstStyle/>
          <a:p>
            <a:pPr algn="ctr" defTabSz="844083">
              <a:defRPr/>
            </a:pPr>
            <a:endParaRPr kumimoji="0" lang="en-US" altLang="ja-JP" sz="1662" kern="0" dirty="0">
              <a:solidFill>
                <a:prstClr val="black"/>
              </a:solidFill>
              <a:latin typeface="ＭＳ Ｐゴシック" panose="020B0600070205080204" pitchFamily="50" charset="-128"/>
              <a:ea typeface="ＭＳ Ｐゴシック" pitchFamily="50" charset="-128"/>
            </a:endParaRPr>
          </a:p>
        </p:txBody>
      </p:sp>
      <p:pic>
        <p:nvPicPr>
          <p:cNvPr id="20" name="Picture 44" descr="ホワイト企業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433" y="4779871"/>
            <a:ext cx="842603" cy="842603"/>
          </a:xfrm>
          <a:prstGeom prst="rect">
            <a:avLst/>
          </a:prstGeom>
          <a:noFill/>
          <a:extLst>
            <a:ext uri="{909E8E84-426E-40DD-AFC4-6F175D3DCCD1}">
              <a14:hiddenFill xmlns:a14="http://schemas.microsoft.com/office/drawing/2010/main">
                <a:solidFill>
                  <a:srgbClr val="FFFFFF"/>
                </a:solidFill>
              </a14:hiddenFill>
            </a:ext>
          </a:extLst>
        </p:spPr>
      </p:pic>
      <p:sp>
        <p:nvSpPr>
          <p:cNvPr id="21" name="二等辺三角形 20"/>
          <p:cNvSpPr/>
          <p:nvPr/>
        </p:nvSpPr>
        <p:spPr>
          <a:xfrm rot="5400000">
            <a:off x="6766566" y="4433886"/>
            <a:ext cx="1019462" cy="181327"/>
          </a:xfrm>
          <a:prstGeom prst="triangle">
            <a:avLst/>
          </a:prstGeom>
          <a:solidFill>
            <a:schemeClr val="accent5">
              <a:lumMod val="20000"/>
              <a:lumOff val="80000"/>
            </a:schemeClr>
          </a:solidFill>
          <a:ln w="6350" cap="flat" cmpd="sng" algn="ctr">
            <a:solidFill>
              <a:srgbClr val="4F81BD">
                <a:shade val="50000"/>
              </a:srgbClr>
            </a:solidFill>
            <a:prstDash val="sysDot"/>
          </a:ln>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sp>
        <p:nvSpPr>
          <p:cNvPr id="23" name="テキスト ボックス 22"/>
          <p:cNvSpPr txBox="1"/>
          <p:nvPr/>
        </p:nvSpPr>
        <p:spPr>
          <a:xfrm>
            <a:off x="5624432" y="3315677"/>
            <a:ext cx="1127682" cy="404726"/>
          </a:xfrm>
          <a:prstGeom prst="rect">
            <a:avLst/>
          </a:prstGeom>
          <a:noFill/>
          <a:ln>
            <a:noFill/>
          </a:ln>
        </p:spPr>
        <p:txBody>
          <a:bodyPr wrap="square" rtlCol="0">
            <a:spAutoFit/>
          </a:bodyPr>
          <a:lstStyle/>
          <a:p>
            <a:pPr defTabSz="844083">
              <a:defRPr/>
            </a:pPr>
            <a:r>
              <a:rPr kumimoji="0" lang="ja-JP" altLang="en-US" sz="1015" kern="0" dirty="0">
                <a:solidFill>
                  <a:prstClr val="black"/>
                </a:solidFill>
                <a:latin typeface="ＭＳ Ｐゴシック" panose="020B0600070205080204" pitchFamily="50" charset="-128"/>
                <a:ea typeface="ＭＳ Ｐゴシック" pitchFamily="50" charset="-128"/>
              </a:rPr>
              <a:t>事業主、職場の上司・同僚等</a:t>
            </a:r>
          </a:p>
        </p:txBody>
      </p:sp>
      <p:pic>
        <p:nvPicPr>
          <p:cNvPr id="24" name="Picture 48" descr="話をする会社員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2602" y="3095236"/>
            <a:ext cx="697813" cy="697813"/>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4756401" y="4157237"/>
            <a:ext cx="2385301" cy="560923"/>
          </a:xfrm>
          <a:prstGeom prst="rect">
            <a:avLst/>
          </a:prstGeom>
          <a:noFill/>
          <a:ln>
            <a:noFill/>
          </a:ln>
        </p:spPr>
        <p:txBody>
          <a:bodyPr wrap="square" rtlCol="0">
            <a:spAutoFit/>
          </a:bodyPr>
          <a:lstStyle/>
          <a:p>
            <a:pPr defTabSz="844083">
              <a:defRPr/>
            </a:pPr>
            <a:r>
              <a:rPr kumimoji="0" lang="ja-JP" altLang="en-US" sz="1015" kern="0" dirty="0">
                <a:solidFill>
                  <a:prstClr val="black"/>
                </a:solidFill>
                <a:latin typeface="ＭＳ Ｐゴシック" panose="020B0600070205080204" pitchFamily="50" charset="-128"/>
                <a:ea typeface="ＭＳ Ｐゴシック" pitchFamily="50" charset="-128"/>
              </a:rPr>
              <a:t>体調把握、作業指示、コミュニケーション、合理的配慮の検討等の参考にしてもらう</a:t>
            </a:r>
          </a:p>
        </p:txBody>
      </p:sp>
      <p:sp>
        <p:nvSpPr>
          <p:cNvPr id="29" name="テキスト ボックス 28"/>
          <p:cNvSpPr txBox="1"/>
          <p:nvPr/>
        </p:nvSpPr>
        <p:spPr>
          <a:xfrm>
            <a:off x="4738954" y="5048520"/>
            <a:ext cx="2616579" cy="560923"/>
          </a:xfrm>
          <a:prstGeom prst="rect">
            <a:avLst/>
          </a:prstGeom>
          <a:noFill/>
          <a:ln>
            <a:noFill/>
          </a:ln>
        </p:spPr>
        <p:txBody>
          <a:bodyPr wrap="square" rtlCol="0">
            <a:spAutoFit/>
          </a:bodyPr>
          <a:lstStyle/>
          <a:p>
            <a:pPr defTabSz="844083">
              <a:defRPr/>
            </a:pPr>
            <a:r>
              <a:rPr kumimoji="0" lang="ja-JP" altLang="en-US" sz="1015" kern="0" dirty="0">
                <a:solidFill>
                  <a:prstClr val="black"/>
                </a:solidFill>
                <a:latin typeface="ＭＳ Ｐゴシック" panose="020B0600070205080204" pitchFamily="50" charset="-128"/>
                <a:ea typeface="ＭＳ Ｐゴシック" pitchFamily="50" charset="-128"/>
              </a:rPr>
              <a:t>雇用管理上の配慮の実施状況確認、</a:t>
            </a:r>
            <a:endParaRPr kumimoji="0" lang="en-US" altLang="ja-JP" sz="1015" kern="0" dirty="0">
              <a:solidFill>
                <a:prstClr val="black"/>
              </a:solidFill>
              <a:latin typeface="ＭＳ Ｐゴシック" panose="020B0600070205080204" pitchFamily="50" charset="-128"/>
              <a:ea typeface="ＭＳ Ｐゴシック" pitchFamily="50" charset="-128"/>
            </a:endParaRPr>
          </a:p>
          <a:p>
            <a:pPr defTabSz="844083">
              <a:defRPr/>
            </a:pPr>
            <a:r>
              <a:rPr kumimoji="0" lang="ja-JP" altLang="en-US" sz="1015" kern="0" dirty="0">
                <a:solidFill>
                  <a:prstClr val="black"/>
                </a:solidFill>
                <a:latin typeface="ＭＳ Ｐゴシック" panose="020B0600070205080204" pitchFamily="50" charset="-128"/>
                <a:ea typeface="ＭＳ Ｐゴシック" pitchFamily="50" charset="-128"/>
              </a:rPr>
              <a:t>ステップアップに際して必要な配慮、</a:t>
            </a:r>
            <a:endParaRPr kumimoji="0" lang="en-US" altLang="ja-JP" sz="1015" kern="0" dirty="0">
              <a:solidFill>
                <a:prstClr val="black"/>
              </a:solidFill>
              <a:latin typeface="ＭＳ Ｐゴシック" panose="020B0600070205080204" pitchFamily="50" charset="-128"/>
              <a:ea typeface="ＭＳ Ｐゴシック" pitchFamily="50" charset="-128"/>
            </a:endParaRPr>
          </a:p>
          <a:p>
            <a:pPr defTabSz="844083">
              <a:defRPr/>
            </a:pPr>
            <a:r>
              <a:rPr kumimoji="0" lang="ja-JP" altLang="en-US" sz="1015" kern="0" dirty="0">
                <a:solidFill>
                  <a:prstClr val="black"/>
                </a:solidFill>
                <a:latin typeface="ＭＳ Ｐゴシック" panose="020B0600070205080204" pitchFamily="50" charset="-128"/>
                <a:ea typeface="ＭＳ Ｐゴシック" pitchFamily="50" charset="-128"/>
              </a:rPr>
              <a:t>支援内容の検討等の参考にしてもらう</a:t>
            </a:r>
          </a:p>
        </p:txBody>
      </p:sp>
      <p:pic>
        <p:nvPicPr>
          <p:cNvPr id="32" name="図 31"/>
          <p:cNvPicPr>
            <a:picLocks noChangeAspect="1"/>
          </p:cNvPicPr>
          <p:nvPr/>
        </p:nvPicPr>
        <p:blipFill>
          <a:blip r:embed="rId6"/>
          <a:stretch>
            <a:fillRect/>
          </a:stretch>
        </p:blipFill>
        <p:spPr>
          <a:xfrm>
            <a:off x="1110746" y="3144510"/>
            <a:ext cx="665216" cy="590894"/>
          </a:xfrm>
          <a:prstGeom prst="rect">
            <a:avLst/>
          </a:prstGeom>
        </p:spPr>
      </p:pic>
      <p:sp>
        <p:nvSpPr>
          <p:cNvPr id="33" name="楕円 32"/>
          <p:cNvSpPr/>
          <p:nvPr/>
        </p:nvSpPr>
        <p:spPr>
          <a:xfrm>
            <a:off x="7445371" y="4429309"/>
            <a:ext cx="1161134" cy="236832"/>
          </a:xfrm>
          <a:prstGeom prst="ellipse">
            <a:avLst/>
          </a:prstGeom>
          <a:solidFill>
            <a:srgbClr val="FFCCF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1486478" y="2791373"/>
            <a:ext cx="5361321" cy="248530"/>
          </a:xfrm>
          <a:prstGeom prst="rect">
            <a:avLst/>
          </a:prstGeom>
          <a:noFill/>
          <a:ln>
            <a:noFill/>
          </a:ln>
        </p:spPr>
        <p:txBody>
          <a:bodyPr wrap="square" rtlCol="0">
            <a:spAutoFit/>
          </a:bodyPr>
          <a:lstStyle/>
          <a:p>
            <a:pPr defTabSz="844083">
              <a:defRPr/>
            </a:pPr>
            <a:r>
              <a:rPr kumimoji="0" lang="en-US" altLang="ja-JP" sz="1015" kern="0" dirty="0">
                <a:solidFill>
                  <a:prstClr val="black"/>
                </a:solidFill>
                <a:latin typeface="ＭＳ Ｐゴシック" panose="020B0600070205080204" pitchFamily="50" charset="-128"/>
                <a:ea typeface="ＭＳ Ｐゴシック" pitchFamily="50" charset="-128"/>
              </a:rPr>
              <a:t>※</a:t>
            </a:r>
            <a:r>
              <a:rPr kumimoji="0" lang="ja-JP" altLang="en-US" sz="1015" kern="0" dirty="0">
                <a:solidFill>
                  <a:prstClr val="black"/>
                </a:solidFill>
                <a:latin typeface="ＭＳ Ｐゴシック" panose="020B0600070205080204" pitchFamily="50" charset="-128"/>
                <a:ea typeface="ＭＳ Ｐゴシック" pitchFamily="50" charset="-128"/>
              </a:rPr>
              <a:t> 就労パスポートの作成・活用・管理、共有の範囲等は、精神障害者等本人の意向による。</a:t>
            </a:r>
          </a:p>
        </p:txBody>
      </p:sp>
      <p:sp>
        <p:nvSpPr>
          <p:cNvPr id="35" name="テキスト ボックス 34"/>
          <p:cNvSpPr txBox="1"/>
          <p:nvPr/>
        </p:nvSpPr>
        <p:spPr>
          <a:xfrm>
            <a:off x="7512626" y="4346672"/>
            <a:ext cx="1216221" cy="319639"/>
          </a:xfrm>
          <a:prstGeom prst="rect">
            <a:avLst/>
          </a:prstGeom>
          <a:noFill/>
          <a:ln>
            <a:noFill/>
          </a:ln>
        </p:spPr>
        <p:txBody>
          <a:bodyPr wrap="square" rtlCol="0">
            <a:spAutoFit/>
          </a:bodyPr>
          <a:lstStyle/>
          <a:p>
            <a:pPr defTabSz="844083">
              <a:defRPr/>
            </a:pPr>
            <a:r>
              <a:rPr kumimoji="0" lang="ja-JP" altLang="en-US" sz="1477" b="1" kern="0" dirty="0">
                <a:solidFill>
                  <a:srgbClr val="FF0000"/>
                </a:solidFill>
                <a:latin typeface="ＭＳ Ｐゴシック" panose="020B0600070205080204" pitchFamily="50" charset="-128"/>
                <a:ea typeface="ＭＳ Ｐゴシック" pitchFamily="50" charset="-128"/>
              </a:rPr>
              <a:t>職場定着！</a:t>
            </a:r>
          </a:p>
        </p:txBody>
      </p:sp>
      <p:sp>
        <p:nvSpPr>
          <p:cNvPr id="37" name="テキスト ボックス 36"/>
          <p:cNvSpPr txBox="1"/>
          <p:nvPr/>
        </p:nvSpPr>
        <p:spPr>
          <a:xfrm>
            <a:off x="2914368" y="5821882"/>
            <a:ext cx="3452293" cy="319639"/>
          </a:xfrm>
          <a:prstGeom prst="rect">
            <a:avLst/>
          </a:prstGeom>
          <a:noFill/>
          <a:ln>
            <a:noFill/>
          </a:ln>
        </p:spPr>
        <p:txBody>
          <a:bodyPr wrap="square" rtlCol="0">
            <a:spAutoFit/>
          </a:bodyPr>
          <a:lstStyle/>
          <a:p>
            <a:pPr defTabSz="844083">
              <a:defRPr/>
            </a:pPr>
            <a:r>
              <a:rPr kumimoji="0" lang="ja-JP" altLang="en-US" sz="1477" b="1" kern="0" dirty="0">
                <a:solidFill>
                  <a:srgbClr val="FF0000"/>
                </a:solidFill>
                <a:latin typeface="ＭＳ Ｐゴシック" panose="020B0600070205080204" pitchFamily="50" charset="-128"/>
                <a:ea typeface="ＭＳ Ｐゴシック" pitchFamily="50" charset="-128"/>
              </a:rPr>
              <a:t>就労パスポートによる情報の共有と連携</a:t>
            </a:r>
          </a:p>
        </p:txBody>
      </p:sp>
      <p:sp>
        <p:nvSpPr>
          <p:cNvPr id="38" name="テキスト ボックス 37"/>
          <p:cNvSpPr txBox="1"/>
          <p:nvPr/>
        </p:nvSpPr>
        <p:spPr>
          <a:xfrm>
            <a:off x="1026005" y="3881208"/>
            <a:ext cx="987639" cy="446582"/>
          </a:xfrm>
          <a:prstGeom prst="rect">
            <a:avLst/>
          </a:prstGeom>
          <a:solidFill>
            <a:srgbClr val="EEECE1"/>
          </a:solidFill>
          <a:ln w="6350">
            <a:noFill/>
            <a:prstDash val="sysDot"/>
          </a:ln>
          <a:effectLst>
            <a:outerShdw blurRad="50800" dist="38100" dir="2700000" algn="tl" rotWithShape="0">
              <a:prstClr val="black">
                <a:alpha val="40000"/>
              </a:prstClr>
            </a:outerShdw>
          </a:effectLst>
        </p:spPr>
        <p:txBody>
          <a:bodyPr wrap="square" lIns="33231" tIns="33231" rIns="33231" bIns="66462" rtlCol="0" anchor="ctr" anchorCtr="0">
            <a:noAutofit/>
          </a:bodyPr>
          <a:lstStyle/>
          <a:p>
            <a:pPr algn="ctr" defTabSz="844083">
              <a:defRPr/>
            </a:pPr>
            <a:r>
              <a:rPr kumimoji="0" lang="ja-JP" altLang="en-US" sz="1108" kern="0" dirty="0">
                <a:solidFill>
                  <a:prstClr val="black"/>
                </a:solidFill>
                <a:latin typeface="ＭＳ Ｐゴシック" panose="020B0600070205080204" pitchFamily="50" charset="-128"/>
                <a:ea typeface="ＭＳ Ｐゴシック" pitchFamily="50" charset="-128"/>
              </a:rPr>
              <a:t>様々な体験</a:t>
            </a:r>
          </a:p>
        </p:txBody>
      </p:sp>
      <p:sp>
        <p:nvSpPr>
          <p:cNvPr id="39" name="テキスト ボックス 38"/>
          <p:cNvSpPr txBox="1"/>
          <p:nvPr/>
        </p:nvSpPr>
        <p:spPr>
          <a:xfrm>
            <a:off x="1026006" y="4992480"/>
            <a:ext cx="987638" cy="374556"/>
          </a:xfrm>
          <a:prstGeom prst="rect">
            <a:avLst/>
          </a:prstGeom>
          <a:solidFill>
            <a:srgbClr val="EEECE1"/>
          </a:solidFill>
          <a:ln w="6350">
            <a:noFill/>
            <a:prstDash val="sysDot"/>
          </a:ln>
          <a:effectLst>
            <a:outerShdw blurRad="50800" dist="38100" dir="2700000" algn="tl" rotWithShape="0">
              <a:prstClr val="black">
                <a:alpha val="40000"/>
              </a:prstClr>
            </a:outerShdw>
          </a:effectLst>
        </p:spPr>
        <p:txBody>
          <a:bodyPr wrap="square" tIns="33231" bIns="66462" rtlCol="0" anchor="ctr" anchorCtr="0">
            <a:noAutofit/>
          </a:bodyPr>
          <a:lstStyle/>
          <a:p>
            <a:pPr algn="ctr" defTabSz="844083">
              <a:defRPr/>
            </a:pPr>
            <a:r>
              <a:rPr kumimoji="0" lang="ja-JP" altLang="en-US" sz="1108" kern="0" dirty="0">
                <a:solidFill>
                  <a:prstClr val="black"/>
                </a:solidFill>
                <a:latin typeface="ＭＳ Ｐゴシック" panose="020B0600070205080204" pitchFamily="50" charset="-128"/>
                <a:ea typeface="ＭＳ Ｐゴシック" pitchFamily="50" charset="-128"/>
              </a:rPr>
              <a:t>ふり返り</a:t>
            </a:r>
          </a:p>
        </p:txBody>
      </p:sp>
      <p:sp>
        <p:nvSpPr>
          <p:cNvPr id="40" name="楕円 39"/>
          <p:cNvSpPr/>
          <p:nvPr/>
        </p:nvSpPr>
        <p:spPr>
          <a:xfrm>
            <a:off x="908049" y="4380091"/>
            <a:ext cx="1156857" cy="527535"/>
          </a:xfrm>
          <a:prstGeom prst="ellipse">
            <a:avLst/>
          </a:prstGeom>
          <a:solidFill>
            <a:srgbClr val="F79646">
              <a:lumMod val="40000"/>
              <a:lumOff val="60000"/>
            </a:srgbClr>
          </a:solidFill>
          <a:ln w="25400" cap="flat" cmpd="sng" algn="ctr">
            <a:noFill/>
            <a:prstDash val="solid"/>
          </a:ln>
          <a:effectLst>
            <a:softEdge rad="63500"/>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sp>
        <p:nvSpPr>
          <p:cNvPr id="41" name="上矢印 40"/>
          <p:cNvSpPr/>
          <p:nvPr/>
        </p:nvSpPr>
        <p:spPr>
          <a:xfrm>
            <a:off x="1860321" y="4380091"/>
            <a:ext cx="87923" cy="564923"/>
          </a:xfrm>
          <a:prstGeom prst="upArrow">
            <a:avLst>
              <a:gd name="adj1" fmla="val 50000"/>
              <a:gd name="adj2" fmla="val 87037"/>
            </a:avLst>
          </a:prstGeom>
          <a:solidFill>
            <a:sysClr val="window" lastClr="FFFFFF">
              <a:lumMod val="50000"/>
            </a:sysClr>
          </a:solidFill>
          <a:ln w="38100" cap="flat" cmpd="sng" algn="ctr">
            <a:noFill/>
            <a:prstDash val="solid"/>
          </a:ln>
          <a:effectLst>
            <a:outerShdw blurRad="40000" dist="20000" dir="5400000" rotWithShape="0">
              <a:srgbClr val="000000">
                <a:alpha val="38000"/>
              </a:srgbClr>
            </a:outerShdw>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44083">
              <a:defRPr/>
            </a:pPr>
            <a:endParaRPr kumimoji="0" lang="ja-JP" altLang="en-US" sz="1015" kern="0">
              <a:solidFill>
                <a:prstClr val="white"/>
              </a:solidFill>
              <a:latin typeface="ＭＳ Ｐゴシック" panose="020B0600070205080204" pitchFamily="50" charset="-128"/>
              <a:ea typeface="ＭＳ Ｐゴシック" panose="020B0600070205080204" pitchFamily="50" charset="-128"/>
            </a:endParaRPr>
          </a:p>
        </p:txBody>
      </p:sp>
      <p:sp>
        <p:nvSpPr>
          <p:cNvPr id="42" name="上矢印 41"/>
          <p:cNvSpPr/>
          <p:nvPr/>
        </p:nvSpPr>
        <p:spPr>
          <a:xfrm flipV="1">
            <a:off x="1084148" y="4385149"/>
            <a:ext cx="87923" cy="598154"/>
          </a:xfrm>
          <a:prstGeom prst="upArrow">
            <a:avLst>
              <a:gd name="adj1" fmla="val 50000"/>
              <a:gd name="adj2" fmla="val 87037"/>
            </a:avLst>
          </a:prstGeom>
          <a:solidFill>
            <a:sysClr val="window" lastClr="FFFFFF">
              <a:lumMod val="50000"/>
            </a:sysClr>
          </a:solidFill>
          <a:ln w="38100" cap="flat" cmpd="sng" algn="ctr">
            <a:noFill/>
            <a:prstDash val="solid"/>
          </a:ln>
          <a:effectLst>
            <a:outerShdw blurRad="40000" dist="20000" dir="5400000" rotWithShape="0">
              <a:srgbClr val="000000">
                <a:alpha val="38000"/>
              </a:srgbClr>
            </a:outerShdw>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44083">
              <a:defRPr/>
            </a:pPr>
            <a:endParaRPr kumimoji="0" lang="ja-JP" altLang="en-US" sz="1015" kern="0">
              <a:solidFill>
                <a:prstClr val="white"/>
              </a:solidFill>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1084150" y="4474875"/>
            <a:ext cx="841302" cy="404726"/>
          </a:xfrm>
          <a:prstGeom prst="rect">
            <a:avLst/>
          </a:prstGeom>
          <a:noFill/>
          <a:ln>
            <a:noFill/>
          </a:ln>
        </p:spPr>
        <p:txBody>
          <a:bodyPr wrap="square" rtlCol="0">
            <a:spAutoFit/>
          </a:bodyPr>
          <a:lstStyle/>
          <a:p>
            <a:pPr algn="ctr" defTabSz="844083">
              <a:defRPr/>
            </a:pPr>
            <a:r>
              <a:rPr lang="ja-JP" altLang="en-US" sz="1015" b="1" dirty="0">
                <a:solidFill>
                  <a:srgbClr val="FF0000"/>
                </a:solidFill>
                <a:latin typeface="ＭＳ Ｐゴシック" panose="020B0600070205080204" pitchFamily="50" charset="-128"/>
                <a:ea typeface="ＭＳ Ｐゴシック" pitchFamily="50" charset="-128"/>
              </a:rPr>
              <a:t>自己理解を</a:t>
            </a:r>
            <a:endParaRPr lang="en-US" altLang="ja-JP" sz="1015" b="1" dirty="0">
              <a:solidFill>
                <a:srgbClr val="FF0000"/>
              </a:solidFill>
              <a:latin typeface="ＭＳ Ｐゴシック" panose="020B0600070205080204" pitchFamily="50" charset="-128"/>
              <a:ea typeface="ＭＳ Ｐゴシック" pitchFamily="50" charset="-128"/>
            </a:endParaRPr>
          </a:p>
          <a:p>
            <a:pPr algn="ctr" defTabSz="844083">
              <a:defRPr/>
            </a:pPr>
            <a:r>
              <a:rPr lang="ja-JP" altLang="en-US" sz="1015" b="1" dirty="0">
                <a:solidFill>
                  <a:srgbClr val="FF0000"/>
                </a:solidFill>
                <a:latin typeface="ＭＳ Ｐゴシック" panose="020B0600070205080204" pitchFamily="50" charset="-128"/>
                <a:ea typeface="ＭＳ Ｐゴシック" pitchFamily="50" charset="-128"/>
              </a:rPr>
              <a:t>深める</a:t>
            </a:r>
          </a:p>
        </p:txBody>
      </p:sp>
      <p:sp>
        <p:nvSpPr>
          <p:cNvPr id="44" name="二等辺三角形 43"/>
          <p:cNvSpPr/>
          <p:nvPr/>
        </p:nvSpPr>
        <p:spPr>
          <a:xfrm rot="5400000">
            <a:off x="1730580" y="4424212"/>
            <a:ext cx="1019461" cy="166802"/>
          </a:xfrm>
          <a:prstGeom prst="triangle">
            <a:avLst/>
          </a:prstGeom>
          <a:solidFill>
            <a:schemeClr val="accent5">
              <a:lumMod val="20000"/>
              <a:lumOff val="80000"/>
            </a:schemeClr>
          </a:solidFill>
          <a:ln w="6350" cap="flat" cmpd="sng" algn="ctr">
            <a:solidFill>
              <a:srgbClr val="4F81BD">
                <a:shade val="50000"/>
              </a:srgbClr>
            </a:solidFill>
            <a:prstDash val="sysDot"/>
          </a:ln>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grpSp>
        <p:nvGrpSpPr>
          <p:cNvPr id="3" name="グループ化 2"/>
          <p:cNvGrpSpPr/>
          <p:nvPr/>
        </p:nvGrpSpPr>
        <p:grpSpPr>
          <a:xfrm>
            <a:off x="3370875" y="3233729"/>
            <a:ext cx="1490164" cy="515158"/>
            <a:chOff x="3562115" y="3351932"/>
            <a:chExt cx="1614344" cy="575198"/>
          </a:xfrm>
        </p:grpSpPr>
        <p:sp>
          <p:nvSpPr>
            <p:cNvPr id="47" name="楕円 46"/>
            <p:cNvSpPr/>
            <p:nvPr/>
          </p:nvSpPr>
          <p:spPr>
            <a:xfrm>
              <a:off x="3584848" y="3351932"/>
              <a:ext cx="1549019" cy="575198"/>
            </a:xfrm>
            <a:prstGeom prst="ellipse">
              <a:avLst/>
            </a:prstGeom>
            <a:solidFill>
              <a:srgbClr val="F79646">
                <a:lumMod val="40000"/>
                <a:lumOff val="60000"/>
              </a:srgbClr>
            </a:solidFill>
            <a:ln w="25400" cap="flat" cmpd="sng" algn="ctr">
              <a:noFill/>
              <a:prstDash val="solid"/>
            </a:ln>
            <a:effectLst>
              <a:softEdge rad="63500"/>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sp>
          <p:nvSpPr>
            <p:cNvPr id="48" name="テキスト ボックス 47"/>
            <p:cNvSpPr txBox="1"/>
            <p:nvPr/>
          </p:nvSpPr>
          <p:spPr>
            <a:xfrm>
              <a:off x="3562115" y="3422727"/>
              <a:ext cx="1614344" cy="451896"/>
            </a:xfrm>
            <a:prstGeom prst="rect">
              <a:avLst/>
            </a:prstGeom>
            <a:noFill/>
            <a:ln>
              <a:noFill/>
            </a:ln>
          </p:spPr>
          <p:txBody>
            <a:bodyPr wrap="square" rtlCol="0">
              <a:spAutoFit/>
            </a:bodyPr>
            <a:lstStyle/>
            <a:p>
              <a:pPr algn="ctr" defTabSz="844083">
                <a:defRPr/>
              </a:pPr>
              <a:r>
                <a:rPr lang="ja-JP" altLang="en-US" sz="1015" b="1" dirty="0">
                  <a:solidFill>
                    <a:srgbClr val="FF0000"/>
                  </a:solidFill>
                  <a:latin typeface="ＭＳ Ｐゴシック" panose="020B0600070205080204" pitchFamily="50" charset="-128"/>
                  <a:ea typeface="ＭＳ Ｐゴシック" pitchFamily="50" charset="-128"/>
                </a:rPr>
                <a:t>事業主等に分かり</a:t>
              </a:r>
              <a:endParaRPr lang="en-US" altLang="ja-JP" sz="1015" b="1" dirty="0">
                <a:solidFill>
                  <a:srgbClr val="FF0000"/>
                </a:solidFill>
                <a:latin typeface="ＭＳ Ｐゴシック" panose="020B0600070205080204" pitchFamily="50" charset="-128"/>
                <a:ea typeface="ＭＳ Ｐゴシック" pitchFamily="50" charset="-128"/>
              </a:endParaRPr>
            </a:p>
            <a:p>
              <a:pPr algn="ctr" defTabSz="844083">
                <a:defRPr/>
              </a:pPr>
              <a:r>
                <a:rPr lang="ja-JP" altLang="en-US" sz="1015" b="1" dirty="0">
                  <a:solidFill>
                    <a:srgbClr val="FF0000"/>
                  </a:solidFill>
                  <a:latin typeface="ＭＳ Ｐゴシック" panose="020B0600070205080204" pitchFamily="50" charset="-128"/>
                  <a:ea typeface="ＭＳ Ｐゴシック" pitchFamily="50" charset="-128"/>
                </a:rPr>
                <a:t>やすく伝える</a:t>
              </a:r>
            </a:p>
          </p:txBody>
        </p:sp>
      </p:grpSp>
      <p:sp>
        <p:nvSpPr>
          <p:cNvPr id="49" name="テキスト ボックス 48"/>
          <p:cNvSpPr txBox="1"/>
          <p:nvPr/>
        </p:nvSpPr>
        <p:spPr>
          <a:xfrm>
            <a:off x="4794822" y="4745305"/>
            <a:ext cx="2187508" cy="272039"/>
          </a:xfrm>
          <a:prstGeom prst="rect">
            <a:avLst/>
          </a:prstGeom>
          <a:solidFill>
            <a:srgbClr val="EEECE1"/>
          </a:solidFill>
          <a:ln w="6350">
            <a:noFill/>
            <a:prstDash val="sysDot"/>
          </a:ln>
          <a:effectLst>
            <a:outerShdw blurRad="50800" dist="38100" dir="2700000" algn="tl" rotWithShape="0">
              <a:prstClr val="black">
                <a:alpha val="40000"/>
              </a:prstClr>
            </a:outerShdw>
          </a:effectLst>
        </p:spPr>
        <p:txBody>
          <a:bodyPr wrap="square" lIns="33231" tIns="33231" rIns="33231" bIns="66462" rtlCol="0" anchor="ctr" anchorCtr="0">
            <a:noAutofit/>
          </a:bodyPr>
          <a:lstStyle/>
          <a:p>
            <a:pPr defTabSz="844083">
              <a:defRPr/>
            </a:pPr>
            <a:r>
              <a:rPr kumimoji="0" lang="ja-JP" altLang="en-US" sz="1108" kern="0" dirty="0">
                <a:solidFill>
                  <a:prstClr val="black"/>
                </a:solidFill>
                <a:latin typeface="ＭＳ Ｐゴシック" panose="020B0600070205080204" pitchFamily="50" charset="-128"/>
                <a:ea typeface="ＭＳ Ｐゴシック" pitchFamily="50" charset="-128"/>
              </a:rPr>
              <a:t>就職後</a:t>
            </a:r>
          </a:p>
        </p:txBody>
      </p:sp>
      <p:sp>
        <p:nvSpPr>
          <p:cNvPr id="50" name="テキスト ボックス 49"/>
          <p:cNvSpPr txBox="1"/>
          <p:nvPr/>
        </p:nvSpPr>
        <p:spPr>
          <a:xfrm>
            <a:off x="4791638" y="3871492"/>
            <a:ext cx="2190693" cy="242236"/>
          </a:xfrm>
          <a:prstGeom prst="rect">
            <a:avLst/>
          </a:prstGeom>
          <a:solidFill>
            <a:srgbClr val="EEECE1"/>
          </a:solidFill>
          <a:ln w="6350">
            <a:noFill/>
            <a:prstDash val="sysDot"/>
          </a:ln>
          <a:effectLst>
            <a:outerShdw blurRad="50800" dist="38100" dir="2700000" algn="tl" rotWithShape="0">
              <a:prstClr val="black">
                <a:alpha val="40000"/>
              </a:prstClr>
            </a:outerShdw>
          </a:effectLst>
        </p:spPr>
        <p:txBody>
          <a:bodyPr wrap="square" lIns="33231" tIns="33231" rIns="33231" bIns="66462" rtlCol="0" anchor="ctr" anchorCtr="0">
            <a:noAutofit/>
          </a:bodyPr>
          <a:lstStyle/>
          <a:p>
            <a:pPr defTabSz="844083">
              <a:defRPr/>
            </a:pPr>
            <a:r>
              <a:rPr kumimoji="0" lang="ja-JP" altLang="en-US" sz="1108" kern="0" dirty="0">
                <a:solidFill>
                  <a:prstClr val="black"/>
                </a:solidFill>
                <a:latin typeface="ＭＳ Ｐゴシック" panose="020B0600070205080204" pitchFamily="50" charset="-128"/>
                <a:ea typeface="ＭＳ Ｐゴシック" pitchFamily="50" charset="-128"/>
              </a:rPr>
              <a:t>職場実習前、採用面接時、就職時</a:t>
            </a:r>
          </a:p>
        </p:txBody>
      </p:sp>
      <p:sp>
        <p:nvSpPr>
          <p:cNvPr id="51" name="楕円 50"/>
          <p:cNvSpPr/>
          <p:nvPr/>
        </p:nvSpPr>
        <p:spPr>
          <a:xfrm>
            <a:off x="7250753" y="3236053"/>
            <a:ext cx="1434161" cy="1136303"/>
          </a:xfrm>
          <a:prstGeom prst="ellipse">
            <a:avLst/>
          </a:prstGeom>
          <a:solidFill>
            <a:srgbClr val="F79646">
              <a:lumMod val="40000"/>
              <a:lumOff val="60000"/>
            </a:srgbClr>
          </a:solidFill>
          <a:ln w="25400" cap="flat" cmpd="sng" algn="ctr">
            <a:noFill/>
            <a:prstDash val="solid"/>
          </a:ln>
          <a:effectLst>
            <a:softEdge rad="63500"/>
          </a:effectLst>
        </p:spPr>
        <p:txBody>
          <a:bodyPr rtlCol="0" anchor="ctr"/>
          <a:lstStyle/>
          <a:p>
            <a:pPr algn="ctr" defTabSz="844083">
              <a:defRPr/>
            </a:pPr>
            <a:endParaRPr kumimoji="0" lang="ja-JP" altLang="en-US" sz="1662" kern="0">
              <a:solidFill>
                <a:prstClr val="white"/>
              </a:solidFill>
              <a:latin typeface="ＭＳ Ｐゴシック" panose="020B0600070205080204" pitchFamily="50" charset="-128"/>
              <a:ea typeface="ＭＳ Ｐゴシック" pitchFamily="50" charset="-128"/>
            </a:endParaRPr>
          </a:p>
        </p:txBody>
      </p:sp>
      <p:sp>
        <p:nvSpPr>
          <p:cNvPr id="22" name="テキスト ボックス 21"/>
          <p:cNvSpPr txBox="1"/>
          <p:nvPr/>
        </p:nvSpPr>
        <p:spPr>
          <a:xfrm>
            <a:off x="7502323" y="3364573"/>
            <a:ext cx="1086961" cy="882719"/>
          </a:xfrm>
          <a:prstGeom prst="rect">
            <a:avLst/>
          </a:prstGeom>
          <a:noFill/>
          <a:ln w="6350">
            <a:noFill/>
            <a:prstDash val="sysDot"/>
          </a:ln>
        </p:spPr>
        <p:txBody>
          <a:bodyPr wrap="square" tIns="66462" rtlCol="0">
            <a:spAutoFit/>
          </a:bodyPr>
          <a:lstStyle/>
          <a:p>
            <a:pPr defTabSz="844083">
              <a:lnSpc>
                <a:spcPts val="1477"/>
              </a:lnSpc>
              <a:defRPr/>
            </a:pPr>
            <a:r>
              <a:rPr kumimoji="0" lang="ja-JP" altLang="en-US" sz="1015" b="1" kern="0" dirty="0">
                <a:solidFill>
                  <a:srgbClr val="FF0000"/>
                </a:solidFill>
                <a:latin typeface="ＭＳ Ｐゴシック" panose="020B0600070205080204" pitchFamily="50" charset="-128"/>
                <a:ea typeface="ＭＳ Ｐゴシック" pitchFamily="50" charset="-128"/>
              </a:rPr>
              <a:t>精神障害者等一人ひとりの特徴に即した職場環境整備</a:t>
            </a:r>
          </a:p>
        </p:txBody>
      </p:sp>
      <p:sp>
        <p:nvSpPr>
          <p:cNvPr id="45" name="サブタイトル 2"/>
          <p:cNvSpPr txBox="1">
            <a:spLocks/>
          </p:cNvSpPr>
          <p:nvPr/>
        </p:nvSpPr>
        <p:spPr>
          <a:xfrm>
            <a:off x="1049148" y="890427"/>
            <a:ext cx="7903522" cy="450262"/>
          </a:xfrm>
          <a:prstGeom prst="rect">
            <a:avLst/>
          </a:prstGeom>
        </p:spPr>
        <p:txBody>
          <a:bodyPr vert="horz" lIns="84406" tIns="42203" rIns="84406" bIns="42203"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marL="263776" indent="-263776" algn="l" defTabSz="633062">
              <a:spcBef>
                <a:spcPts val="0"/>
              </a:spcBef>
              <a:buFont typeface="Wingdings" panose="05000000000000000000" pitchFamily="2" charset="2"/>
              <a:buChar char="Ø"/>
              <a:defRPr/>
            </a:pPr>
            <a:r>
              <a:rPr lang="ja-JP" altLang="en-US" sz="1108" dirty="0">
                <a:solidFill>
                  <a:prstClr val="black"/>
                </a:solidFill>
                <a:latin typeface="ＭＳ Ｐゴシック" panose="020B0600070205080204" pitchFamily="50" charset="-128"/>
                <a:ea typeface="ＭＳ Ｐゴシック" panose="020B0600070205080204" pitchFamily="50" charset="-128"/>
              </a:rPr>
              <a:t>精神障害者等が、</a:t>
            </a:r>
            <a:r>
              <a:rPr lang="ja-JP" altLang="ja-JP" sz="1108" dirty="0">
                <a:solidFill>
                  <a:prstClr val="black"/>
                </a:solidFill>
                <a:latin typeface="ＭＳ Ｐゴシック" panose="020B0600070205080204" pitchFamily="50" charset="-128"/>
                <a:ea typeface="ＭＳ Ｐゴシック" panose="020B0600070205080204" pitchFamily="50" charset="-128"/>
              </a:rPr>
              <a:t>働く上での自分の特徴や</a:t>
            </a:r>
            <a:r>
              <a:rPr lang="ja-JP" altLang="en-US" sz="1108" dirty="0">
                <a:solidFill>
                  <a:prstClr val="black"/>
                </a:solidFill>
                <a:latin typeface="ＭＳ Ｐゴシック" panose="020B0600070205080204" pitchFamily="50" charset="-128"/>
                <a:ea typeface="ＭＳ Ｐゴシック" panose="020B0600070205080204" pitchFamily="50" charset="-128"/>
              </a:rPr>
              <a:t>アピール</a:t>
            </a:r>
            <a:r>
              <a:rPr lang="ja-JP" altLang="ja-JP" sz="1108" dirty="0">
                <a:solidFill>
                  <a:prstClr val="black"/>
                </a:solidFill>
                <a:latin typeface="ＭＳ Ｐゴシック" panose="020B0600070205080204" pitchFamily="50" charset="-128"/>
                <a:ea typeface="ＭＳ Ｐゴシック" panose="020B0600070205080204" pitchFamily="50" charset="-128"/>
              </a:rPr>
              <a:t>ポイント、希望する配慮</a:t>
            </a:r>
            <a:r>
              <a:rPr lang="ja-JP" altLang="en-US" sz="1108" dirty="0">
                <a:solidFill>
                  <a:prstClr val="black"/>
                </a:solidFill>
                <a:latin typeface="ＭＳ Ｐゴシック" panose="020B0600070205080204" pitchFamily="50" charset="-128"/>
                <a:ea typeface="ＭＳ Ｐゴシック" panose="020B0600070205080204" pitchFamily="50" charset="-128"/>
              </a:rPr>
              <a:t>等を</a:t>
            </a:r>
            <a:r>
              <a:rPr lang="ja-JP" altLang="ja-JP" sz="1108" dirty="0">
                <a:solidFill>
                  <a:prstClr val="black"/>
                </a:solidFill>
                <a:latin typeface="ＭＳ Ｐゴシック" panose="020B0600070205080204" pitchFamily="50" charset="-128"/>
                <a:ea typeface="ＭＳ Ｐゴシック" panose="020B0600070205080204" pitchFamily="50" charset="-128"/>
              </a:rPr>
              <a:t>支援機関と一緒に整理し、</a:t>
            </a:r>
            <a:r>
              <a:rPr lang="ja-JP" altLang="en-US" sz="1108" dirty="0">
                <a:solidFill>
                  <a:prstClr val="black"/>
                </a:solidFill>
                <a:latin typeface="ＭＳ Ｐゴシック" panose="020B0600070205080204" pitchFamily="50" charset="-128"/>
                <a:ea typeface="ＭＳ Ｐゴシック" panose="020B0600070205080204" pitchFamily="50" charset="-128"/>
              </a:rPr>
              <a:t>就職や職場定着に向け、職場や支援機関と必要な支援について話し合う際に活用できる情報共有</a:t>
            </a:r>
            <a:r>
              <a:rPr lang="ja-JP" altLang="ja-JP" sz="1108" dirty="0">
                <a:solidFill>
                  <a:prstClr val="black"/>
                </a:solidFill>
                <a:latin typeface="ＭＳ Ｐゴシック" panose="020B0600070205080204" pitchFamily="50" charset="-128"/>
                <a:ea typeface="ＭＳ Ｐゴシック" panose="020B0600070205080204" pitchFamily="50" charset="-128"/>
              </a:rPr>
              <a:t>ツール</a:t>
            </a:r>
            <a:r>
              <a:rPr lang="ja-JP" altLang="en-US" sz="1108" dirty="0">
                <a:solidFill>
                  <a:prstClr val="black"/>
                </a:solidFill>
                <a:latin typeface="ＭＳ Ｐゴシック" panose="020B0600070205080204" pitchFamily="50" charset="-128"/>
                <a:ea typeface="ＭＳ Ｐゴシック" panose="020B0600070205080204" pitchFamily="50" charset="-128"/>
              </a:rPr>
              <a:t>。</a:t>
            </a:r>
            <a:endParaRPr lang="en-US" altLang="ja-JP" sz="1108" dirty="0">
              <a:solidFill>
                <a:prstClr val="black"/>
              </a:solidFill>
              <a:latin typeface="ＭＳ Ｐゴシック" panose="020B0600070205080204" pitchFamily="50" charset="-128"/>
              <a:ea typeface="ＭＳ Ｐゴシック" panose="020B0600070205080204" pitchFamily="50" charset="-128"/>
            </a:endParaRPr>
          </a:p>
        </p:txBody>
      </p:sp>
      <p:sp>
        <p:nvSpPr>
          <p:cNvPr id="46" name="正方形/長方形 45"/>
          <p:cNvSpPr/>
          <p:nvPr/>
        </p:nvSpPr>
        <p:spPr>
          <a:xfrm>
            <a:off x="-14354" y="678987"/>
            <a:ext cx="9158355" cy="527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95" tIns="42198" rIns="84395" bIns="42198" rtlCol="0" anchor="ctr"/>
          <a:lstStyle/>
          <a:p>
            <a:pPr algn="ctr" defTabSz="843978">
              <a:defRPr/>
            </a:pPr>
            <a:endParaRPr lang="ja-JP" altLang="en-US" sz="2954" dirty="0">
              <a:solidFill>
                <a:prstClr val="black"/>
              </a:solidFill>
              <a:latin typeface="ＭＳ Ｐゴシック"/>
              <a:ea typeface="游ゴシック" panose="020B0400000000000000" pitchFamily="50" charset="-128"/>
            </a:endParaRPr>
          </a:p>
        </p:txBody>
      </p:sp>
      <p:sp>
        <p:nvSpPr>
          <p:cNvPr id="52" name="テキスト ボックス 51"/>
          <p:cNvSpPr txBox="1"/>
          <p:nvPr/>
        </p:nvSpPr>
        <p:spPr>
          <a:xfrm>
            <a:off x="0" y="288973"/>
            <a:ext cx="9144000" cy="461665"/>
          </a:xfrm>
          <a:prstGeom prst="rect">
            <a:avLst/>
          </a:prstGeom>
          <a:noFill/>
        </p:spPr>
        <p:txBody>
          <a:bodyPr wrap="square" rtlCol="0">
            <a:spAutoFit/>
          </a:bodyPr>
          <a:lstStyle/>
          <a:p>
            <a:pPr algn="ctr" defTabSz="844083" fontAlgn="base">
              <a:spcBef>
                <a:spcPct val="0"/>
              </a:spcBef>
              <a:spcAft>
                <a:spcPct val="0"/>
              </a:spcAft>
              <a:defRPr/>
            </a:pPr>
            <a:r>
              <a:rPr lang="ja-JP" altLang="en-US" sz="2400" dirty="0">
                <a:solidFill>
                  <a:srgbClr val="000000"/>
                </a:solidFill>
                <a:latin typeface="Calibri"/>
                <a:ea typeface="ＭＳ Ｐゴシック"/>
              </a:rPr>
              <a:t>精神障害者等の就労パスポート</a:t>
            </a:r>
          </a:p>
        </p:txBody>
      </p:sp>
      <p:cxnSp>
        <p:nvCxnSpPr>
          <p:cNvPr id="56" name="直線コネクタ 55"/>
          <p:cNvCxnSpPr/>
          <p:nvPr/>
        </p:nvCxnSpPr>
        <p:spPr>
          <a:xfrm>
            <a:off x="-12862" y="743535"/>
            <a:ext cx="9138462" cy="0"/>
          </a:xfrm>
          <a:prstGeom prst="line">
            <a:avLst/>
          </a:prstGeom>
          <a:ln w="44450">
            <a:solidFill>
              <a:srgbClr val="3333FF"/>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49147" y="1251474"/>
            <a:ext cx="7815942" cy="433324"/>
          </a:xfrm>
          <a:prstGeom prst="rect">
            <a:avLst/>
          </a:prstGeom>
        </p:spPr>
        <p:txBody>
          <a:bodyPr wrap="square">
            <a:spAutoFit/>
          </a:bodyPr>
          <a:lstStyle/>
          <a:p>
            <a:pPr marL="263776" indent="-263776" defTabSz="844083" fontAlgn="base">
              <a:spcBef>
                <a:spcPct val="0"/>
              </a:spcBef>
              <a:spcAft>
                <a:spcPct val="0"/>
              </a:spcAft>
              <a:buFont typeface="Wingdings" panose="05000000000000000000" pitchFamily="2" charset="2"/>
              <a:buChar char="Ø"/>
              <a:defRPr/>
            </a:pPr>
            <a:r>
              <a:rPr lang="ja-JP" altLang="en-US" sz="1108" dirty="0">
                <a:solidFill>
                  <a:prstClr val="black"/>
                </a:solidFill>
                <a:latin typeface="Arial" charset="0"/>
                <a:ea typeface="ＭＳ Ｐゴシック" pitchFamily="50" charset="-128"/>
              </a:rPr>
              <a:t>精神障害者等の</a:t>
            </a:r>
            <a:r>
              <a:rPr lang="ja-JP" altLang="ja-JP" sz="1108" dirty="0">
                <a:solidFill>
                  <a:prstClr val="black"/>
                </a:solidFill>
                <a:latin typeface="Arial" charset="0"/>
                <a:ea typeface="ＭＳ Ｐゴシック" pitchFamily="50" charset="-128"/>
              </a:rPr>
              <a:t>障害理解や支援機関同士での情報連携等を</a:t>
            </a:r>
            <a:r>
              <a:rPr lang="ja-JP" altLang="en-US" sz="1108" dirty="0">
                <a:solidFill>
                  <a:prstClr val="black"/>
                </a:solidFill>
                <a:latin typeface="Arial" charset="0"/>
                <a:ea typeface="ＭＳ Ｐゴシック" pitchFamily="50" charset="-128"/>
              </a:rPr>
              <a:t>進める</a:t>
            </a:r>
            <a:r>
              <a:rPr lang="ja-JP" altLang="ja-JP" sz="1108" dirty="0">
                <a:solidFill>
                  <a:prstClr val="black"/>
                </a:solidFill>
                <a:latin typeface="Arial" charset="0"/>
                <a:ea typeface="ＭＳ Ｐゴシック" pitchFamily="50" charset="-128"/>
              </a:rPr>
              <a:t>とともに、事業主による</a:t>
            </a:r>
            <a:r>
              <a:rPr lang="ja-JP" altLang="en-US" sz="1108" dirty="0">
                <a:solidFill>
                  <a:prstClr val="black"/>
                </a:solidFill>
                <a:latin typeface="Arial" charset="0"/>
                <a:ea typeface="ＭＳ Ｐゴシック" pitchFamily="50" charset="-128"/>
              </a:rPr>
              <a:t>採用選考時の本人理解や就職後の</a:t>
            </a:r>
            <a:r>
              <a:rPr lang="ja-JP" altLang="ja-JP" sz="1108" dirty="0">
                <a:solidFill>
                  <a:prstClr val="black"/>
                </a:solidFill>
                <a:latin typeface="Arial" charset="0"/>
                <a:ea typeface="ＭＳ Ｐゴシック" pitchFamily="50" charset="-128"/>
              </a:rPr>
              <a:t>職場環境整備を</a:t>
            </a:r>
            <a:r>
              <a:rPr lang="ja-JP" altLang="en-US" sz="1108" dirty="0">
                <a:solidFill>
                  <a:prstClr val="black"/>
                </a:solidFill>
                <a:latin typeface="Arial" charset="0"/>
                <a:ea typeface="ＭＳ Ｐゴシック" pitchFamily="50" charset="-128"/>
              </a:rPr>
              <a:t>促進。</a:t>
            </a:r>
          </a:p>
        </p:txBody>
      </p:sp>
      <p:sp>
        <p:nvSpPr>
          <p:cNvPr id="58" name="AutoShape 6"/>
          <p:cNvSpPr>
            <a:spLocks noChangeArrowheads="1"/>
          </p:cNvSpPr>
          <p:nvPr/>
        </p:nvSpPr>
        <p:spPr bwMode="auto">
          <a:xfrm>
            <a:off x="135206" y="1779118"/>
            <a:ext cx="863555" cy="324288"/>
          </a:xfrm>
          <a:prstGeom prst="roundRect">
            <a:avLst/>
          </a:prstGeom>
          <a:solidFill>
            <a:srgbClr val="3333FF"/>
          </a:solidFill>
          <a:ln w="9525" algn="ctr">
            <a:noFill/>
            <a:miter lim="800000"/>
            <a:headEnd/>
            <a:tailEnd/>
          </a:ln>
        </p:spPr>
        <p:txBody>
          <a:bodyPr vert="horz" wrap="none" anchor="ctr"/>
          <a:lstStyle/>
          <a:p>
            <a:pPr algn="ctr" defTabSz="844083">
              <a:defRPr/>
            </a:pPr>
            <a:r>
              <a:rPr kumimoji="0" lang="ja-JP" altLang="en-US" sz="1292" b="1" kern="0" dirty="0">
                <a:solidFill>
                  <a:srgbClr val="FFFFFF"/>
                </a:solidFill>
                <a:latin typeface="Calibri"/>
                <a:ea typeface="ＭＳ Ｐゴシック"/>
              </a:rPr>
              <a:t>背　景</a:t>
            </a:r>
          </a:p>
        </p:txBody>
      </p:sp>
      <p:sp>
        <p:nvSpPr>
          <p:cNvPr id="59" name="正方形/長方形 58"/>
          <p:cNvSpPr/>
          <p:nvPr/>
        </p:nvSpPr>
        <p:spPr>
          <a:xfrm>
            <a:off x="1049147" y="1760307"/>
            <a:ext cx="7909793" cy="944810"/>
          </a:xfrm>
          <a:prstGeom prst="rect">
            <a:avLst/>
          </a:prstGeom>
        </p:spPr>
        <p:txBody>
          <a:bodyPr wrap="square">
            <a:spAutoFit/>
          </a:bodyPr>
          <a:lstStyle/>
          <a:p>
            <a:pPr defTabSz="844083" fontAlgn="base">
              <a:spcBef>
                <a:spcPct val="0"/>
              </a:spcBef>
              <a:spcAft>
                <a:spcPct val="0"/>
              </a:spcAft>
              <a:defRPr/>
            </a:pPr>
            <a:r>
              <a:rPr lang="ja-JP" altLang="en-US" sz="1108" dirty="0">
                <a:solidFill>
                  <a:prstClr val="black"/>
                </a:solidFill>
                <a:latin typeface="ＭＳ Ｐゴシック" panose="020B0600070205080204" pitchFamily="50" charset="-128"/>
                <a:ea typeface="ＭＳ Ｐゴシック" pitchFamily="50" charset="-128"/>
              </a:rPr>
              <a:t>①　雇用される精神障害者が大幅に増加　　　　　</a:t>
            </a:r>
            <a:endParaRPr lang="en-US" altLang="ja-JP" sz="1108"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1108" dirty="0">
                <a:solidFill>
                  <a:prstClr val="black"/>
                </a:solidFill>
                <a:latin typeface="ＭＳ Ｐゴシック" panose="020B0600070205080204" pitchFamily="50" charset="-128"/>
                <a:ea typeface="ＭＳ Ｐゴシック" pitchFamily="50" charset="-128"/>
              </a:rPr>
              <a:t>　　 平成</a:t>
            </a:r>
            <a:r>
              <a:rPr lang="en-US" altLang="ja-JP" sz="1108" dirty="0">
                <a:solidFill>
                  <a:prstClr val="black"/>
                </a:solidFill>
                <a:latin typeface="ＭＳ Ｐゴシック" panose="020B0600070205080204" pitchFamily="50" charset="-128"/>
                <a:ea typeface="ＭＳ Ｐゴシック" pitchFamily="50" charset="-128"/>
              </a:rPr>
              <a:t>21</a:t>
            </a:r>
            <a:r>
              <a:rPr lang="ja-JP" altLang="en-US" sz="1108" dirty="0">
                <a:solidFill>
                  <a:prstClr val="black"/>
                </a:solidFill>
                <a:latin typeface="ＭＳ Ｐゴシック" panose="020B0600070205080204" pitchFamily="50" charset="-128"/>
                <a:ea typeface="ＭＳ Ｐゴシック" pitchFamily="50" charset="-128"/>
              </a:rPr>
              <a:t>年　</a:t>
            </a:r>
            <a:r>
              <a:rPr lang="en-US" altLang="ja-JP" sz="1108" dirty="0">
                <a:solidFill>
                  <a:prstClr val="black"/>
                </a:solidFill>
                <a:latin typeface="ＭＳ Ｐゴシック" panose="020B0600070205080204" pitchFamily="50" charset="-128"/>
                <a:ea typeface="ＭＳ Ｐゴシック" pitchFamily="50" charset="-128"/>
              </a:rPr>
              <a:t>7,711</a:t>
            </a:r>
            <a:r>
              <a:rPr lang="ja-JP" altLang="en-US" sz="1108" dirty="0">
                <a:solidFill>
                  <a:prstClr val="black"/>
                </a:solidFill>
                <a:latin typeface="ＭＳ Ｐゴシック" panose="020B0600070205080204" pitchFamily="50" charset="-128"/>
                <a:ea typeface="ＭＳ Ｐゴシック" pitchFamily="50" charset="-128"/>
              </a:rPr>
              <a:t>人（障害者計</a:t>
            </a:r>
            <a:r>
              <a:rPr lang="en-US" altLang="ja-JP" sz="1108" dirty="0">
                <a:solidFill>
                  <a:prstClr val="black"/>
                </a:solidFill>
                <a:latin typeface="ＭＳ Ｐゴシック" panose="020B0600070205080204" pitchFamily="50" charset="-128"/>
                <a:ea typeface="ＭＳ Ｐゴシック" pitchFamily="50" charset="-128"/>
              </a:rPr>
              <a:t>332,812</a:t>
            </a:r>
            <a:r>
              <a:rPr lang="ja-JP" altLang="en-US" sz="1108" dirty="0">
                <a:solidFill>
                  <a:prstClr val="black"/>
                </a:solidFill>
                <a:latin typeface="ＭＳ Ｐゴシック" panose="020B0600070205080204" pitchFamily="50" charset="-128"/>
                <a:ea typeface="ＭＳ Ｐゴシック" pitchFamily="50" charset="-128"/>
              </a:rPr>
              <a:t>人）　→　令和元年　</a:t>
            </a:r>
            <a:r>
              <a:rPr lang="en-US" altLang="ja-JP" sz="1108" dirty="0">
                <a:solidFill>
                  <a:prstClr val="black"/>
                </a:solidFill>
                <a:latin typeface="ＭＳ Ｐゴシック" panose="020B0600070205080204" pitchFamily="50" charset="-128"/>
                <a:ea typeface="ＭＳ Ｐゴシック" pitchFamily="50" charset="-128"/>
              </a:rPr>
              <a:t>78,092</a:t>
            </a:r>
            <a:r>
              <a:rPr lang="ja-JP" altLang="en-US" sz="1108" dirty="0">
                <a:solidFill>
                  <a:prstClr val="black"/>
                </a:solidFill>
                <a:latin typeface="ＭＳ Ｐゴシック" panose="020B0600070205080204" pitchFamily="50" charset="-128"/>
                <a:ea typeface="ＭＳ Ｐゴシック" pitchFamily="50" charset="-128"/>
              </a:rPr>
              <a:t>人（障害者計</a:t>
            </a:r>
            <a:r>
              <a:rPr lang="en-US" altLang="ja-JP" sz="1108" dirty="0">
                <a:solidFill>
                  <a:prstClr val="black"/>
                </a:solidFill>
                <a:latin typeface="ＭＳ Ｐゴシック" panose="020B0600070205080204" pitchFamily="50" charset="-128"/>
                <a:ea typeface="ＭＳ Ｐゴシック" pitchFamily="50" charset="-128"/>
              </a:rPr>
              <a:t>560,609</a:t>
            </a:r>
            <a:r>
              <a:rPr lang="ja-JP" altLang="en-US" sz="1108" dirty="0">
                <a:solidFill>
                  <a:prstClr val="black"/>
                </a:solidFill>
                <a:latin typeface="ＭＳ Ｐゴシック" panose="020B0600070205080204" pitchFamily="50" charset="-128"/>
                <a:ea typeface="ＭＳ Ｐゴシック" pitchFamily="50" charset="-128"/>
              </a:rPr>
              <a:t>人）　</a:t>
            </a:r>
            <a:r>
              <a:rPr lang="ja-JP" altLang="en-US" sz="738" dirty="0">
                <a:solidFill>
                  <a:prstClr val="black"/>
                </a:solidFill>
                <a:latin typeface="ＭＳ Ｐゴシック" panose="020B0600070205080204" pitchFamily="50" charset="-128"/>
                <a:ea typeface="ＭＳ Ｐゴシック" pitchFamily="50" charset="-128"/>
              </a:rPr>
              <a:t>（障害者雇用状況報告、各年６月１日現在）</a:t>
            </a:r>
          </a:p>
          <a:p>
            <a:pPr defTabSz="844083" fontAlgn="base">
              <a:spcBef>
                <a:spcPct val="0"/>
              </a:spcBef>
              <a:spcAft>
                <a:spcPct val="0"/>
              </a:spcAft>
              <a:defRPr/>
            </a:pPr>
            <a:r>
              <a:rPr lang="ja-JP" altLang="en-US" sz="1108" dirty="0">
                <a:solidFill>
                  <a:prstClr val="black"/>
                </a:solidFill>
                <a:latin typeface="ＭＳ Ｐゴシック" panose="020B0600070205080204" pitchFamily="50" charset="-128"/>
                <a:ea typeface="ＭＳ Ｐゴシック" pitchFamily="50" charset="-128"/>
              </a:rPr>
              <a:t>②　ハローワークと地域の支援機関の連携による支援を活用している場合、職場定着率が高くなる傾向</a:t>
            </a:r>
            <a:endParaRPr lang="en-US" altLang="ja-JP" sz="1108"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ja-JP" altLang="en-US" sz="1108" dirty="0">
                <a:solidFill>
                  <a:prstClr val="black"/>
                </a:solidFill>
                <a:latin typeface="ＭＳ Ｐゴシック" panose="020B0600070205080204" pitchFamily="50" charset="-128"/>
                <a:ea typeface="ＭＳ Ｐゴシック" pitchFamily="50" charset="-128"/>
              </a:rPr>
              <a:t>　　 １年経過時点　連携あり：</a:t>
            </a:r>
            <a:r>
              <a:rPr lang="en-US" altLang="ja-JP" sz="1108" dirty="0">
                <a:solidFill>
                  <a:prstClr val="black"/>
                </a:solidFill>
                <a:latin typeface="ＭＳ Ｐゴシック" panose="020B0600070205080204" pitchFamily="50" charset="-128"/>
                <a:ea typeface="ＭＳ Ｐゴシック" pitchFamily="50" charset="-128"/>
              </a:rPr>
              <a:t>63.0%</a:t>
            </a:r>
            <a:r>
              <a:rPr lang="ja-JP" altLang="en-US" sz="1108" dirty="0">
                <a:solidFill>
                  <a:prstClr val="black"/>
                </a:solidFill>
                <a:latin typeface="ＭＳ Ｐゴシック" panose="020B0600070205080204" pitchFamily="50" charset="-128"/>
                <a:ea typeface="ＭＳ Ｐゴシック" pitchFamily="50" charset="-128"/>
              </a:rPr>
              <a:t>　連携なし：</a:t>
            </a:r>
            <a:r>
              <a:rPr lang="en-US" altLang="ja-JP" sz="1108" dirty="0">
                <a:solidFill>
                  <a:prstClr val="black"/>
                </a:solidFill>
                <a:latin typeface="ＭＳ Ｐゴシック" panose="020B0600070205080204" pitchFamily="50" charset="-128"/>
                <a:ea typeface="ＭＳ Ｐゴシック" pitchFamily="50" charset="-128"/>
              </a:rPr>
              <a:t>41.1%</a:t>
            </a:r>
            <a:r>
              <a:rPr lang="ja-JP" altLang="en-US" sz="1108" dirty="0">
                <a:solidFill>
                  <a:prstClr val="black"/>
                </a:solidFill>
                <a:latin typeface="ＭＳ Ｐゴシック" panose="020B0600070205080204" pitchFamily="50" charset="-128"/>
                <a:ea typeface="ＭＳ Ｐゴシック" pitchFamily="50" charset="-128"/>
              </a:rPr>
              <a:t>　</a:t>
            </a:r>
            <a:r>
              <a:rPr lang="zh-TW" altLang="en-US" sz="738" dirty="0">
                <a:solidFill>
                  <a:prstClr val="black"/>
                </a:solidFill>
                <a:latin typeface="ＭＳ Ｐゴシック" panose="020B0600070205080204" pitchFamily="50" charset="-128"/>
                <a:ea typeface="ＭＳ Ｐゴシック" pitchFamily="50" charset="-128"/>
              </a:rPr>
              <a:t>（</a:t>
            </a:r>
            <a:r>
              <a:rPr lang="ja-JP" altLang="en-US" sz="738" dirty="0">
                <a:solidFill>
                  <a:prstClr val="black"/>
                </a:solidFill>
                <a:latin typeface="ＭＳ Ｐゴシック" panose="020B0600070205080204" pitchFamily="50" charset="-128"/>
                <a:ea typeface="ＭＳ Ｐゴシック" pitchFamily="50" charset="-128"/>
              </a:rPr>
              <a:t>地域の支援機関との連携の有無別の精神障害者の定着率（平成</a:t>
            </a:r>
            <a:r>
              <a:rPr lang="en-US" altLang="ja-JP" sz="738" dirty="0">
                <a:solidFill>
                  <a:prstClr val="black"/>
                </a:solidFill>
                <a:latin typeface="ＭＳ Ｐゴシック" panose="020B0600070205080204" pitchFamily="50" charset="-128"/>
                <a:ea typeface="ＭＳ Ｐゴシック" pitchFamily="50" charset="-128"/>
              </a:rPr>
              <a:t>29</a:t>
            </a:r>
            <a:r>
              <a:rPr lang="ja-JP" altLang="en-US" sz="738" dirty="0">
                <a:solidFill>
                  <a:prstClr val="black"/>
                </a:solidFill>
                <a:latin typeface="ＭＳ Ｐゴシック" panose="020B0600070205080204" pitchFamily="50" charset="-128"/>
                <a:ea typeface="ＭＳ Ｐゴシック" pitchFamily="50" charset="-128"/>
              </a:rPr>
              <a:t>年４月、（独）高齢・障害・求職者雇用支援機構））</a:t>
            </a:r>
            <a:endParaRPr lang="en-US" altLang="ja-JP" sz="738" dirty="0">
              <a:solidFill>
                <a:prstClr val="black"/>
              </a:solidFill>
              <a:latin typeface="ＭＳ Ｐゴシック" panose="020B0600070205080204" pitchFamily="50" charset="-128"/>
              <a:ea typeface="ＭＳ Ｐゴシック" pitchFamily="50" charset="-128"/>
            </a:endParaRPr>
          </a:p>
          <a:p>
            <a:pPr defTabSz="844083" fontAlgn="base">
              <a:spcBef>
                <a:spcPct val="0"/>
              </a:spcBef>
              <a:spcAft>
                <a:spcPct val="0"/>
              </a:spcAft>
              <a:defRPr/>
            </a:pPr>
            <a:r>
              <a:rPr lang="zh-TW" altLang="en-US" sz="1108" dirty="0">
                <a:solidFill>
                  <a:prstClr val="black"/>
                </a:solidFill>
                <a:latin typeface="ＭＳ Ｐゴシック" panose="020B0600070205080204" pitchFamily="50" charset="-128"/>
                <a:ea typeface="ＭＳ Ｐゴシック" pitchFamily="50" charset="-128"/>
              </a:rPr>
              <a:t>　　　　　</a:t>
            </a:r>
            <a:endParaRPr lang="ja-JP" altLang="en-US" sz="1108" dirty="0">
              <a:solidFill>
                <a:prstClr val="black"/>
              </a:solidFill>
              <a:latin typeface="ＭＳ Ｐゴシック" panose="020B0600070205080204" pitchFamily="50" charset="-128"/>
              <a:ea typeface="ＭＳ Ｐゴシック" pitchFamily="50" charset="-128"/>
            </a:endParaRPr>
          </a:p>
        </p:txBody>
      </p:sp>
      <p:sp>
        <p:nvSpPr>
          <p:cNvPr id="60" name="AutoShape 6"/>
          <p:cNvSpPr>
            <a:spLocks noChangeArrowheads="1"/>
          </p:cNvSpPr>
          <p:nvPr/>
        </p:nvSpPr>
        <p:spPr bwMode="auto">
          <a:xfrm>
            <a:off x="128310" y="2764311"/>
            <a:ext cx="1312755" cy="312539"/>
          </a:xfrm>
          <a:prstGeom prst="roundRect">
            <a:avLst/>
          </a:prstGeom>
          <a:solidFill>
            <a:srgbClr val="3333FF"/>
          </a:solidFill>
          <a:ln w="9525" algn="ctr">
            <a:noFill/>
            <a:miter lim="800000"/>
            <a:headEnd/>
            <a:tailEnd/>
          </a:ln>
        </p:spPr>
        <p:txBody>
          <a:bodyPr vert="horz" wrap="none" anchor="ctr"/>
          <a:lstStyle/>
          <a:p>
            <a:pPr algn="ctr" defTabSz="844083">
              <a:defRPr/>
            </a:pPr>
            <a:r>
              <a:rPr kumimoji="0" lang="ja-JP" altLang="en-US" sz="1292" b="1" kern="0" dirty="0">
                <a:solidFill>
                  <a:srgbClr val="FFFFFF"/>
                </a:solidFill>
                <a:latin typeface="Calibri"/>
                <a:ea typeface="ＭＳ Ｐゴシック"/>
              </a:rPr>
              <a:t>活用スキーム</a:t>
            </a:r>
          </a:p>
        </p:txBody>
      </p:sp>
      <p:sp>
        <p:nvSpPr>
          <p:cNvPr id="61" name="上矢印 60"/>
          <p:cNvSpPr/>
          <p:nvPr/>
        </p:nvSpPr>
        <p:spPr>
          <a:xfrm>
            <a:off x="6917685" y="5821882"/>
            <a:ext cx="236883" cy="275141"/>
          </a:xfrm>
          <a:prstGeom prst="upArrow">
            <a:avLst>
              <a:gd name="adj1" fmla="val 50000"/>
              <a:gd name="adj2" fmla="val 87037"/>
            </a:avLst>
          </a:prstGeom>
          <a:solidFill>
            <a:sysClr val="window" lastClr="FFFFFF">
              <a:lumMod val="50000"/>
            </a:sysClr>
          </a:solidFill>
          <a:ln w="38100" cap="flat" cmpd="sng" algn="ctr">
            <a:noFill/>
            <a:prstDash val="solid"/>
          </a:ln>
          <a:effectLst>
            <a:outerShdw blurRad="40000" dist="20000" dir="5400000" rotWithShape="0">
              <a:srgbClr val="000000">
                <a:alpha val="38000"/>
              </a:srgbClr>
            </a:outerShdw>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44083">
              <a:defRPr/>
            </a:pPr>
            <a:endParaRPr kumimoji="0" lang="ja-JP" altLang="en-US" sz="1015" kern="0">
              <a:solidFill>
                <a:prstClr val="white"/>
              </a:solidFill>
              <a:latin typeface="ＭＳ Ｐゴシック" panose="020B0600070205080204" pitchFamily="50" charset="-128"/>
              <a:ea typeface="ＭＳ Ｐゴシック" panose="020B0600070205080204" pitchFamily="50" charset="-128"/>
            </a:endParaRPr>
          </a:p>
        </p:txBody>
      </p:sp>
      <p:sp>
        <p:nvSpPr>
          <p:cNvPr id="55" name="AutoShape 6"/>
          <p:cNvSpPr>
            <a:spLocks noChangeArrowheads="1"/>
          </p:cNvSpPr>
          <p:nvPr/>
        </p:nvSpPr>
        <p:spPr bwMode="auto">
          <a:xfrm>
            <a:off x="135206" y="869696"/>
            <a:ext cx="863555" cy="306861"/>
          </a:xfrm>
          <a:prstGeom prst="roundRect">
            <a:avLst/>
          </a:prstGeom>
          <a:solidFill>
            <a:srgbClr val="3333FF"/>
          </a:solidFill>
          <a:ln w="9525" algn="ctr">
            <a:noFill/>
            <a:miter lim="800000"/>
            <a:headEnd/>
            <a:tailEnd/>
          </a:ln>
        </p:spPr>
        <p:txBody>
          <a:bodyPr vert="horz" wrap="none" anchor="ctr"/>
          <a:lstStyle/>
          <a:p>
            <a:pPr algn="ctr" defTabSz="844083">
              <a:defRPr/>
            </a:pPr>
            <a:r>
              <a:rPr kumimoji="0" lang="ja-JP" altLang="en-US" sz="1292" b="1" kern="0" dirty="0">
                <a:solidFill>
                  <a:srgbClr val="FFFFFF"/>
                </a:solidFill>
                <a:latin typeface="Calibri"/>
                <a:ea typeface="ＭＳ Ｐゴシック"/>
              </a:rPr>
              <a:t>概　要</a:t>
            </a:r>
          </a:p>
        </p:txBody>
      </p:sp>
      <p:sp>
        <p:nvSpPr>
          <p:cNvPr id="57" name="スライド番号プレースホルダー 2"/>
          <p:cNvSpPr>
            <a:spLocks noGrp="1"/>
          </p:cNvSpPr>
          <p:nvPr>
            <p:ph type="sldNum" sz="quarter" idx="12"/>
          </p:nvPr>
        </p:nvSpPr>
        <p:spPr>
          <a:xfrm>
            <a:off x="8686800" y="6489614"/>
            <a:ext cx="395064" cy="365125"/>
          </a:xfrm>
        </p:spPr>
        <p:txBody>
          <a:bodyPr/>
          <a:lstStyle/>
          <a:p>
            <a:fld id="{9E2A29CB-BA86-48A6-80E1-CB8750A963B5}" type="slidenum">
              <a:rPr kumimoji="1" lang="ja-JP" altLang="en-US" smtClean="0"/>
              <a:t>56</a:t>
            </a:fld>
            <a:endParaRPr kumimoji="1" lang="ja-JP" altLang="en-US" dirty="0"/>
          </a:p>
        </p:txBody>
      </p:sp>
      <p:sp>
        <p:nvSpPr>
          <p:cNvPr id="64" name="フッター プレースホルダー 1"/>
          <p:cNvSpPr>
            <a:spLocks noGrp="1"/>
          </p:cNvSpPr>
          <p:nvPr>
            <p:ph type="ftr" sz="quarter" idx="11"/>
          </p:nvPr>
        </p:nvSpPr>
        <p:spPr>
          <a:xfrm>
            <a:off x="5868144" y="6489613"/>
            <a:ext cx="2895600" cy="365125"/>
          </a:xfrm>
        </p:spPr>
        <p:txBody>
          <a:bodyPr/>
          <a:lstStyle/>
          <a:p>
            <a:r>
              <a:rPr kumimoji="1" lang="ja-JP" altLang="en-US" dirty="0" smtClean="0"/>
              <a:t>障害者雇用対策課資料</a:t>
            </a:r>
            <a:endParaRPr kumimoji="1" lang="ja-JP" altLang="en-US" dirty="0"/>
          </a:p>
        </p:txBody>
      </p:sp>
    </p:spTree>
    <p:extLst>
      <p:ext uri="{BB962C8B-B14F-4D97-AF65-F5344CB8AC3E}">
        <p14:creationId xmlns:p14="http://schemas.microsoft.com/office/powerpoint/2010/main" val="725611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8"/>
          <p:cNvSpPr>
            <a:spLocks noChangeArrowheads="1"/>
          </p:cNvSpPr>
          <p:nvPr/>
        </p:nvSpPr>
        <p:spPr bwMode="auto">
          <a:xfrm>
            <a:off x="351693" y="507250"/>
            <a:ext cx="8440615" cy="406158"/>
          </a:xfrm>
          <a:prstGeom prst="rect">
            <a:avLst/>
          </a:prstGeom>
          <a:gradFill rotWithShape="0">
            <a:gsLst>
              <a:gs pos="0">
                <a:srgbClr val="DAFDA7"/>
              </a:gs>
              <a:gs pos="50000">
                <a:srgbClr val="FFFFFF"/>
              </a:gs>
              <a:gs pos="100000">
                <a:srgbClr val="DAFDA7"/>
              </a:gs>
            </a:gsLst>
            <a:lin ang="5400000" scaled="1"/>
          </a:gradFill>
          <a:ln w="9525">
            <a:noFill/>
            <a:miter lim="800000"/>
            <a:headEnd/>
            <a:tailEnd/>
          </a:ln>
        </p:spPr>
        <p:txBody>
          <a:bodyPr lIns="3740" tIns="3740" rIns="3740" bIns="0" anchor="ctr"/>
          <a:lstStyle/>
          <a:p>
            <a:pPr algn="ctr">
              <a:spcBef>
                <a:spcPct val="50000"/>
              </a:spcBef>
            </a:pPr>
            <a:endParaRPr lang="ja-JP" altLang="en-US" sz="2045" b="1" dirty="0">
              <a:solidFill>
                <a:srgbClr val="000000"/>
              </a:solidFill>
              <a:latin typeface="Calibri" pitchFamily="34" charset="0"/>
              <a:ea typeface="ＭＳ ゴシック" pitchFamily="49" charset="-128"/>
            </a:endParaRPr>
          </a:p>
        </p:txBody>
      </p:sp>
      <p:sp>
        <p:nvSpPr>
          <p:cNvPr id="93" name="Rectangle 49"/>
          <p:cNvSpPr>
            <a:spLocks noChangeArrowheads="1"/>
          </p:cNvSpPr>
          <p:nvPr/>
        </p:nvSpPr>
        <p:spPr bwMode="auto">
          <a:xfrm>
            <a:off x="5967849" y="5331036"/>
            <a:ext cx="2658757" cy="973003"/>
          </a:xfrm>
          <a:prstGeom prst="rect">
            <a:avLst/>
          </a:prstGeom>
          <a:solidFill>
            <a:srgbClr val="CCECFF"/>
          </a:solidFill>
          <a:ln w="9525">
            <a:noFill/>
            <a:miter lim="800000"/>
            <a:headEnd/>
            <a:tailEnd/>
          </a:ln>
          <a:effectLst/>
        </p:spPr>
        <p:txBody>
          <a:bodyPr wrap="none"/>
          <a:lstStyle/>
          <a:p>
            <a:pPr algn="ctr" defTabSz="778585">
              <a:defRPr/>
            </a:pPr>
            <a:endParaRPr lang="ja-JP" altLang="en-US" sz="1534" b="1" dirty="0">
              <a:solidFill>
                <a:prstClr val="black"/>
              </a:solidFill>
              <a:latin typeface="ＭＳ Ｐゴシック"/>
              <a:ea typeface="ＭＳ Ｐゴシック"/>
            </a:endParaRPr>
          </a:p>
          <a:p>
            <a:pPr algn="ctr" defTabSz="778585">
              <a:defRPr/>
            </a:pPr>
            <a:endParaRPr lang="ja-JP" altLang="ja-JP" sz="1534" b="1" u="sng" dirty="0">
              <a:solidFill>
                <a:srgbClr val="C0504D"/>
              </a:solidFill>
              <a:latin typeface="ＭＳ Ｐゴシック"/>
              <a:ea typeface="ＭＳ Ｐゴシック"/>
            </a:endParaRPr>
          </a:p>
        </p:txBody>
      </p:sp>
      <p:sp>
        <p:nvSpPr>
          <p:cNvPr id="86" name="Rectangle 49"/>
          <p:cNvSpPr>
            <a:spLocks noChangeArrowheads="1"/>
          </p:cNvSpPr>
          <p:nvPr/>
        </p:nvSpPr>
        <p:spPr bwMode="auto">
          <a:xfrm>
            <a:off x="2644401" y="5331036"/>
            <a:ext cx="3190508" cy="973003"/>
          </a:xfrm>
          <a:prstGeom prst="rect">
            <a:avLst/>
          </a:prstGeom>
          <a:solidFill>
            <a:srgbClr val="CCECFF"/>
          </a:solidFill>
          <a:ln w="9525">
            <a:noFill/>
            <a:miter lim="800000"/>
            <a:headEnd/>
            <a:tailEnd/>
          </a:ln>
          <a:effectLst/>
        </p:spPr>
        <p:txBody>
          <a:bodyPr wrap="none"/>
          <a:lstStyle/>
          <a:p>
            <a:pPr algn="ctr" defTabSz="778585">
              <a:defRPr/>
            </a:pPr>
            <a:endParaRPr lang="ja-JP" altLang="en-US" sz="1534" b="1" dirty="0">
              <a:solidFill>
                <a:prstClr val="black"/>
              </a:solidFill>
              <a:latin typeface="ＭＳ Ｐゴシック"/>
              <a:ea typeface="ＭＳ Ｐゴシック"/>
            </a:endParaRPr>
          </a:p>
          <a:p>
            <a:pPr algn="ctr" defTabSz="778585">
              <a:defRPr/>
            </a:pPr>
            <a:endParaRPr lang="ja-JP" altLang="ja-JP" sz="1534" b="1" u="sng" dirty="0">
              <a:solidFill>
                <a:srgbClr val="C0504D"/>
              </a:solidFill>
              <a:latin typeface="ＭＳ Ｐゴシック"/>
              <a:ea typeface="ＭＳ Ｐゴシック"/>
            </a:endParaRPr>
          </a:p>
        </p:txBody>
      </p:sp>
      <p:grpSp>
        <p:nvGrpSpPr>
          <p:cNvPr id="2" name="グループ化 1"/>
          <p:cNvGrpSpPr/>
          <p:nvPr/>
        </p:nvGrpSpPr>
        <p:grpSpPr>
          <a:xfrm>
            <a:off x="384927" y="1030990"/>
            <a:ext cx="8374148" cy="1561866"/>
            <a:chOff x="72008" y="620688"/>
            <a:chExt cx="9071994" cy="1663526"/>
          </a:xfrm>
        </p:grpSpPr>
        <p:sp>
          <p:nvSpPr>
            <p:cNvPr id="6" name="角丸四角形 5"/>
            <p:cNvSpPr/>
            <p:nvPr/>
          </p:nvSpPr>
          <p:spPr>
            <a:xfrm>
              <a:off x="72008" y="620688"/>
              <a:ext cx="9071993" cy="1656184"/>
            </a:xfrm>
            <a:prstGeom prst="roundRect">
              <a:avLst>
                <a:gd name="adj" fmla="val 1125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endParaRPr lang="ja-JP" altLang="en-US" sz="1534">
                <a:solidFill>
                  <a:prstClr val="white"/>
                </a:solidFill>
              </a:endParaRPr>
            </a:p>
          </p:txBody>
        </p:sp>
        <p:sp>
          <p:nvSpPr>
            <p:cNvPr id="4" name="テキスト ボックス 3"/>
            <p:cNvSpPr txBox="1"/>
            <p:nvPr/>
          </p:nvSpPr>
          <p:spPr>
            <a:xfrm>
              <a:off x="107505" y="692700"/>
              <a:ext cx="9036497" cy="1591514"/>
            </a:xfrm>
            <a:prstGeom prst="rect">
              <a:avLst/>
            </a:prstGeom>
            <a:noFill/>
            <a:ln>
              <a:noFill/>
            </a:ln>
          </p:spPr>
          <p:txBody>
            <a:bodyPr wrap="square" rtlCol="0">
              <a:spAutoFit/>
            </a:bodyPr>
            <a:lstStyle/>
            <a:p>
              <a:pPr defTabSz="778585" hangingPunct="0">
                <a:spcAft>
                  <a:spcPts val="511"/>
                </a:spcAft>
              </a:pPr>
              <a:r>
                <a:rPr lang="ja-JP" altLang="en-US" sz="1193" dirty="0">
                  <a:solidFill>
                    <a:prstClr val="black"/>
                  </a:solidFill>
                  <a:latin typeface="メイリオ" pitchFamily="50" charset="-128"/>
                  <a:ea typeface="メイリオ" pitchFamily="50" charset="-128"/>
                </a:rPr>
                <a:t>　ハローワークに「</a:t>
              </a:r>
              <a:r>
                <a:rPr lang="ja-JP" altLang="en-US" sz="1193" b="1" dirty="0">
                  <a:solidFill>
                    <a:prstClr val="black"/>
                  </a:solidFill>
                  <a:latin typeface="メイリオ" pitchFamily="50" charset="-128"/>
                  <a:ea typeface="メイリオ" pitchFamily="50" charset="-128"/>
                </a:rPr>
                <a:t>難病患者就職サポーター</a:t>
              </a:r>
              <a:r>
                <a:rPr lang="ja-JP" altLang="en-US" sz="1193" dirty="0">
                  <a:solidFill>
                    <a:prstClr val="black"/>
                  </a:solidFill>
                  <a:latin typeface="メイリオ" pitchFamily="50" charset="-128"/>
                  <a:ea typeface="メイリオ" pitchFamily="50" charset="-128"/>
                </a:rPr>
                <a:t>」（</a:t>
              </a:r>
              <a:r>
                <a:rPr lang="en-US" altLang="ja-JP" sz="1193" dirty="0">
                  <a:solidFill>
                    <a:prstClr val="black"/>
                  </a:solidFill>
                  <a:latin typeface="メイリオ" pitchFamily="50" charset="-128"/>
                  <a:ea typeface="メイリオ" pitchFamily="50" charset="-128"/>
                </a:rPr>
                <a:t>※</a:t>
              </a:r>
              <a:r>
                <a:rPr lang="ja-JP" altLang="en-US" sz="1193" dirty="0">
                  <a:solidFill>
                    <a:prstClr val="black"/>
                  </a:solidFill>
                  <a:latin typeface="メイリオ" pitchFamily="50" charset="-128"/>
                  <a:ea typeface="メイリオ" pitchFamily="50" charset="-128"/>
                </a:rPr>
                <a:t>）を配置し、難病相談支援センターと連携しながら、就職を希望する難病患者に対する症状の特性を踏まえたきめ細やかな就労支援や、在職中に難病を発症した患者の雇用継続等の総合的な就労支援を行う。</a:t>
              </a:r>
              <a:endParaRPr lang="en-US" altLang="ja-JP" sz="1193" dirty="0">
                <a:solidFill>
                  <a:prstClr val="black"/>
                </a:solidFill>
                <a:latin typeface="メイリオ" pitchFamily="50" charset="-128"/>
                <a:ea typeface="メイリオ" pitchFamily="50" charset="-128"/>
              </a:endParaRPr>
            </a:p>
            <a:p>
              <a:pPr defTabSz="778585" hangingPunct="0"/>
              <a:r>
                <a:rPr lang="en-US" altLang="ja-JP" sz="1023" dirty="0">
                  <a:solidFill>
                    <a:prstClr val="black"/>
                  </a:solidFill>
                  <a:latin typeface="ＭＳ Ｐゴシック"/>
                  <a:ea typeface="ＭＳ Ｐゴシック"/>
                </a:rPr>
                <a:t>※</a:t>
              </a:r>
              <a:r>
                <a:rPr lang="ja-JP" altLang="en-US" sz="1023" dirty="0">
                  <a:solidFill>
                    <a:prstClr val="black"/>
                  </a:solidFill>
                  <a:latin typeface="ＭＳ Ｐゴシック"/>
                  <a:ea typeface="ＭＳ Ｐゴシック"/>
                </a:rPr>
                <a:t>　 　配置数　 　：　全国</a:t>
              </a:r>
              <a:r>
                <a:rPr lang="en-US" altLang="ja-JP" sz="1023" dirty="0">
                  <a:solidFill>
                    <a:prstClr val="black"/>
                  </a:solidFill>
                  <a:latin typeface="ＭＳ Ｐゴシック"/>
                  <a:ea typeface="ＭＳ Ｐゴシック"/>
                </a:rPr>
                <a:t>51</a:t>
              </a:r>
              <a:r>
                <a:rPr lang="ja-JP" altLang="en-US" sz="1023" dirty="0">
                  <a:solidFill>
                    <a:prstClr val="black"/>
                  </a:solidFill>
                  <a:latin typeface="ＭＳ Ｐゴシック"/>
                  <a:ea typeface="ＭＳ Ｐゴシック"/>
                </a:rPr>
                <a:t>人</a:t>
              </a:r>
              <a:endParaRPr lang="en-US" altLang="ja-JP" sz="1023" dirty="0">
                <a:solidFill>
                  <a:prstClr val="black"/>
                </a:solidFill>
                <a:latin typeface="ＭＳ Ｐゴシック"/>
                <a:ea typeface="ＭＳ Ｐゴシック"/>
              </a:endParaRPr>
            </a:p>
            <a:p>
              <a:pPr defTabSz="778585" hangingPunct="0"/>
              <a:r>
                <a:rPr lang="ja-JP" altLang="en-US" sz="1023" dirty="0">
                  <a:solidFill>
                    <a:prstClr val="black"/>
                  </a:solidFill>
                  <a:latin typeface="ＭＳ Ｐゴシック"/>
                  <a:ea typeface="ＭＳ Ｐゴシック"/>
                </a:rPr>
                <a:t>　　　　配置場所　：　ハローワークの専門援助窓口</a:t>
              </a:r>
              <a:endParaRPr lang="en-US" altLang="ja-JP" sz="1023" dirty="0">
                <a:solidFill>
                  <a:prstClr val="black"/>
                </a:solidFill>
                <a:latin typeface="ＭＳ Ｐゴシック"/>
                <a:ea typeface="ＭＳ Ｐゴシック"/>
              </a:endParaRPr>
            </a:p>
            <a:p>
              <a:pPr defTabSz="778585" hangingPunct="0"/>
              <a:r>
                <a:rPr lang="ja-JP" altLang="en-US" sz="1023" dirty="0">
                  <a:solidFill>
                    <a:prstClr val="black"/>
                  </a:solidFill>
                  <a:latin typeface="ＭＳ Ｐゴシック"/>
                  <a:ea typeface="ＭＳ Ｐゴシック"/>
                </a:rPr>
                <a:t>　　　　採用要件　：　難病患者の相談に関する業務経験１年以上等</a:t>
              </a:r>
              <a:endParaRPr lang="en-US" altLang="ja-JP" sz="1023" dirty="0">
                <a:solidFill>
                  <a:prstClr val="black"/>
                </a:solidFill>
                <a:latin typeface="ＭＳ Ｐゴシック"/>
                <a:ea typeface="ＭＳ Ｐゴシック"/>
              </a:endParaRPr>
            </a:p>
            <a:p>
              <a:pPr defTabSz="778585" hangingPunct="0"/>
              <a:endParaRPr lang="en-US" altLang="ja-JP" sz="1023" dirty="0">
                <a:solidFill>
                  <a:prstClr val="black"/>
                </a:solidFill>
                <a:latin typeface="ＭＳ Ｐゴシック"/>
                <a:ea typeface="ＭＳ Ｐゴシック"/>
              </a:endParaRPr>
            </a:p>
            <a:p>
              <a:pPr defTabSz="778585" hangingPunct="0"/>
              <a:r>
                <a:rPr lang="en-US" altLang="ja-JP" sz="1023" dirty="0">
                  <a:solidFill>
                    <a:prstClr val="black"/>
                  </a:solidFill>
                  <a:latin typeface="ＭＳ Ｐゴシック"/>
                  <a:ea typeface="ＭＳ Ｐゴシック"/>
                </a:rPr>
                <a:t>※</a:t>
              </a:r>
              <a:r>
                <a:rPr lang="ja-JP" altLang="en-US" sz="1023" dirty="0">
                  <a:solidFill>
                    <a:prstClr val="black"/>
                  </a:solidFill>
                  <a:latin typeface="ＭＳ Ｐゴシック"/>
                  <a:ea typeface="ＭＳ Ｐゴシック"/>
                </a:rPr>
                <a:t>　 　難病患者就職サポーターによる支援実績：就職率４３．３％（平成</a:t>
              </a:r>
              <a:r>
                <a:rPr lang="en-US" altLang="ja-JP" sz="1023" dirty="0">
                  <a:solidFill>
                    <a:prstClr val="black"/>
                  </a:solidFill>
                  <a:latin typeface="ＭＳ Ｐゴシック"/>
                  <a:ea typeface="ＭＳ Ｐゴシック"/>
                </a:rPr>
                <a:t>30</a:t>
              </a:r>
              <a:r>
                <a:rPr lang="ja-JP" altLang="en-US" sz="1023" dirty="0">
                  <a:solidFill>
                    <a:prstClr val="black"/>
                  </a:solidFill>
                  <a:latin typeface="ＭＳ Ｐゴシック"/>
                  <a:ea typeface="ＭＳ Ｐゴシック"/>
                </a:rPr>
                <a:t>年度）</a:t>
              </a:r>
              <a:endParaRPr lang="en-US" altLang="ja-JP" sz="1023" dirty="0">
                <a:solidFill>
                  <a:prstClr val="black"/>
                </a:solidFill>
                <a:latin typeface="ＭＳ Ｐゴシック"/>
                <a:ea typeface="ＭＳ Ｐゴシック"/>
              </a:endParaRPr>
            </a:p>
          </p:txBody>
        </p:sp>
      </p:grpSp>
      <p:sp>
        <p:nvSpPr>
          <p:cNvPr id="7" name="正方形/長方形 6"/>
          <p:cNvSpPr/>
          <p:nvPr/>
        </p:nvSpPr>
        <p:spPr>
          <a:xfrm>
            <a:off x="450927" y="2754085"/>
            <a:ext cx="2592288" cy="2270169"/>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endParaRPr lang="ja-JP" altLang="en-US" sz="1534">
              <a:solidFill>
                <a:prstClr val="white"/>
              </a:solidFill>
            </a:endParaRPr>
          </a:p>
        </p:txBody>
      </p:sp>
      <p:sp>
        <p:nvSpPr>
          <p:cNvPr id="19" name="正方形/長方形 18"/>
          <p:cNvSpPr/>
          <p:nvPr/>
        </p:nvSpPr>
        <p:spPr>
          <a:xfrm>
            <a:off x="3375573" y="2754085"/>
            <a:ext cx="5416747" cy="2270169"/>
          </a:xfrm>
          <a:prstGeom prst="rect">
            <a:avLst/>
          </a:prstGeom>
          <a:noFill/>
          <a:ln w="3175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endParaRPr lang="ja-JP" altLang="en-US" sz="1534">
              <a:solidFill>
                <a:prstClr val="white"/>
              </a:solidFill>
            </a:endParaRPr>
          </a:p>
        </p:txBody>
      </p:sp>
      <p:pic>
        <p:nvPicPr>
          <p:cNvPr id="45" name="Picture 4" descr="j0433954[1]"/>
          <p:cNvPicPr preferRelativeResize="0">
            <a:picLocks noChangeArrowheads="1"/>
          </p:cNvPicPr>
          <p:nvPr/>
        </p:nvPicPr>
        <p:blipFill>
          <a:blip r:embed="rId3" cstate="print"/>
          <a:srcRect/>
          <a:stretch>
            <a:fillRect/>
          </a:stretch>
        </p:blipFill>
        <p:spPr bwMode="auto">
          <a:xfrm>
            <a:off x="3774373" y="3060864"/>
            <a:ext cx="997034" cy="920339"/>
          </a:xfrm>
          <a:prstGeom prst="rect">
            <a:avLst/>
          </a:prstGeom>
          <a:noFill/>
          <a:ln w="9525">
            <a:noFill/>
            <a:miter lim="800000"/>
            <a:headEnd/>
            <a:tailEnd/>
          </a:ln>
        </p:spPr>
      </p:pic>
      <p:sp>
        <p:nvSpPr>
          <p:cNvPr id="55" name="Rectangle 5"/>
          <p:cNvSpPr txBox="1">
            <a:spLocks noChangeArrowheads="1"/>
          </p:cNvSpPr>
          <p:nvPr/>
        </p:nvSpPr>
        <p:spPr bwMode="auto">
          <a:xfrm>
            <a:off x="351694" y="507248"/>
            <a:ext cx="8474319" cy="388534"/>
          </a:xfrm>
          <a:prstGeom prst="rect">
            <a:avLst/>
          </a:prstGeom>
          <a:noFill/>
          <a:ln w="9525">
            <a:noFill/>
            <a:miter lim="800000"/>
            <a:headEnd/>
            <a:tailEnd/>
          </a:ln>
        </p:spPr>
        <p:txBody>
          <a:bodyPr vert="horz" wrap="square" lIns="77913" tIns="153373" rIns="77913" bIns="38957" numCol="1" anchor="ctr" anchorCtr="0" compatLnSpc="1">
            <a:prstTxWarp prst="textNoShape">
              <a:avLst/>
            </a:prstTxWarp>
          </a:bodyPr>
          <a:lstStyle/>
          <a:p>
            <a:pPr algn="ctr">
              <a:defRPr/>
            </a:pPr>
            <a:r>
              <a:rPr lang="ja-JP" altLang="en-US" sz="1704" kern="0" dirty="0">
                <a:solidFill>
                  <a:prstClr val="black"/>
                </a:solidFill>
                <a:latin typeface="メイリオ" pitchFamily="50" charset="-128"/>
                <a:ea typeface="メイリオ" pitchFamily="50" charset="-128"/>
              </a:rPr>
              <a:t>難病相談支援センターと連携した就労支援の実施</a:t>
            </a:r>
          </a:p>
        </p:txBody>
      </p:sp>
      <p:sp>
        <p:nvSpPr>
          <p:cNvPr id="67" name="Oval 35"/>
          <p:cNvSpPr>
            <a:spLocks noChangeArrowheads="1"/>
          </p:cNvSpPr>
          <p:nvPr/>
        </p:nvSpPr>
        <p:spPr bwMode="auto">
          <a:xfrm>
            <a:off x="517396" y="5269678"/>
            <a:ext cx="2060537" cy="1043051"/>
          </a:xfrm>
          <a:prstGeom prst="ellipse">
            <a:avLst/>
          </a:prstGeom>
          <a:solidFill>
            <a:srgbClr val="9BF77B"/>
          </a:solidFill>
          <a:ln w="19050" algn="ctr">
            <a:noFill/>
            <a:round/>
            <a:headEnd/>
            <a:tailEnd/>
          </a:ln>
          <a:effectLst/>
        </p:spPr>
        <p:txBody>
          <a:bodyPr wrap="none" lIns="77899" tIns="0" rIns="77899" bIns="38950"/>
          <a:lstStyle/>
          <a:p>
            <a:pPr algn="ctr" defTabSz="778585">
              <a:defRPr/>
            </a:pPr>
            <a:endParaRPr lang="en-US" altLang="ja-JP" sz="937" dirty="0">
              <a:solidFill>
                <a:prstClr val="black"/>
              </a:solidFill>
              <a:latin typeface="ＭＳ Ｐゴシック"/>
              <a:ea typeface="ＭＳ Ｐゴシック"/>
            </a:endParaRPr>
          </a:p>
          <a:p>
            <a:pPr algn="ctr" defTabSz="778585">
              <a:defRPr/>
            </a:pPr>
            <a:endParaRPr lang="en-US" altLang="ja-JP" sz="1534" b="1" dirty="0">
              <a:solidFill>
                <a:prstClr val="black"/>
              </a:solidFill>
              <a:latin typeface="ＭＳ Ｐゴシック"/>
              <a:ea typeface="ＭＳ Ｐゴシック"/>
            </a:endParaRPr>
          </a:p>
        </p:txBody>
      </p:sp>
      <p:sp>
        <p:nvSpPr>
          <p:cNvPr id="68" name="正方形/長方形 67"/>
          <p:cNvSpPr/>
          <p:nvPr/>
        </p:nvSpPr>
        <p:spPr>
          <a:xfrm>
            <a:off x="583864" y="5342383"/>
            <a:ext cx="1994068" cy="908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899" tIns="30668" rIns="77899" bIns="30668" anchor="ctr"/>
          <a:lstStyle/>
          <a:p>
            <a:pPr algn="ctr" defTabSz="778585">
              <a:lnSpc>
                <a:spcPts val="937"/>
              </a:lnSpc>
              <a:defRPr/>
            </a:pPr>
            <a:r>
              <a:rPr lang="ja-JP" altLang="en-US" sz="1193" b="1" dirty="0">
                <a:solidFill>
                  <a:prstClr val="black"/>
                </a:solidFill>
                <a:latin typeface="メイリオ" pitchFamily="50" charset="-128"/>
                <a:ea typeface="メイリオ" pitchFamily="50" charset="-128"/>
              </a:rPr>
              <a:t>難病患者</a:t>
            </a:r>
            <a:endParaRPr lang="en-US" altLang="ja-JP" sz="852" b="1" dirty="0">
              <a:solidFill>
                <a:prstClr val="black"/>
              </a:solidFill>
              <a:latin typeface="メイリオ" pitchFamily="50" charset="-128"/>
              <a:ea typeface="メイリオ" pitchFamily="50" charset="-128"/>
            </a:endParaRPr>
          </a:p>
          <a:p>
            <a:pPr defTabSz="778585">
              <a:lnSpc>
                <a:spcPts val="937"/>
              </a:lnSpc>
              <a:defRPr/>
            </a:pPr>
            <a:endParaRPr lang="en-US" altLang="ja-JP" sz="1023" dirty="0">
              <a:solidFill>
                <a:prstClr val="black"/>
              </a:solidFill>
              <a:latin typeface="ＭＳ Ｐゴシック"/>
            </a:endParaRPr>
          </a:p>
          <a:p>
            <a:pPr defTabSz="778585">
              <a:lnSpc>
                <a:spcPts val="937"/>
              </a:lnSpc>
              <a:defRPr/>
            </a:pPr>
            <a:r>
              <a:rPr lang="ja-JP" altLang="en-US" sz="1023" dirty="0">
                <a:solidFill>
                  <a:prstClr val="black"/>
                </a:solidFill>
                <a:latin typeface="メイリオ" pitchFamily="50" charset="-128"/>
                <a:ea typeface="メイリオ" pitchFamily="50" charset="-128"/>
              </a:rPr>
              <a:t>　</a:t>
            </a:r>
            <a:r>
              <a:rPr lang="ja-JP" altLang="en-US" sz="894" dirty="0">
                <a:solidFill>
                  <a:prstClr val="black"/>
                </a:solidFill>
                <a:latin typeface="メイリオ" pitchFamily="50" charset="-128"/>
                <a:ea typeface="メイリオ" pitchFamily="50" charset="-128"/>
              </a:rPr>
              <a:t>●就労を希望する者</a:t>
            </a:r>
            <a:endParaRPr lang="en-US" altLang="ja-JP" sz="894" dirty="0">
              <a:solidFill>
                <a:prstClr val="black"/>
              </a:solidFill>
              <a:latin typeface="メイリオ" pitchFamily="50" charset="-128"/>
              <a:ea typeface="メイリオ" pitchFamily="50" charset="-128"/>
            </a:endParaRPr>
          </a:p>
          <a:p>
            <a:pPr defTabSz="778585">
              <a:lnSpc>
                <a:spcPts val="937"/>
              </a:lnSpc>
              <a:defRPr/>
            </a:pPr>
            <a:endParaRPr lang="en-US" altLang="ja-JP" sz="894" dirty="0">
              <a:solidFill>
                <a:prstClr val="black"/>
              </a:solidFill>
              <a:latin typeface="メイリオ" pitchFamily="50" charset="-128"/>
              <a:ea typeface="メイリオ" pitchFamily="50" charset="-128"/>
            </a:endParaRPr>
          </a:p>
          <a:p>
            <a:pPr defTabSz="778585">
              <a:lnSpc>
                <a:spcPts val="937"/>
              </a:lnSpc>
              <a:defRPr/>
            </a:pPr>
            <a:r>
              <a:rPr lang="ja-JP" altLang="en-US" sz="894" dirty="0">
                <a:solidFill>
                  <a:prstClr val="black"/>
                </a:solidFill>
                <a:latin typeface="メイリオ" pitchFamily="50" charset="-128"/>
                <a:ea typeface="メイリオ" pitchFamily="50" charset="-128"/>
              </a:rPr>
              <a:t>　●在職中に難病を発症した者　</a:t>
            </a:r>
          </a:p>
        </p:txBody>
      </p:sp>
      <p:pic>
        <p:nvPicPr>
          <p:cNvPr id="44" name="図 107" descr="MC900431601.PNG"/>
          <p:cNvPicPr>
            <a:picLocks noChangeAspect="1"/>
          </p:cNvPicPr>
          <p:nvPr/>
        </p:nvPicPr>
        <p:blipFill>
          <a:blip r:embed="rId4" cstate="print"/>
          <a:srcRect/>
          <a:stretch>
            <a:fillRect/>
          </a:stretch>
        </p:blipFill>
        <p:spPr bwMode="auto">
          <a:xfrm>
            <a:off x="517436" y="5084918"/>
            <a:ext cx="664642" cy="614482"/>
          </a:xfrm>
          <a:prstGeom prst="rect">
            <a:avLst/>
          </a:prstGeom>
          <a:noFill/>
          <a:ln w="9525">
            <a:noFill/>
            <a:miter lim="800000"/>
            <a:headEnd/>
            <a:tailEnd/>
          </a:ln>
        </p:spPr>
      </p:pic>
      <p:sp>
        <p:nvSpPr>
          <p:cNvPr id="70" name="右矢印 69"/>
          <p:cNvSpPr/>
          <p:nvPr/>
        </p:nvSpPr>
        <p:spPr bwMode="auto">
          <a:xfrm rot="20419209">
            <a:off x="1949324" y="4972321"/>
            <a:ext cx="1468115" cy="432846"/>
          </a:xfrm>
          <a:prstGeom prst="rightArrow">
            <a:avLst>
              <a:gd name="adj1" fmla="val 50000"/>
              <a:gd name="adj2" fmla="val 41428"/>
            </a:avLst>
          </a:prstGeom>
          <a:solidFill>
            <a:srgbClr val="9BF77B"/>
          </a:solidFill>
          <a:ln w="19050" algn="ctr">
            <a:noFill/>
            <a:round/>
            <a:headEnd/>
            <a:tailEnd/>
          </a:ln>
          <a:effectLst/>
        </p:spPr>
        <p:txBody>
          <a:bodyPr wrap="none" rtlCol="0" anchor="b" anchorCtr="1"/>
          <a:lstStyle/>
          <a:p>
            <a:pPr algn="ctr" defTabSz="778585"/>
            <a:endParaRPr lang="ja-JP" altLang="en-US" sz="1534" b="1" dirty="0">
              <a:solidFill>
                <a:prstClr val="black"/>
              </a:solidFill>
              <a:latin typeface="ＭＳ Ｐゴシック"/>
              <a:ea typeface="ＭＳ Ｐゴシック"/>
            </a:endParaRPr>
          </a:p>
        </p:txBody>
      </p:sp>
      <p:sp>
        <p:nvSpPr>
          <p:cNvPr id="71" name="角丸四角形 70"/>
          <p:cNvSpPr/>
          <p:nvPr/>
        </p:nvSpPr>
        <p:spPr>
          <a:xfrm>
            <a:off x="4378371" y="2631374"/>
            <a:ext cx="3082597" cy="306780"/>
          </a:xfrm>
          <a:prstGeom prst="roundRect">
            <a:avLst>
              <a:gd name="adj" fmla="val 1125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endParaRPr lang="ja-JP" altLang="en-US" sz="1363" dirty="0">
              <a:solidFill>
                <a:prstClr val="white"/>
              </a:solidFill>
            </a:endParaRPr>
          </a:p>
        </p:txBody>
      </p:sp>
      <p:sp>
        <p:nvSpPr>
          <p:cNvPr id="18" name="正方形/長方形 17"/>
          <p:cNvSpPr/>
          <p:nvPr/>
        </p:nvSpPr>
        <p:spPr>
          <a:xfrm>
            <a:off x="4306124" y="2631373"/>
            <a:ext cx="3190508" cy="368136"/>
          </a:xfrm>
          <a:prstGeom prst="rect">
            <a:avLst/>
          </a:prstGeom>
          <a:no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r>
              <a:rPr lang="ja-JP" altLang="en-US" sz="1193" b="1" dirty="0">
                <a:solidFill>
                  <a:prstClr val="white"/>
                </a:solidFill>
                <a:latin typeface="メイリオ" pitchFamily="50" charset="-128"/>
                <a:ea typeface="メイリオ" pitchFamily="50" charset="-128"/>
              </a:rPr>
              <a:t>ハローワーク　専門援助部門</a:t>
            </a:r>
            <a:endParaRPr lang="en-US" altLang="ja-JP" sz="1193" b="1" dirty="0">
              <a:solidFill>
                <a:prstClr val="white"/>
              </a:solidFill>
              <a:latin typeface="メイリオ" pitchFamily="50" charset="-128"/>
              <a:ea typeface="メイリオ" pitchFamily="50" charset="-128"/>
            </a:endParaRPr>
          </a:p>
        </p:txBody>
      </p:sp>
      <p:sp>
        <p:nvSpPr>
          <p:cNvPr id="72" name="AutoShape 10"/>
          <p:cNvSpPr>
            <a:spLocks noChangeArrowheads="1"/>
          </p:cNvSpPr>
          <p:nvPr/>
        </p:nvSpPr>
        <p:spPr bwMode="auto">
          <a:xfrm>
            <a:off x="3574966" y="3981205"/>
            <a:ext cx="1595254" cy="736271"/>
          </a:xfrm>
          <a:prstGeom prst="roundRect">
            <a:avLst>
              <a:gd name="adj" fmla="val 16667"/>
            </a:avLst>
          </a:prstGeom>
          <a:solidFill>
            <a:schemeClr val="accent5">
              <a:lumMod val="40000"/>
              <a:lumOff val="60000"/>
            </a:schemeClr>
          </a:solidFill>
          <a:ln w="12700">
            <a:noFill/>
            <a:round/>
            <a:headEnd/>
            <a:tailEnd/>
          </a:ln>
          <a:effectLst/>
          <a:scene3d>
            <a:camera prst="orthographicFront"/>
            <a:lightRig rig="threePt" dir="t"/>
          </a:scene3d>
          <a:sp3d>
            <a:bevelT w="57150"/>
          </a:sp3d>
        </p:spPr>
        <p:txBody>
          <a:bodyPr anchor="ctr" anchorCtr="0"/>
          <a:lstStyle/>
          <a:p>
            <a:pPr algn="ctr" defTabSz="778585">
              <a:defRPr/>
            </a:pPr>
            <a:r>
              <a:rPr lang="ja-JP" altLang="en-US" sz="1363" b="1" dirty="0">
                <a:solidFill>
                  <a:prstClr val="black"/>
                </a:solidFill>
                <a:latin typeface="メイリオ" pitchFamily="50" charset="-128"/>
                <a:ea typeface="メイリオ" pitchFamily="50" charset="-128"/>
              </a:rPr>
              <a:t>難病患者就職</a:t>
            </a:r>
            <a:endParaRPr lang="en-US" altLang="ja-JP" sz="1363" b="1" dirty="0">
              <a:solidFill>
                <a:prstClr val="black"/>
              </a:solidFill>
              <a:latin typeface="メイリオ" pitchFamily="50" charset="-128"/>
              <a:ea typeface="メイリオ" pitchFamily="50" charset="-128"/>
            </a:endParaRPr>
          </a:p>
          <a:p>
            <a:pPr algn="ctr" defTabSz="778585">
              <a:defRPr/>
            </a:pPr>
            <a:r>
              <a:rPr lang="ja-JP" altLang="en-US" sz="1363" b="1" dirty="0">
                <a:solidFill>
                  <a:prstClr val="black"/>
                </a:solidFill>
                <a:latin typeface="メイリオ" pitchFamily="50" charset="-128"/>
                <a:ea typeface="メイリオ" pitchFamily="50" charset="-128"/>
              </a:rPr>
              <a:t>サポーター</a:t>
            </a:r>
            <a:endParaRPr lang="en-US" altLang="ja-JP" sz="1363" b="1" dirty="0">
              <a:solidFill>
                <a:prstClr val="black"/>
              </a:solidFill>
              <a:latin typeface="メイリオ" pitchFamily="50" charset="-128"/>
              <a:ea typeface="メイリオ" pitchFamily="50" charset="-128"/>
            </a:endParaRPr>
          </a:p>
        </p:txBody>
      </p:sp>
      <p:sp>
        <p:nvSpPr>
          <p:cNvPr id="73" name="角丸四角形 72"/>
          <p:cNvSpPr/>
          <p:nvPr/>
        </p:nvSpPr>
        <p:spPr bwMode="auto">
          <a:xfrm>
            <a:off x="5236689" y="3060864"/>
            <a:ext cx="1794661" cy="1043051"/>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lIns="92023" rIns="0" rtlCol="0" anchor="t" anchorCtr="0"/>
          <a:lstStyle/>
          <a:p>
            <a:pPr defTabSz="778585"/>
            <a:r>
              <a:rPr lang="ja-JP" altLang="en-US" sz="1108" b="1" dirty="0">
                <a:solidFill>
                  <a:prstClr val="black"/>
                </a:solidFill>
                <a:latin typeface="メイリオ" pitchFamily="50" charset="-128"/>
                <a:ea typeface="メイリオ" pitchFamily="50" charset="-128"/>
              </a:rPr>
              <a:t>難病患者に対する</a:t>
            </a:r>
            <a:endParaRPr lang="en-US" altLang="ja-JP" sz="1108" b="1" dirty="0">
              <a:solidFill>
                <a:prstClr val="black"/>
              </a:solidFill>
              <a:latin typeface="メイリオ" pitchFamily="50" charset="-128"/>
              <a:ea typeface="メイリオ" pitchFamily="50" charset="-128"/>
            </a:endParaRPr>
          </a:p>
          <a:p>
            <a:pPr defTabSz="778585"/>
            <a:r>
              <a:rPr lang="ja-JP" altLang="en-US" sz="1108" b="1" dirty="0">
                <a:solidFill>
                  <a:prstClr val="black"/>
                </a:solidFill>
                <a:latin typeface="メイリオ" pitchFamily="50" charset="-128"/>
                <a:ea typeface="メイリオ" pitchFamily="50" charset="-128"/>
              </a:rPr>
              <a:t>支援</a:t>
            </a:r>
            <a:endParaRPr lang="en-US" altLang="ja-JP" sz="1108" b="1" dirty="0">
              <a:solidFill>
                <a:prstClr val="black"/>
              </a:solidFill>
              <a:latin typeface="メイリオ" pitchFamily="50" charset="-128"/>
              <a:ea typeface="メイリオ" pitchFamily="50" charset="-128"/>
            </a:endParaRPr>
          </a:p>
          <a:p>
            <a:pPr defTabSz="778585"/>
            <a:r>
              <a:rPr lang="ja-JP" altLang="en-US" sz="894" dirty="0">
                <a:solidFill>
                  <a:prstClr val="black"/>
                </a:solidFill>
                <a:latin typeface="ＭＳ Ｐゴシック"/>
                <a:ea typeface="ＭＳ Ｐゴシック"/>
              </a:rPr>
              <a:t>・</a:t>
            </a:r>
            <a:r>
              <a:rPr lang="ja-JP" altLang="ja-JP" sz="894" dirty="0">
                <a:solidFill>
                  <a:prstClr val="black"/>
                </a:solidFill>
                <a:latin typeface="ＭＳ Ｐゴシック"/>
                <a:ea typeface="ＭＳ Ｐゴシック"/>
              </a:rPr>
              <a:t>相談（適性、職域の分析等）</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a:t>
            </a:r>
            <a:r>
              <a:rPr lang="ja-JP" altLang="ja-JP" sz="894" dirty="0">
                <a:solidFill>
                  <a:prstClr val="black"/>
                </a:solidFill>
                <a:latin typeface="ＭＳ Ｐゴシック"/>
                <a:ea typeface="ＭＳ Ｐゴシック"/>
              </a:rPr>
              <a:t>専門支援機関への誘導</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・面接・同行　</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a:t>
            </a:r>
            <a:r>
              <a:rPr lang="ja-JP" altLang="ja-JP" sz="894" dirty="0">
                <a:solidFill>
                  <a:prstClr val="black"/>
                </a:solidFill>
                <a:latin typeface="ＭＳ Ｐゴシック"/>
                <a:ea typeface="ＭＳ Ｐゴシック"/>
              </a:rPr>
              <a:t>就職後のフォロー</a:t>
            </a:r>
          </a:p>
          <a:p>
            <a:pPr defTabSz="778585"/>
            <a:endParaRPr lang="ja-JP" altLang="en-US" sz="1193" b="1" dirty="0">
              <a:solidFill>
                <a:prstClr val="black"/>
              </a:solidFill>
              <a:latin typeface="ＭＳ Ｐゴシック"/>
              <a:ea typeface="ＭＳ Ｐゴシック"/>
            </a:endParaRPr>
          </a:p>
        </p:txBody>
      </p:sp>
      <p:sp>
        <p:nvSpPr>
          <p:cNvPr id="76" name="AutoShape 9"/>
          <p:cNvSpPr>
            <a:spLocks noChangeArrowheads="1"/>
          </p:cNvSpPr>
          <p:nvPr/>
        </p:nvSpPr>
        <p:spPr bwMode="auto">
          <a:xfrm>
            <a:off x="2753562" y="5637815"/>
            <a:ext cx="1329231" cy="306780"/>
          </a:xfrm>
          <a:prstGeom prst="roundRect">
            <a:avLst>
              <a:gd name="adj" fmla="val 16667"/>
            </a:avLst>
          </a:prstGeom>
          <a:solidFill>
            <a:srgbClr val="FFFF66"/>
          </a:solidFill>
          <a:ln w="9525">
            <a:solidFill>
              <a:srgbClr val="000000"/>
            </a:solidFill>
            <a:round/>
            <a:headEnd/>
            <a:tailEnd/>
          </a:ln>
          <a:effectLst/>
        </p:spPr>
        <p:txBody>
          <a:bodyPr anchor="ctr"/>
          <a:lstStyle/>
          <a:p>
            <a:pPr algn="ctr" defTabSz="778585">
              <a:defRPr/>
            </a:pPr>
            <a:r>
              <a:rPr lang="ja-JP" altLang="en-US" sz="852" dirty="0">
                <a:solidFill>
                  <a:prstClr val="black"/>
                </a:solidFill>
                <a:latin typeface="メイリオ" pitchFamily="50" charset="-128"/>
                <a:ea typeface="メイリオ" pitchFamily="50" charset="-128"/>
              </a:rPr>
              <a:t>地域障害者</a:t>
            </a:r>
            <a:endParaRPr lang="en-US" altLang="ja-JP" sz="852" dirty="0">
              <a:solidFill>
                <a:prstClr val="black"/>
              </a:solidFill>
              <a:latin typeface="メイリオ" pitchFamily="50" charset="-128"/>
              <a:ea typeface="メイリオ" pitchFamily="50" charset="-128"/>
            </a:endParaRPr>
          </a:p>
          <a:p>
            <a:pPr algn="ctr" defTabSz="778585">
              <a:defRPr/>
            </a:pPr>
            <a:r>
              <a:rPr lang="ja-JP" altLang="en-US" sz="852" dirty="0">
                <a:solidFill>
                  <a:prstClr val="black"/>
                </a:solidFill>
                <a:latin typeface="メイリオ" pitchFamily="50" charset="-128"/>
                <a:ea typeface="メイリオ" pitchFamily="50" charset="-128"/>
              </a:rPr>
              <a:t>職業センター</a:t>
            </a:r>
          </a:p>
        </p:txBody>
      </p:sp>
      <p:sp>
        <p:nvSpPr>
          <p:cNvPr id="78" name="AutoShape 14"/>
          <p:cNvSpPr>
            <a:spLocks noChangeArrowheads="1"/>
          </p:cNvSpPr>
          <p:nvPr/>
        </p:nvSpPr>
        <p:spPr bwMode="auto">
          <a:xfrm>
            <a:off x="4130494" y="5637815"/>
            <a:ext cx="1395847" cy="306780"/>
          </a:xfrm>
          <a:prstGeom prst="roundRect">
            <a:avLst>
              <a:gd name="adj" fmla="val 16667"/>
            </a:avLst>
          </a:prstGeom>
          <a:solidFill>
            <a:srgbClr val="FFFF66"/>
          </a:solidFill>
          <a:ln w="9525">
            <a:solidFill>
              <a:srgbClr val="000000"/>
            </a:solidFill>
            <a:round/>
            <a:headEnd/>
            <a:tailEnd/>
          </a:ln>
          <a:effectLst/>
        </p:spPr>
        <p:txBody>
          <a:bodyPr anchor="ctr" anchorCtr="0"/>
          <a:lstStyle/>
          <a:p>
            <a:pPr algn="ctr" defTabSz="778585">
              <a:defRPr/>
            </a:pPr>
            <a:r>
              <a:rPr lang="ja-JP" altLang="en-US" sz="852" dirty="0">
                <a:solidFill>
                  <a:prstClr val="black"/>
                </a:solidFill>
                <a:latin typeface="メイリオ" pitchFamily="50" charset="-128"/>
                <a:ea typeface="メイリオ" pitchFamily="50" charset="-128"/>
              </a:rPr>
              <a:t>障害者就業・生活支援センター</a:t>
            </a:r>
          </a:p>
        </p:txBody>
      </p:sp>
      <p:sp>
        <p:nvSpPr>
          <p:cNvPr id="82" name="Line 56"/>
          <p:cNvSpPr>
            <a:spLocks noChangeShapeType="1"/>
          </p:cNvSpPr>
          <p:nvPr/>
        </p:nvSpPr>
        <p:spPr bwMode="auto">
          <a:xfrm flipH="1">
            <a:off x="3907317" y="4594762"/>
            <a:ext cx="531751" cy="920339"/>
          </a:xfrm>
          <a:prstGeom prst="line">
            <a:avLst/>
          </a:prstGeom>
          <a:noFill/>
          <a:ln w="63500" cmpd="sng">
            <a:solidFill>
              <a:srgbClr val="00B050">
                <a:alpha val="69804"/>
              </a:srgbClr>
            </a:solidFill>
            <a:round/>
            <a:headEnd type="arrow"/>
            <a:tailEnd type="arrow" w="med" len="med"/>
          </a:ln>
        </p:spPr>
        <p:txBody>
          <a:bodyPr/>
          <a:lstStyle/>
          <a:p>
            <a:pPr defTabSz="778585"/>
            <a:endParaRPr lang="ja-JP" altLang="en-US" sz="1534">
              <a:solidFill>
                <a:prstClr val="black"/>
              </a:solidFill>
              <a:latin typeface="Calibri"/>
              <a:ea typeface="ＭＳ Ｐゴシック"/>
            </a:endParaRPr>
          </a:p>
        </p:txBody>
      </p:sp>
      <p:sp>
        <p:nvSpPr>
          <p:cNvPr id="87" name="AutoShape 9"/>
          <p:cNvSpPr>
            <a:spLocks noChangeArrowheads="1"/>
          </p:cNvSpPr>
          <p:nvPr/>
        </p:nvSpPr>
        <p:spPr bwMode="auto">
          <a:xfrm>
            <a:off x="2753562" y="6005949"/>
            <a:ext cx="1329231" cy="245424"/>
          </a:xfrm>
          <a:prstGeom prst="roundRect">
            <a:avLst>
              <a:gd name="adj" fmla="val 16667"/>
            </a:avLst>
          </a:prstGeom>
          <a:solidFill>
            <a:srgbClr val="FFFF66"/>
          </a:solidFill>
          <a:ln w="9525">
            <a:solidFill>
              <a:srgbClr val="000000"/>
            </a:solidFill>
            <a:round/>
            <a:headEnd/>
            <a:tailEnd/>
          </a:ln>
          <a:effectLst/>
        </p:spPr>
        <p:txBody>
          <a:bodyPr anchor="ctr"/>
          <a:lstStyle/>
          <a:p>
            <a:pPr algn="ctr" defTabSz="778585">
              <a:defRPr/>
            </a:pPr>
            <a:r>
              <a:rPr lang="ja-JP" altLang="en-US" sz="852" dirty="0">
                <a:solidFill>
                  <a:prstClr val="black"/>
                </a:solidFill>
                <a:latin typeface="メイリオ" pitchFamily="50" charset="-128"/>
                <a:ea typeface="メイリオ" pitchFamily="50" charset="-128"/>
              </a:rPr>
              <a:t>医療機関</a:t>
            </a:r>
          </a:p>
        </p:txBody>
      </p:sp>
      <p:sp>
        <p:nvSpPr>
          <p:cNvPr id="88" name="AutoShape 9"/>
          <p:cNvSpPr>
            <a:spLocks noChangeArrowheads="1"/>
          </p:cNvSpPr>
          <p:nvPr/>
        </p:nvSpPr>
        <p:spPr bwMode="auto">
          <a:xfrm>
            <a:off x="4134835" y="6005949"/>
            <a:ext cx="1395692" cy="245424"/>
          </a:xfrm>
          <a:prstGeom prst="roundRect">
            <a:avLst>
              <a:gd name="adj" fmla="val 16667"/>
            </a:avLst>
          </a:prstGeom>
          <a:solidFill>
            <a:srgbClr val="FFFF66"/>
          </a:solidFill>
          <a:ln w="9525">
            <a:solidFill>
              <a:srgbClr val="000000"/>
            </a:solidFill>
            <a:round/>
            <a:headEnd/>
            <a:tailEnd/>
          </a:ln>
          <a:effectLst/>
        </p:spPr>
        <p:txBody>
          <a:bodyPr anchor="ctr"/>
          <a:lstStyle/>
          <a:p>
            <a:pPr algn="ctr" defTabSz="778585">
              <a:defRPr/>
            </a:pPr>
            <a:r>
              <a:rPr lang="ja-JP" altLang="en-US" sz="852" dirty="0">
                <a:solidFill>
                  <a:prstClr val="black"/>
                </a:solidFill>
                <a:latin typeface="メイリオ" pitchFamily="50" charset="-128"/>
                <a:ea typeface="メイリオ" pitchFamily="50" charset="-128"/>
              </a:rPr>
              <a:t>保健所</a:t>
            </a:r>
          </a:p>
        </p:txBody>
      </p:sp>
      <p:sp>
        <p:nvSpPr>
          <p:cNvPr id="89" name="AutoShape 9"/>
          <p:cNvSpPr>
            <a:spLocks noChangeArrowheads="1"/>
          </p:cNvSpPr>
          <p:nvPr/>
        </p:nvSpPr>
        <p:spPr bwMode="auto">
          <a:xfrm>
            <a:off x="5502565" y="5944595"/>
            <a:ext cx="797627" cy="490847"/>
          </a:xfrm>
          <a:prstGeom prst="roundRect">
            <a:avLst>
              <a:gd name="adj" fmla="val 16667"/>
            </a:avLst>
          </a:prstGeom>
          <a:noFill/>
          <a:ln w="9525">
            <a:noFill/>
            <a:round/>
            <a:headEnd/>
            <a:tailEnd/>
          </a:ln>
          <a:effectLst/>
        </p:spPr>
        <p:txBody>
          <a:bodyPr anchor="ctr"/>
          <a:lstStyle/>
          <a:p>
            <a:pPr defTabSz="778585">
              <a:defRPr/>
            </a:pPr>
            <a:r>
              <a:rPr lang="ja-JP" altLang="en-US" sz="1023" dirty="0">
                <a:solidFill>
                  <a:prstClr val="black"/>
                </a:solidFill>
                <a:latin typeface="メイリオ" pitchFamily="50" charset="-128"/>
                <a:ea typeface="メイリオ" pitchFamily="50" charset="-128"/>
              </a:rPr>
              <a:t>等</a:t>
            </a:r>
          </a:p>
        </p:txBody>
      </p:sp>
      <p:sp>
        <p:nvSpPr>
          <p:cNvPr id="90" name="AutoShape 9"/>
          <p:cNvSpPr>
            <a:spLocks noChangeArrowheads="1"/>
          </p:cNvSpPr>
          <p:nvPr/>
        </p:nvSpPr>
        <p:spPr bwMode="auto">
          <a:xfrm>
            <a:off x="2710875" y="5195827"/>
            <a:ext cx="2127006" cy="626284"/>
          </a:xfrm>
          <a:prstGeom prst="roundRect">
            <a:avLst>
              <a:gd name="adj" fmla="val 16667"/>
            </a:avLst>
          </a:prstGeom>
          <a:noFill/>
          <a:ln w="9525">
            <a:noFill/>
            <a:round/>
            <a:headEnd/>
            <a:tailEnd/>
          </a:ln>
          <a:effectLst/>
        </p:spPr>
        <p:txBody>
          <a:bodyPr anchor="ctr"/>
          <a:lstStyle/>
          <a:p>
            <a:pPr defTabSz="778585">
              <a:defRPr/>
            </a:pPr>
            <a:r>
              <a:rPr lang="ja-JP" altLang="en-US" sz="1023" b="1" dirty="0">
                <a:solidFill>
                  <a:prstClr val="black"/>
                </a:solidFill>
                <a:latin typeface="メイリオ" pitchFamily="50" charset="-128"/>
                <a:ea typeface="メイリオ" pitchFamily="50" charset="-128"/>
              </a:rPr>
              <a:t>各専門支援機関</a:t>
            </a:r>
          </a:p>
        </p:txBody>
      </p:sp>
      <p:sp>
        <p:nvSpPr>
          <p:cNvPr id="49" name="Oval 54"/>
          <p:cNvSpPr>
            <a:spLocks noChangeArrowheads="1"/>
          </p:cNvSpPr>
          <p:nvPr/>
        </p:nvSpPr>
        <p:spPr bwMode="auto">
          <a:xfrm>
            <a:off x="3840842" y="4901542"/>
            <a:ext cx="797627" cy="245424"/>
          </a:xfrm>
          <a:prstGeom prst="ellipse">
            <a:avLst/>
          </a:prstGeom>
          <a:solidFill>
            <a:srgbClr val="00B050"/>
          </a:solidFill>
          <a:ln w="9525">
            <a:noFill/>
            <a:round/>
            <a:headEnd/>
            <a:tailEnd/>
          </a:ln>
        </p:spPr>
        <p:txBody>
          <a:bodyPr wrap="none" lIns="77899" tIns="38950" rIns="77899" bIns="38950" anchor="ctr"/>
          <a:lstStyle/>
          <a:p>
            <a:pPr algn="ctr" defTabSz="778585">
              <a:defRPr/>
            </a:pPr>
            <a:r>
              <a:rPr lang="ja-JP" altLang="en-US" sz="937" dirty="0">
                <a:solidFill>
                  <a:prstClr val="white"/>
                </a:solidFill>
                <a:latin typeface="ＭＳ Ｐゴシック"/>
                <a:ea typeface="ＭＳ Ｐゴシック"/>
              </a:rPr>
              <a:t>連　携</a:t>
            </a:r>
            <a:endParaRPr lang="en-US" altLang="ja-JP" sz="937" dirty="0">
              <a:solidFill>
                <a:prstClr val="white"/>
              </a:solidFill>
              <a:latin typeface="ＭＳ Ｐゴシック"/>
              <a:ea typeface="ＭＳ Ｐゴシック"/>
            </a:endParaRPr>
          </a:p>
        </p:txBody>
      </p:sp>
      <p:sp>
        <p:nvSpPr>
          <p:cNvPr id="92" name="Line 56"/>
          <p:cNvSpPr>
            <a:spLocks noChangeShapeType="1"/>
          </p:cNvSpPr>
          <p:nvPr/>
        </p:nvSpPr>
        <p:spPr bwMode="auto">
          <a:xfrm>
            <a:off x="4970815" y="4594765"/>
            <a:ext cx="1063503" cy="858983"/>
          </a:xfrm>
          <a:prstGeom prst="line">
            <a:avLst/>
          </a:prstGeom>
          <a:noFill/>
          <a:ln w="63500" cmpd="sng">
            <a:solidFill>
              <a:srgbClr val="00B050">
                <a:alpha val="69804"/>
              </a:srgbClr>
            </a:solidFill>
            <a:round/>
            <a:headEnd type="arrow"/>
            <a:tailEnd type="arrow" w="med" len="med"/>
          </a:ln>
        </p:spPr>
        <p:txBody>
          <a:bodyPr/>
          <a:lstStyle/>
          <a:p>
            <a:pPr defTabSz="778585"/>
            <a:endParaRPr lang="ja-JP" altLang="en-US" sz="1534">
              <a:solidFill>
                <a:prstClr val="black"/>
              </a:solidFill>
              <a:latin typeface="Calibri"/>
              <a:ea typeface="ＭＳ Ｐゴシック"/>
            </a:endParaRPr>
          </a:p>
        </p:txBody>
      </p:sp>
      <p:sp>
        <p:nvSpPr>
          <p:cNvPr id="94" name="Oval 54"/>
          <p:cNvSpPr>
            <a:spLocks noChangeArrowheads="1"/>
          </p:cNvSpPr>
          <p:nvPr/>
        </p:nvSpPr>
        <p:spPr bwMode="auto">
          <a:xfrm>
            <a:off x="4970814" y="4901542"/>
            <a:ext cx="797627" cy="245424"/>
          </a:xfrm>
          <a:prstGeom prst="ellipse">
            <a:avLst/>
          </a:prstGeom>
          <a:solidFill>
            <a:srgbClr val="00B050"/>
          </a:solidFill>
          <a:ln w="9525">
            <a:noFill/>
            <a:round/>
            <a:headEnd/>
            <a:tailEnd/>
          </a:ln>
        </p:spPr>
        <p:txBody>
          <a:bodyPr wrap="none" lIns="77899" tIns="38950" rIns="77899" bIns="38950" anchor="ctr"/>
          <a:lstStyle/>
          <a:p>
            <a:pPr algn="ctr" defTabSz="778585">
              <a:defRPr/>
            </a:pPr>
            <a:r>
              <a:rPr lang="ja-JP" altLang="en-US" sz="937" dirty="0">
                <a:solidFill>
                  <a:prstClr val="white"/>
                </a:solidFill>
                <a:latin typeface="ＭＳ Ｐゴシック"/>
                <a:ea typeface="ＭＳ Ｐゴシック"/>
              </a:rPr>
              <a:t>連　携</a:t>
            </a:r>
            <a:endParaRPr lang="en-US" altLang="ja-JP" sz="937" dirty="0">
              <a:solidFill>
                <a:prstClr val="white"/>
              </a:solidFill>
              <a:latin typeface="ＭＳ Ｐゴシック"/>
              <a:ea typeface="ＭＳ Ｐゴシック"/>
            </a:endParaRPr>
          </a:p>
        </p:txBody>
      </p:sp>
      <p:sp>
        <p:nvSpPr>
          <p:cNvPr id="101" name="角丸四角形 100"/>
          <p:cNvSpPr/>
          <p:nvPr/>
        </p:nvSpPr>
        <p:spPr bwMode="auto">
          <a:xfrm>
            <a:off x="7097819" y="3060864"/>
            <a:ext cx="1628020" cy="1043051"/>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square" lIns="92023" rIns="0" rtlCol="0" anchor="t" anchorCtr="0">
            <a:noAutofit/>
          </a:bodyPr>
          <a:lstStyle/>
          <a:p>
            <a:pPr defTabSz="778585"/>
            <a:r>
              <a:rPr lang="ja-JP" altLang="en-US" sz="1108" b="1" dirty="0">
                <a:solidFill>
                  <a:prstClr val="black"/>
                </a:solidFill>
                <a:latin typeface="メイリオ" pitchFamily="50" charset="-128"/>
                <a:ea typeface="メイリオ" pitchFamily="50" charset="-128"/>
              </a:rPr>
              <a:t>事業主等に対する理解促進</a:t>
            </a:r>
            <a:endParaRPr lang="en-US" altLang="ja-JP" sz="1023" dirty="0">
              <a:solidFill>
                <a:prstClr val="black"/>
              </a:solidFill>
              <a:latin typeface="メイリオ" pitchFamily="50" charset="-128"/>
              <a:ea typeface="メイリオ" pitchFamily="50" charset="-128"/>
            </a:endParaRPr>
          </a:p>
          <a:p>
            <a:pPr defTabSz="778585"/>
            <a:r>
              <a:rPr lang="ja-JP" altLang="en-US" sz="894" dirty="0">
                <a:solidFill>
                  <a:prstClr val="black"/>
                </a:solidFill>
                <a:latin typeface="ＭＳ Ｐゴシック"/>
                <a:ea typeface="ＭＳ Ｐゴシック"/>
              </a:rPr>
              <a:t>・事業主に対する啓発</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・求人開拓</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・支援制度に関する情報</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　提供</a:t>
            </a:r>
            <a:endParaRPr lang="en-US" altLang="ja-JP" sz="894" dirty="0">
              <a:solidFill>
                <a:prstClr val="black"/>
              </a:solidFill>
              <a:latin typeface="ＭＳ Ｐゴシック"/>
              <a:ea typeface="ＭＳ Ｐゴシック"/>
            </a:endParaRPr>
          </a:p>
        </p:txBody>
      </p:sp>
      <p:sp>
        <p:nvSpPr>
          <p:cNvPr id="102" name="AutoShape 9"/>
          <p:cNvSpPr>
            <a:spLocks noChangeArrowheads="1"/>
          </p:cNvSpPr>
          <p:nvPr/>
        </p:nvSpPr>
        <p:spPr bwMode="auto">
          <a:xfrm>
            <a:off x="5967847" y="5195827"/>
            <a:ext cx="2127006" cy="626284"/>
          </a:xfrm>
          <a:prstGeom prst="roundRect">
            <a:avLst>
              <a:gd name="adj" fmla="val 16667"/>
            </a:avLst>
          </a:prstGeom>
          <a:noFill/>
          <a:ln w="9525">
            <a:noFill/>
            <a:round/>
            <a:headEnd/>
            <a:tailEnd/>
          </a:ln>
          <a:effectLst/>
        </p:spPr>
        <p:txBody>
          <a:bodyPr anchor="ctr"/>
          <a:lstStyle/>
          <a:p>
            <a:pPr defTabSz="778585">
              <a:defRPr/>
            </a:pPr>
            <a:r>
              <a:rPr lang="ja-JP" altLang="en-US" sz="1023" b="1" dirty="0">
                <a:solidFill>
                  <a:prstClr val="black"/>
                </a:solidFill>
                <a:latin typeface="メイリオ" pitchFamily="50" charset="-128"/>
                <a:ea typeface="メイリオ" pitchFamily="50" charset="-128"/>
              </a:rPr>
              <a:t>ハローワーク各部門</a:t>
            </a:r>
          </a:p>
        </p:txBody>
      </p:sp>
      <p:sp>
        <p:nvSpPr>
          <p:cNvPr id="103" name="AutoShape 9"/>
          <p:cNvSpPr>
            <a:spLocks noChangeArrowheads="1"/>
          </p:cNvSpPr>
          <p:nvPr/>
        </p:nvSpPr>
        <p:spPr bwMode="auto">
          <a:xfrm>
            <a:off x="6058093" y="5649016"/>
            <a:ext cx="1196308" cy="295806"/>
          </a:xfrm>
          <a:prstGeom prst="roundRect">
            <a:avLst>
              <a:gd name="adj" fmla="val 16667"/>
            </a:avLst>
          </a:prstGeom>
          <a:solidFill>
            <a:srgbClr val="FFFF66"/>
          </a:solidFill>
          <a:ln w="9525">
            <a:solidFill>
              <a:srgbClr val="000000"/>
            </a:solidFill>
            <a:round/>
            <a:headEnd/>
            <a:tailEnd/>
          </a:ln>
          <a:effectLst/>
        </p:spPr>
        <p:txBody>
          <a:bodyPr spcCol="360000" anchor="ctr"/>
          <a:lstStyle/>
          <a:p>
            <a:pPr algn="ctr" defTabSz="778585">
              <a:defRPr/>
            </a:pPr>
            <a:r>
              <a:rPr lang="ja-JP" altLang="en-US" sz="852" dirty="0">
                <a:solidFill>
                  <a:prstClr val="black"/>
                </a:solidFill>
                <a:latin typeface="メイリオ" pitchFamily="50" charset="-128"/>
                <a:ea typeface="メイリオ" pitchFamily="50" charset="-128"/>
              </a:rPr>
              <a:t>職業紹介担当</a:t>
            </a:r>
          </a:p>
        </p:txBody>
      </p:sp>
      <p:sp>
        <p:nvSpPr>
          <p:cNvPr id="104" name="AutoShape 9"/>
          <p:cNvSpPr>
            <a:spLocks noChangeArrowheads="1"/>
          </p:cNvSpPr>
          <p:nvPr/>
        </p:nvSpPr>
        <p:spPr bwMode="auto">
          <a:xfrm>
            <a:off x="7339918" y="5649016"/>
            <a:ext cx="1196441" cy="295806"/>
          </a:xfrm>
          <a:prstGeom prst="roundRect">
            <a:avLst>
              <a:gd name="adj" fmla="val 16667"/>
            </a:avLst>
          </a:prstGeom>
          <a:solidFill>
            <a:srgbClr val="FFFF66"/>
          </a:solidFill>
          <a:ln w="9525">
            <a:solidFill>
              <a:srgbClr val="000000"/>
            </a:solidFill>
            <a:round/>
            <a:headEnd/>
            <a:tailEnd/>
          </a:ln>
          <a:effectLst/>
        </p:spPr>
        <p:txBody>
          <a:bodyPr anchor="ctr"/>
          <a:lstStyle/>
          <a:p>
            <a:pPr algn="ctr" defTabSz="778585">
              <a:defRPr/>
            </a:pPr>
            <a:r>
              <a:rPr lang="ja-JP" altLang="en-US" sz="852" dirty="0">
                <a:solidFill>
                  <a:prstClr val="black"/>
                </a:solidFill>
                <a:latin typeface="メイリオ" pitchFamily="50" charset="-128"/>
                <a:ea typeface="メイリオ" pitchFamily="50" charset="-128"/>
              </a:rPr>
              <a:t>求人担当</a:t>
            </a:r>
          </a:p>
        </p:txBody>
      </p:sp>
      <p:sp>
        <p:nvSpPr>
          <p:cNvPr id="106" name="AutoShape 9"/>
          <p:cNvSpPr>
            <a:spLocks noChangeArrowheads="1"/>
          </p:cNvSpPr>
          <p:nvPr/>
        </p:nvSpPr>
        <p:spPr bwMode="auto">
          <a:xfrm>
            <a:off x="6058093" y="5984001"/>
            <a:ext cx="1196308" cy="267371"/>
          </a:xfrm>
          <a:prstGeom prst="roundRect">
            <a:avLst>
              <a:gd name="adj" fmla="val 16667"/>
            </a:avLst>
          </a:prstGeom>
          <a:solidFill>
            <a:srgbClr val="FFFF66"/>
          </a:solidFill>
          <a:ln w="9525">
            <a:solidFill>
              <a:srgbClr val="000000"/>
            </a:solidFill>
            <a:round/>
            <a:headEnd/>
            <a:tailEnd/>
          </a:ln>
          <a:effectLst/>
        </p:spPr>
        <p:txBody>
          <a:bodyPr anchor="ctr"/>
          <a:lstStyle/>
          <a:p>
            <a:pPr algn="ctr" defTabSz="778585">
              <a:defRPr/>
            </a:pPr>
            <a:r>
              <a:rPr lang="ja-JP" altLang="en-US" sz="852" dirty="0">
                <a:solidFill>
                  <a:prstClr val="black"/>
                </a:solidFill>
                <a:latin typeface="メイリオ" pitchFamily="50" charset="-128"/>
                <a:ea typeface="メイリオ" pitchFamily="50" charset="-128"/>
              </a:rPr>
              <a:t>職業訓練担当</a:t>
            </a:r>
          </a:p>
        </p:txBody>
      </p:sp>
      <p:sp>
        <p:nvSpPr>
          <p:cNvPr id="107" name="AutoShape 9"/>
          <p:cNvSpPr>
            <a:spLocks noChangeArrowheads="1"/>
          </p:cNvSpPr>
          <p:nvPr/>
        </p:nvSpPr>
        <p:spPr bwMode="auto">
          <a:xfrm>
            <a:off x="7828977" y="5944595"/>
            <a:ext cx="797627" cy="490847"/>
          </a:xfrm>
          <a:prstGeom prst="roundRect">
            <a:avLst>
              <a:gd name="adj" fmla="val 16667"/>
            </a:avLst>
          </a:prstGeom>
          <a:noFill/>
          <a:ln w="9525">
            <a:noFill/>
            <a:round/>
            <a:headEnd/>
            <a:tailEnd/>
          </a:ln>
          <a:effectLst/>
        </p:spPr>
        <p:txBody>
          <a:bodyPr anchor="ctr"/>
          <a:lstStyle/>
          <a:p>
            <a:pPr defTabSz="778585">
              <a:defRPr/>
            </a:pPr>
            <a:r>
              <a:rPr lang="ja-JP" altLang="en-US" sz="1023" dirty="0">
                <a:solidFill>
                  <a:prstClr val="black"/>
                </a:solidFill>
                <a:latin typeface="メイリオ" pitchFamily="50" charset="-128"/>
                <a:ea typeface="メイリオ" pitchFamily="50" charset="-128"/>
              </a:rPr>
              <a:t>等</a:t>
            </a:r>
          </a:p>
        </p:txBody>
      </p:sp>
      <p:sp>
        <p:nvSpPr>
          <p:cNvPr id="108" name="角丸四角形 107"/>
          <p:cNvSpPr/>
          <p:nvPr/>
        </p:nvSpPr>
        <p:spPr bwMode="auto">
          <a:xfrm>
            <a:off x="5635503" y="4198424"/>
            <a:ext cx="2791695" cy="641994"/>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lIns="92023" rIns="0" rtlCol="0" anchor="t" anchorCtr="0"/>
          <a:lstStyle/>
          <a:p>
            <a:pPr defTabSz="778585"/>
            <a:r>
              <a:rPr lang="ja-JP" altLang="en-US" sz="1108" b="1" dirty="0">
                <a:solidFill>
                  <a:prstClr val="black"/>
                </a:solidFill>
                <a:latin typeface="メイリオ" pitchFamily="50" charset="-128"/>
                <a:ea typeface="メイリオ" pitchFamily="50" charset="-128"/>
              </a:rPr>
              <a:t>地域の関係機関の連絡調整</a:t>
            </a:r>
            <a:endParaRPr lang="en-US" altLang="ja-JP" sz="1108" b="1" dirty="0">
              <a:solidFill>
                <a:prstClr val="black"/>
              </a:solidFill>
              <a:latin typeface="メイリオ" pitchFamily="50" charset="-128"/>
              <a:ea typeface="メイリオ" pitchFamily="50" charset="-128"/>
            </a:endParaRPr>
          </a:p>
          <a:p>
            <a:pPr defTabSz="778585"/>
            <a:r>
              <a:rPr lang="ja-JP" altLang="en-US" sz="894" dirty="0">
                <a:solidFill>
                  <a:prstClr val="black"/>
                </a:solidFill>
                <a:latin typeface="ＭＳ Ｐゴシック"/>
                <a:ea typeface="ＭＳ Ｐゴシック"/>
              </a:rPr>
              <a:t>・難病相談支援センター等との連絡調整</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・連絡協議会の開催</a:t>
            </a:r>
          </a:p>
        </p:txBody>
      </p:sp>
      <p:sp>
        <p:nvSpPr>
          <p:cNvPr id="109" name="角丸四角形 108"/>
          <p:cNvSpPr/>
          <p:nvPr/>
        </p:nvSpPr>
        <p:spPr>
          <a:xfrm>
            <a:off x="583865" y="2631374"/>
            <a:ext cx="2326412" cy="306780"/>
          </a:xfrm>
          <a:prstGeom prst="roundRect">
            <a:avLst>
              <a:gd name="adj" fmla="val 1125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endParaRPr lang="ja-JP" altLang="en-US" sz="1534">
              <a:solidFill>
                <a:prstClr val="white"/>
              </a:solidFill>
            </a:endParaRPr>
          </a:p>
        </p:txBody>
      </p:sp>
      <p:sp>
        <p:nvSpPr>
          <p:cNvPr id="110" name="正方形/長方形 109"/>
          <p:cNvSpPr/>
          <p:nvPr/>
        </p:nvSpPr>
        <p:spPr>
          <a:xfrm>
            <a:off x="517401" y="2631373"/>
            <a:ext cx="2525819" cy="368136"/>
          </a:xfrm>
          <a:prstGeom prst="rect">
            <a:avLst/>
          </a:prstGeom>
          <a:noFill/>
          <a:ln w="444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585"/>
            <a:r>
              <a:rPr lang="ja-JP" altLang="en-US" sz="1193" b="1" dirty="0">
                <a:solidFill>
                  <a:prstClr val="white"/>
                </a:solidFill>
                <a:latin typeface="メイリオ" pitchFamily="50" charset="-128"/>
                <a:ea typeface="メイリオ" pitchFamily="50" charset="-128"/>
              </a:rPr>
              <a:t>難病相談支援センター</a:t>
            </a:r>
            <a:endParaRPr lang="en-US" altLang="ja-JP" sz="1193" b="1" dirty="0">
              <a:solidFill>
                <a:prstClr val="white"/>
              </a:solidFill>
              <a:latin typeface="メイリオ" pitchFamily="50" charset="-128"/>
              <a:ea typeface="メイリオ" pitchFamily="50" charset="-128"/>
            </a:endParaRPr>
          </a:p>
        </p:txBody>
      </p:sp>
      <p:sp>
        <p:nvSpPr>
          <p:cNvPr id="111" name="AutoShape 10"/>
          <p:cNvSpPr>
            <a:spLocks noChangeArrowheads="1"/>
          </p:cNvSpPr>
          <p:nvPr/>
        </p:nvSpPr>
        <p:spPr bwMode="auto">
          <a:xfrm>
            <a:off x="560088" y="3060866"/>
            <a:ext cx="2193474" cy="736271"/>
          </a:xfrm>
          <a:prstGeom prst="roundRect">
            <a:avLst>
              <a:gd name="adj" fmla="val 16667"/>
            </a:avLst>
          </a:prstGeom>
          <a:solidFill>
            <a:srgbClr val="FFFF66"/>
          </a:solidFill>
          <a:ln w="12700">
            <a:noFill/>
            <a:round/>
            <a:headEnd/>
            <a:tailEnd/>
          </a:ln>
          <a:effectLst/>
          <a:scene3d>
            <a:camera prst="orthographicFront"/>
            <a:lightRig rig="threePt" dir="t"/>
          </a:scene3d>
          <a:sp3d>
            <a:bevelT w="57150"/>
          </a:sp3d>
        </p:spPr>
        <p:txBody>
          <a:bodyPr anchor="ctr" anchorCtr="0"/>
          <a:lstStyle/>
          <a:p>
            <a:pPr defTabSz="778585">
              <a:defRPr/>
            </a:pPr>
            <a:r>
              <a:rPr lang="ja-JP" altLang="en-US" sz="1023" b="1" dirty="0">
                <a:solidFill>
                  <a:prstClr val="black"/>
                </a:solidFill>
                <a:latin typeface="メイリオ" pitchFamily="50" charset="-128"/>
                <a:ea typeface="メイリオ" pitchFamily="50" charset="-128"/>
              </a:rPr>
              <a:t>難病相談・支援員等による</a:t>
            </a:r>
            <a:endParaRPr lang="en-US" altLang="ja-JP" sz="1023" b="1" dirty="0">
              <a:solidFill>
                <a:prstClr val="black"/>
              </a:solidFill>
              <a:latin typeface="メイリオ" pitchFamily="50" charset="-128"/>
              <a:ea typeface="メイリオ" pitchFamily="50" charset="-128"/>
            </a:endParaRPr>
          </a:p>
          <a:p>
            <a:pPr defTabSz="778585">
              <a:defRPr/>
            </a:pPr>
            <a:r>
              <a:rPr lang="ja-JP" altLang="en-US" sz="1023" b="1" dirty="0">
                <a:solidFill>
                  <a:prstClr val="black"/>
                </a:solidFill>
                <a:latin typeface="メイリオ" pitchFamily="50" charset="-128"/>
                <a:ea typeface="メイリオ" pitchFamily="50" charset="-128"/>
              </a:rPr>
              <a:t>支援</a:t>
            </a:r>
            <a:endParaRPr lang="en-US" altLang="ja-JP" sz="1023" b="1" dirty="0">
              <a:solidFill>
                <a:prstClr val="black"/>
              </a:solidFill>
              <a:latin typeface="メイリオ" pitchFamily="50" charset="-128"/>
              <a:ea typeface="メイリオ" pitchFamily="50" charset="-128"/>
            </a:endParaRPr>
          </a:p>
          <a:p>
            <a:pPr defTabSz="778585">
              <a:defRPr/>
            </a:pPr>
            <a:r>
              <a:rPr lang="ja-JP" altLang="en-US" sz="894" dirty="0">
                <a:solidFill>
                  <a:prstClr val="black"/>
                </a:solidFill>
                <a:latin typeface="ＭＳ Ｐゴシック"/>
                <a:ea typeface="ＭＳ Ｐゴシック"/>
              </a:rPr>
              <a:t>・治療・生活等に係る相談、</a:t>
            </a:r>
            <a:endParaRPr lang="en-US" altLang="ja-JP" sz="894" dirty="0">
              <a:solidFill>
                <a:prstClr val="black"/>
              </a:solidFill>
              <a:latin typeface="ＭＳ Ｐゴシック"/>
              <a:ea typeface="ＭＳ Ｐゴシック"/>
            </a:endParaRPr>
          </a:p>
          <a:p>
            <a:pPr defTabSz="778585">
              <a:defRPr/>
            </a:pPr>
            <a:r>
              <a:rPr lang="ja-JP" altLang="en-US" sz="894" dirty="0">
                <a:solidFill>
                  <a:prstClr val="black"/>
                </a:solidFill>
                <a:latin typeface="ＭＳ Ｐゴシック"/>
                <a:ea typeface="ＭＳ Ｐゴシック"/>
              </a:rPr>
              <a:t>　助言・指導</a:t>
            </a:r>
            <a:endParaRPr lang="en-US" altLang="ja-JP" sz="894" dirty="0">
              <a:solidFill>
                <a:prstClr val="black"/>
              </a:solidFill>
              <a:latin typeface="ＭＳ Ｐゴシック"/>
              <a:ea typeface="ＭＳ Ｐゴシック"/>
            </a:endParaRPr>
          </a:p>
        </p:txBody>
      </p:sp>
      <p:pic>
        <p:nvPicPr>
          <p:cNvPr id="46" name="図 116" descr="MC900432625.PNG"/>
          <p:cNvPicPr>
            <a:picLocks noChangeAspect="1"/>
          </p:cNvPicPr>
          <p:nvPr/>
        </p:nvPicPr>
        <p:blipFill>
          <a:blip r:embed="rId5" cstate="print"/>
          <a:srcRect/>
          <a:stretch>
            <a:fillRect/>
          </a:stretch>
        </p:blipFill>
        <p:spPr bwMode="auto">
          <a:xfrm>
            <a:off x="2378525" y="3122220"/>
            <a:ext cx="574444" cy="530256"/>
          </a:xfrm>
          <a:prstGeom prst="rect">
            <a:avLst/>
          </a:prstGeom>
          <a:noFill/>
          <a:ln w="9525">
            <a:noFill/>
            <a:miter lim="800000"/>
            <a:headEnd/>
            <a:tailEnd/>
          </a:ln>
        </p:spPr>
      </p:pic>
      <p:sp>
        <p:nvSpPr>
          <p:cNvPr id="112" name="右矢印 111"/>
          <p:cNvSpPr/>
          <p:nvPr/>
        </p:nvSpPr>
        <p:spPr bwMode="auto">
          <a:xfrm rot="16200000">
            <a:off x="1269007" y="4686797"/>
            <a:ext cx="490847" cy="797627"/>
          </a:xfrm>
          <a:prstGeom prst="rightArrow">
            <a:avLst>
              <a:gd name="adj1" fmla="val 50000"/>
              <a:gd name="adj2" fmla="val 41428"/>
            </a:avLst>
          </a:prstGeom>
          <a:solidFill>
            <a:srgbClr val="9BF77B"/>
          </a:solidFill>
          <a:ln w="19050" algn="ctr">
            <a:noFill/>
            <a:round/>
            <a:headEnd/>
            <a:tailEnd/>
          </a:ln>
          <a:effectLst/>
        </p:spPr>
        <p:txBody>
          <a:bodyPr wrap="none" rtlCol="0" anchor="b" anchorCtr="1"/>
          <a:lstStyle/>
          <a:p>
            <a:pPr algn="ctr" defTabSz="778585"/>
            <a:endParaRPr lang="ja-JP" altLang="en-US" sz="1534" b="1" dirty="0">
              <a:solidFill>
                <a:prstClr val="black"/>
              </a:solidFill>
              <a:latin typeface="ＭＳ Ｐゴシック"/>
              <a:ea typeface="ＭＳ Ｐゴシック"/>
            </a:endParaRPr>
          </a:p>
        </p:txBody>
      </p:sp>
      <p:sp>
        <p:nvSpPr>
          <p:cNvPr id="119" name="角丸四角形 118"/>
          <p:cNvSpPr/>
          <p:nvPr/>
        </p:nvSpPr>
        <p:spPr bwMode="auto">
          <a:xfrm>
            <a:off x="560088" y="3919847"/>
            <a:ext cx="2416658" cy="920339"/>
          </a:xfrm>
          <a:prstGeom prst="roundRect">
            <a:avLst>
              <a:gd name="adj" fmla="val 11744"/>
            </a:avLst>
          </a:prstGeom>
          <a:gradFill>
            <a:gsLst>
              <a:gs pos="0">
                <a:srgbClr val="FF9933"/>
              </a:gs>
              <a:gs pos="100000">
                <a:schemeClr val="bg1">
                  <a:lumMod val="95000"/>
                </a:schemeClr>
              </a:gs>
            </a:gsLst>
            <a:lin ang="13500000" scaled="1"/>
          </a:gradFill>
          <a:ln w="9525" algn="ctr">
            <a:noFill/>
            <a:round/>
            <a:headEnd/>
            <a:tailEnd/>
          </a:ln>
          <a:effectLst/>
          <a:scene3d>
            <a:camera prst="orthographicFront"/>
            <a:lightRig rig="threePt" dir="t"/>
          </a:scene3d>
          <a:sp3d extrusionH="76200" prstMaterial="dkEdge">
            <a:bevelT/>
            <a:extrusionClr>
              <a:srgbClr val="FF9933"/>
            </a:extrusionClr>
            <a:contourClr>
              <a:srgbClr val="FF9933"/>
            </a:contourClr>
          </a:sp3d>
        </p:spPr>
        <p:txBody>
          <a:bodyPr wrap="none" rtlCol="0" anchor="t" anchorCtr="0"/>
          <a:lstStyle/>
          <a:p>
            <a:pPr defTabSz="778585"/>
            <a:r>
              <a:rPr lang="ja-JP" altLang="en-US" sz="1023" b="1" dirty="0">
                <a:solidFill>
                  <a:prstClr val="black"/>
                </a:solidFill>
                <a:latin typeface="メイリオ" pitchFamily="50" charset="-128"/>
                <a:ea typeface="メイリオ" pitchFamily="50" charset="-128"/>
              </a:rPr>
              <a:t>難病相談支援センターにおける</a:t>
            </a:r>
            <a:endParaRPr lang="en-US" altLang="ja-JP" sz="1023" b="1" dirty="0">
              <a:solidFill>
                <a:prstClr val="black"/>
              </a:solidFill>
              <a:latin typeface="メイリオ" pitchFamily="50" charset="-128"/>
              <a:ea typeface="メイリオ" pitchFamily="50" charset="-128"/>
            </a:endParaRPr>
          </a:p>
          <a:p>
            <a:pPr defTabSz="778585"/>
            <a:r>
              <a:rPr lang="ja-JP" altLang="en-US" sz="1023" b="1" dirty="0">
                <a:solidFill>
                  <a:prstClr val="black"/>
                </a:solidFill>
                <a:latin typeface="メイリオ" pitchFamily="50" charset="-128"/>
                <a:ea typeface="メイリオ" pitchFamily="50" charset="-128"/>
              </a:rPr>
              <a:t>出張相談等</a:t>
            </a:r>
            <a:endParaRPr lang="en-US" altLang="ja-JP" sz="1023" b="1" dirty="0">
              <a:solidFill>
                <a:prstClr val="black"/>
              </a:solidFill>
              <a:latin typeface="メイリオ" pitchFamily="50" charset="-128"/>
              <a:ea typeface="メイリオ" pitchFamily="50" charset="-128"/>
            </a:endParaRPr>
          </a:p>
          <a:p>
            <a:pPr defTabSz="778585"/>
            <a:r>
              <a:rPr lang="ja-JP" altLang="en-US" sz="894" b="1" dirty="0">
                <a:solidFill>
                  <a:prstClr val="black"/>
                </a:solidFill>
                <a:latin typeface="ＭＳ Ｐゴシック"/>
                <a:ea typeface="ＭＳ Ｐゴシック"/>
              </a:rPr>
              <a:t> </a:t>
            </a:r>
            <a:r>
              <a:rPr lang="ja-JP" altLang="en-US" sz="894" dirty="0">
                <a:solidFill>
                  <a:prstClr val="black"/>
                </a:solidFill>
                <a:latin typeface="ＭＳ Ｐゴシック"/>
                <a:ea typeface="ＭＳ Ｐゴシック"/>
              </a:rPr>
              <a:t>・難病患者に対する</a:t>
            </a:r>
            <a:r>
              <a:rPr lang="ja-JP" altLang="ja-JP" sz="894" dirty="0">
                <a:solidFill>
                  <a:prstClr val="black"/>
                </a:solidFill>
                <a:latin typeface="ＭＳ Ｐゴシック"/>
                <a:ea typeface="ＭＳ Ｐゴシック"/>
              </a:rPr>
              <a:t>出張相談</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 ・対象者のハローワークへの</a:t>
            </a:r>
            <a:r>
              <a:rPr lang="ja-JP" altLang="ja-JP" sz="894" dirty="0">
                <a:solidFill>
                  <a:prstClr val="black"/>
                </a:solidFill>
                <a:latin typeface="ＭＳ Ｐゴシック"/>
                <a:ea typeface="ＭＳ Ｐゴシック"/>
              </a:rPr>
              <a:t>誘導</a:t>
            </a:r>
            <a:endParaRPr lang="en-US" altLang="ja-JP" sz="894" dirty="0">
              <a:solidFill>
                <a:prstClr val="black"/>
              </a:solidFill>
              <a:latin typeface="ＭＳ Ｐゴシック"/>
              <a:ea typeface="ＭＳ Ｐゴシック"/>
            </a:endParaRPr>
          </a:p>
          <a:p>
            <a:pPr defTabSz="778585"/>
            <a:r>
              <a:rPr lang="ja-JP" altLang="en-US" sz="894" dirty="0">
                <a:solidFill>
                  <a:prstClr val="black"/>
                </a:solidFill>
                <a:latin typeface="ＭＳ Ｐゴシック"/>
                <a:ea typeface="ＭＳ Ｐゴシック"/>
              </a:rPr>
              <a:t> ・難病相談・支援員等への情報提供</a:t>
            </a:r>
          </a:p>
        </p:txBody>
      </p:sp>
      <p:sp>
        <p:nvSpPr>
          <p:cNvPr id="116" name="右矢印 115"/>
          <p:cNvSpPr/>
          <p:nvPr/>
        </p:nvSpPr>
        <p:spPr bwMode="auto">
          <a:xfrm rot="10800000">
            <a:off x="2843809" y="3858500"/>
            <a:ext cx="731157" cy="920338"/>
          </a:xfrm>
          <a:prstGeom prst="rightArrow">
            <a:avLst>
              <a:gd name="adj1" fmla="val 50000"/>
              <a:gd name="adj2" fmla="val 41428"/>
            </a:avLst>
          </a:prstGeom>
          <a:solidFill>
            <a:srgbClr val="00B050"/>
          </a:solidFill>
          <a:ln w="19050" algn="ctr">
            <a:noFill/>
            <a:round/>
            <a:headEnd/>
            <a:tailEnd/>
          </a:ln>
          <a:effectLst/>
        </p:spPr>
        <p:txBody>
          <a:bodyPr wrap="none" rtlCol="0" anchor="b" anchorCtr="1"/>
          <a:lstStyle/>
          <a:p>
            <a:pPr algn="ctr" defTabSz="778585"/>
            <a:endParaRPr lang="ja-JP" altLang="en-US" sz="1534" b="1" dirty="0">
              <a:solidFill>
                <a:prstClr val="black"/>
              </a:solidFill>
              <a:latin typeface="ＭＳ Ｐゴシック"/>
              <a:ea typeface="ＭＳ Ｐゴシック"/>
            </a:endParaRPr>
          </a:p>
        </p:txBody>
      </p:sp>
      <p:sp>
        <p:nvSpPr>
          <p:cNvPr id="118" name="Oval 54"/>
          <p:cNvSpPr>
            <a:spLocks noChangeArrowheads="1"/>
          </p:cNvSpPr>
          <p:nvPr/>
        </p:nvSpPr>
        <p:spPr bwMode="auto">
          <a:xfrm>
            <a:off x="2910277" y="4103915"/>
            <a:ext cx="664689" cy="429491"/>
          </a:xfrm>
          <a:prstGeom prst="ellipse">
            <a:avLst/>
          </a:prstGeom>
          <a:noFill/>
          <a:ln w="9525">
            <a:noFill/>
            <a:round/>
            <a:headEnd/>
            <a:tailEnd/>
          </a:ln>
        </p:spPr>
        <p:txBody>
          <a:bodyPr wrap="none" lIns="77899" tIns="38950" rIns="77899" bIns="38950" anchor="ctr"/>
          <a:lstStyle/>
          <a:p>
            <a:pPr algn="ctr" defTabSz="778585">
              <a:defRPr/>
            </a:pPr>
            <a:r>
              <a:rPr lang="ja-JP" altLang="en-US" sz="1534" b="1" dirty="0">
                <a:solidFill>
                  <a:prstClr val="white"/>
                </a:solidFill>
                <a:latin typeface="メイリオ" pitchFamily="50" charset="-128"/>
                <a:ea typeface="メイリオ" pitchFamily="50" charset="-128"/>
              </a:rPr>
              <a:t>出張</a:t>
            </a:r>
            <a:endParaRPr lang="en-US" altLang="ja-JP" sz="1534" b="1" dirty="0">
              <a:solidFill>
                <a:prstClr val="white"/>
              </a:solidFill>
              <a:latin typeface="メイリオ" pitchFamily="50" charset="-128"/>
              <a:ea typeface="メイリオ" pitchFamily="50" charset="-128"/>
            </a:endParaRPr>
          </a:p>
        </p:txBody>
      </p:sp>
      <p:sp>
        <p:nvSpPr>
          <p:cNvPr id="47" name="大かっこ 46"/>
          <p:cNvSpPr/>
          <p:nvPr/>
        </p:nvSpPr>
        <p:spPr>
          <a:xfrm>
            <a:off x="517396" y="5699169"/>
            <a:ext cx="2060537" cy="467514"/>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778585"/>
            <a:endParaRPr lang="ja-JP" altLang="en-US" sz="1534">
              <a:solidFill>
                <a:prstClr val="black"/>
              </a:solidFill>
            </a:endParaRPr>
          </a:p>
        </p:txBody>
      </p:sp>
      <p:pic>
        <p:nvPicPr>
          <p:cNvPr id="42" name="Picture 33" descr="j0431614[1]"/>
          <p:cNvPicPr>
            <a:picLocks noChangeAspect="1" noChangeArrowheads="1"/>
          </p:cNvPicPr>
          <p:nvPr/>
        </p:nvPicPr>
        <p:blipFill>
          <a:blip r:embed="rId6" cstate="print"/>
          <a:srcRect/>
          <a:stretch>
            <a:fillRect/>
          </a:stretch>
        </p:blipFill>
        <p:spPr bwMode="auto">
          <a:xfrm>
            <a:off x="1916474" y="5106491"/>
            <a:ext cx="594990" cy="592678"/>
          </a:xfrm>
          <a:prstGeom prst="rect">
            <a:avLst/>
          </a:prstGeom>
          <a:noFill/>
          <a:ln w="9525">
            <a:noFill/>
            <a:miter lim="800000"/>
            <a:headEnd/>
            <a:tailEnd/>
          </a:ln>
        </p:spPr>
      </p:pic>
      <p:sp>
        <p:nvSpPr>
          <p:cNvPr id="5" name="フッター プレースホルダー 4"/>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57</a:t>
            </a:fld>
            <a:endParaRPr kumimoji="1" lang="ja-JP" altLang="en-US"/>
          </a:p>
        </p:txBody>
      </p:sp>
    </p:spTree>
    <p:extLst>
      <p:ext uri="{BB962C8B-B14F-4D97-AF65-F5344CB8AC3E}">
        <p14:creationId xmlns:p14="http://schemas.microsoft.com/office/powerpoint/2010/main" val="1634828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14162796"/>
              </p:ext>
            </p:extLst>
          </p:nvPr>
        </p:nvGraphicFramePr>
        <p:xfrm>
          <a:off x="310810" y="688310"/>
          <a:ext cx="8441553" cy="5837034"/>
        </p:xfrm>
        <a:graphic>
          <a:graphicData uri="http://schemas.openxmlformats.org/drawingml/2006/table">
            <a:tbl>
              <a:tblPr/>
              <a:tblGrid>
                <a:gridCol w="3389915">
                  <a:extLst>
                    <a:ext uri="{9D8B030D-6E8A-4147-A177-3AD203B41FA5}">
                      <a16:colId xmlns:a16="http://schemas.microsoft.com/office/drawing/2014/main" val="20000"/>
                    </a:ext>
                  </a:extLst>
                </a:gridCol>
                <a:gridCol w="5051638">
                  <a:extLst>
                    <a:ext uri="{9D8B030D-6E8A-4147-A177-3AD203B41FA5}">
                      <a16:colId xmlns:a16="http://schemas.microsoft.com/office/drawing/2014/main" val="20001"/>
                    </a:ext>
                  </a:extLst>
                </a:gridCol>
              </a:tblGrid>
              <a:tr h="203627">
                <a:tc gridSpan="2">
                  <a:txBody>
                    <a:bodyPr/>
                    <a:lstStyle/>
                    <a:p>
                      <a:pPr algn="l" rtl="0" fontAlgn="ctr"/>
                      <a:r>
                        <a:rPr lang="ja-JP" altLang="en-US" sz="1100" b="1" i="0" u="none" strike="noStrike" dirty="0">
                          <a:solidFill>
                            <a:srgbClr val="FFFFFF"/>
                          </a:solidFill>
                          <a:effectLst/>
                          <a:latin typeface="メイリオ" panose="020B0604030504040204" pitchFamily="50" charset="-128"/>
                          <a:ea typeface="メイリオ" panose="020B0604030504040204" pitchFamily="50" charset="-128"/>
                        </a:rPr>
                        <a:t>○支援体制の整備</a:t>
                      </a:r>
                    </a:p>
                  </a:txBody>
                  <a:tcPr marL="66462" marR="2386" marT="2386" marB="0" anchor="ctr">
                    <a:lnL w="12700" cap="flat" cmpd="sng" algn="ctr">
                      <a:solidFill>
                        <a:srgbClr val="2A7FFF"/>
                      </a:solidFill>
                      <a:prstDash val="solid"/>
                      <a:round/>
                      <a:headEnd type="none" w="med" len="med"/>
                      <a:tailEnd type="none" w="med" len="med"/>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2A7FFF"/>
                    </a:solidFill>
                  </a:tcPr>
                </a:tc>
                <a:tc hMerge="1">
                  <a:txBody>
                    <a:bodyPr/>
                    <a:lstStyle/>
                    <a:p>
                      <a:endParaRPr kumimoji="1" lang="ja-JP" altLang="en-US"/>
                    </a:p>
                  </a:txBody>
                  <a:tcPr/>
                </a:tc>
                <a:extLst>
                  <a:ext uri="{0D108BD9-81ED-4DB2-BD59-A6C34878D82A}">
                    <a16:rowId xmlns:a16="http://schemas.microsoft.com/office/drawing/2014/main" val="10000"/>
                  </a:ext>
                </a:extLst>
              </a:tr>
              <a:tr h="351293">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「専門アドバイザー」</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による専門的相談</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厚生労働省が</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、障害者</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雇用</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に精通した専門家</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9</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人を「専門アドバイザー」として選任し、各府省の要請に応じて派遣して障害者雇用に関する専門的・技術的相談に対応</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r h="159004">
                <a:tc>
                  <a:txBody>
                    <a:bodyPr/>
                    <a:lstStyle/>
                    <a:p>
                      <a:pPr algn="l" rtl="0"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462" marR="66462" marT="2386" marB="0" anchor="ctr">
                    <a:lnL>
                      <a:noFill/>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6462" marR="66462" marT="2386" marB="0" anchor="ctr">
                    <a:lnL>
                      <a:noFill/>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extLst>
                  <a:ext uri="{0D108BD9-81ED-4DB2-BD59-A6C34878D82A}">
                    <a16:rowId xmlns:a16="http://schemas.microsoft.com/office/drawing/2014/main" val="10003"/>
                  </a:ext>
                </a:extLst>
              </a:tr>
              <a:tr h="221316">
                <a:tc gridSpan="2">
                  <a:txBody>
                    <a:bodyPr/>
                    <a:lstStyle/>
                    <a:p>
                      <a:pPr algn="l" rtl="0" fontAlgn="ctr"/>
                      <a:r>
                        <a:rPr lang="ja-JP" altLang="en-US" sz="1100" b="1" i="0" u="none" strike="noStrike" dirty="0">
                          <a:solidFill>
                            <a:srgbClr val="FFFFFF"/>
                          </a:solidFill>
                          <a:effectLst/>
                          <a:latin typeface="メイリオ" panose="020B0604030504040204" pitchFamily="50" charset="-128"/>
                          <a:ea typeface="メイリオ" panose="020B0604030504040204" pitchFamily="50" charset="-128"/>
                        </a:rPr>
                        <a:t>○障害者雇用に関する理解の</a:t>
                      </a:r>
                      <a:r>
                        <a:rPr lang="ja-JP" altLang="en-US" sz="1100" b="1" i="0" u="none" strike="noStrike" dirty="0" smtClean="0">
                          <a:solidFill>
                            <a:srgbClr val="FFFFFF"/>
                          </a:solidFill>
                          <a:effectLst/>
                          <a:latin typeface="メイリオ" panose="020B0604030504040204" pitchFamily="50" charset="-128"/>
                          <a:ea typeface="メイリオ" panose="020B0604030504040204" pitchFamily="50" charset="-128"/>
                        </a:rPr>
                        <a:t>促進（障害者の活躍の場の拡大に係るノウハウ等の提供）</a:t>
                      </a:r>
                      <a:endParaRPr lang="ja-JP" altLang="en-US" sz="1100" b="1" i="0" u="none" strike="noStrike" dirty="0">
                        <a:solidFill>
                          <a:srgbClr val="FFFFFF"/>
                        </a:solidFill>
                        <a:effectLst/>
                        <a:latin typeface="メイリオ" panose="020B0604030504040204" pitchFamily="50" charset="-128"/>
                        <a:ea typeface="メイリオ" panose="020B0604030504040204" pitchFamily="50" charset="-128"/>
                      </a:endParaRPr>
                    </a:p>
                  </a:txBody>
                  <a:tcPr marL="66462" marR="66462" marT="2386" marB="0" anchor="ctr">
                    <a:lnL w="12700" cap="flat" cmpd="sng" algn="ctr">
                      <a:solidFill>
                        <a:srgbClr val="2A7FFF"/>
                      </a:solidFill>
                      <a:prstDash val="solid"/>
                      <a:round/>
                      <a:headEnd type="none" w="med" len="med"/>
                      <a:tailEnd type="none" w="med" len="med"/>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2A7FFF"/>
                    </a:solidFill>
                  </a:tcPr>
                </a:tc>
                <a:tc hMerge="1">
                  <a:txBody>
                    <a:bodyPr/>
                    <a:lstStyle/>
                    <a:p>
                      <a:endParaRPr kumimoji="1" lang="ja-JP" altLang="en-US"/>
                    </a:p>
                  </a:txBody>
                  <a:tcPr/>
                </a:tc>
                <a:extLst>
                  <a:ext uri="{0D108BD9-81ED-4DB2-BD59-A6C34878D82A}">
                    <a16:rowId xmlns:a16="http://schemas.microsoft.com/office/drawing/2014/main" val="10004"/>
                  </a:ext>
                </a:extLst>
              </a:tr>
              <a:tr h="261219">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「国家公務員における合理的配慮に関する指針」の策定</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国の機関において障害者を雇用する際に必要となる合理的配慮のガイドライン（</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人事院が策定）</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extLst>
                  <a:ext uri="{0D108BD9-81ED-4DB2-BD59-A6C34878D82A}">
                    <a16:rowId xmlns:a16="http://schemas.microsoft.com/office/drawing/2014/main" val="10005"/>
                  </a:ext>
                </a:extLst>
              </a:tr>
              <a:tr h="330277">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「公務部門における障害者雇用マニュアル」の策定</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公務部門において障害者を雇用</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する際に必要となる基礎知識</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や支援策等を</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整理したマニュアル（</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内閣</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人事局を中心として</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厚生労働省</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・人事院の</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協力のもとに平成</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30</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年度</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末までに</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策定）</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201029">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 民間企業における障害者雇用のノウハウの提供</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各種マニュアル、ガイドブック、リファレンスサービス等により提供</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extLst>
                  <a:ext uri="{0D108BD9-81ED-4DB2-BD59-A6C34878D82A}">
                    <a16:rowId xmlns:a16="http://schemas.microsoft.com/office/drawing/2014/main" val="10007"/>
                  </a:ext>
                </a:extLst>
              </a:tr>
              <a:tr h="374015">
                <a:tc>
                  <a:txBody>
                    <a:bodyPr/>
                    <a:lstStyle/>
                    <a:p>
                      <a:pPr algn="l" rtl="0" fontAlgn="ctr"/>
                      <a:r>
                        <a:rPr lang="ja-JP" altLang="en-US" sz="1000" b="0" i="0" u="none" strike="noStrike" dirty="0" smtClean="0">
                          <a:solidFill>
                            <a:schemeClr val="tx1"/>
                          </a:solidFill>
                          <a:effectLst/>
                          <a:latin typeface="メイリオ" panose="020B0604030504040204" pitchFamily="50" charset="-128"/>
                          <a:ea typeface="メイリオ" panose="020B0604030504040204" pitchFamily="50" charset="-128"/>
                        </a:rPr>
                        <a:t> 障害者</a:t>
                      </a: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雇用の際に必要となる設備改善・機器導入に関する情報提供</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障害者雇用の際に必要となる設備改善・機器導入に関する情報について</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独）高齢・障害・求職者雇用支援機構に</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蓄積されたノウハウ・情報</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を提供</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08"/>
                  </a:ext>
                </a:extLst>
              </a:tr>
              <a:tr h="177150">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「障害者雇用セミナー」の開催</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障害者の働きやすい職場環境づくりや障害特性に応じた雇用管理について説明</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extLst>
                  <a:ext uri="{0D108BD9-81ED-4DB2-BD59-A6C34878D82A}">
                    <a16:rowId xmlns:a16="http://schemas.microsoft.com/office/drawing/2014/main" val="10009"/>
                  </a:ext>
                </a:extLst>
              </a:tr>
              <a:tr h="367885">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「障害者雇用職場見学会」「障害者就労支援施設等見学会」の開催</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障害者の特性や障害者雇用を進める際の実践的な知見を学ぶため、障害者雇用に積極的に取り組む企業、就労移行支援機関、特別支援学校、障害者職業能力開発校等を見学</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10"/>
                  </a:ext>
                </a:extLst>
              </a:tr>
              <a:tr h="363304">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「精神・発達障害者しごとサポーター養成講座」の開催と</a:t>
                      </a:r>
                      <a:r>
                        <a:rPr lang="en-US" altLang="ja-JP" sz="1000" b="0" i="0" u="none" strike="noStrike" dirty="0">
                          <a:solidFill>
                            <a:schemeClr val="tx1"/>
                          </a:solidFill>
                          <a:effectLst/>
                          <a:latin typeface="メイリオ" panose="020B0604030504040204" pitchFamily="50" charset="-128"/>
                          <a:ea typeface="メイリオ" panose="020B0604030504040204" pitchFamily="50" charset="-128"/>
                        </a:rPr>
                        <a:t>e-</a:t>
                      </a: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ラーニング講座の提供</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精神・発達障害者に対する知識と理解を深めるための、精神・発達障害者と共に働く職員を対象とした講座（あわせて同講座の</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e-</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ラーニング版を提供）</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extLst>
                  <a:ext uri="{0D108BD9-81ED-4DB2-BD59-A6C34878D82A}">
                    <a16:rowId xmlns:a16="http://schemas.microsoft.com/office/drawing/2014/main" val="10011"/>
                  </a:ext>
                </a:extLst>
              </a:tr>
              <a:tr h="346169">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「障害者雇用キーパーソン養成講習会」の開催</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障害特性を理解した上での雇用・配置や業務のコーディネートを行う障害者</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雇用のキーパーソンとなる職員を養成するための講習会（</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内閣人事局が開催）</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159004">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6462" marR="66462" marT="2386" marB="0" anchor="ctr">
                    <a:lnL>
                      <a:noFill/>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6462" marR="66462" marT="2386" marB="0" anchor="ctr">
                    <a:lnL>
                      <a:noFill/>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extLst>
                  <a:ext uri="{0D108BD9-81ED-4DB2-BD59-A6C34878D82A}">
                    <a16:rowId xmlns:a16="http://schemas.microsoft.com/office/drawing/2014/main" val="10013"/>
                  </a:ext>
                </a:extLst>
              </a:tr>
              <a:tr h="188985">
                <a:tc gridSpan="2">
                  <a:txBody>
                    <a:bodyPr/>
                    <a:lstStyle/>
                    <a:p>
                      <a:pPr algn="l" rtl="0"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1" i="0" u="none" strike="noStrike" dirty="0">
                          <a:solidFill>
                            <a:srgbClr val="FFFFFF"/>
                          </a:solidFill>
                          <a:effectLst/>
                          <a:latin typeface="メイリオ" panose="020B0604030504040204" pitchFamily="50" charset="-128"/>
                          <a:ea typeface="メイリオ" panose="020B0604030504040204" pitchFamily="50" charset="-128"/>
                        </a:rPr>
                        <a:t>職場実習の実施</a:t>
                      </a:r>
                      <a:endParaRPr lang="ja-JP" altLang="en-US" sz="1000" b="0" i="0" u="none" strike="noStrike" dirty="0">
                        <a:solidFill>
                          <a:srgbClr val="FFFFFF"/>
                        </a:solidFill>
                        <a:effectLst/>
                        <a:latin typeface="メイリオ" panose="020B0604030504040204" pitchFamily="50" charset="-128"/>
                        <a:ea typeface="メイリオ" panose="020B0604030504040204" pitchFamily="50" charset="-128"/>
                      </a:endParaRPr>
                    </a:p>
                  </a:txBody>
                  <a:tcPr marL="66462" marR="66462" marT="2386" marB="0" anchor="ctr">
                    <a:lnL w="12700" cap="flat" cmpd="sng" algn="ctr">
                      <a:solidFill>
                        <a:srgbClr val="2A7FFF"/>
                      </a:solidFill>
                      <a:prstDash val="solid"/>
                      <a:round/>
                      <a:headEnd type="none" w="med" len="med"/>
                      <a:tailEnd type="none" w="med" len="med"/>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2A7FFF"/>
                    </a:solidFill>
                  </a:tcPr>
                </a:tc>
                <a:tc hMerge="1">
                  <a:txBody>
                    <a:bodyPr/>
                    <a:lstStyle/>
                    <a:p>
                      <a:endParaRPr kumimoji="1" lang="ja-JP" altLang="en-US"/>
                    </a:p>
                  </a:txBody>
                  <a:tcPr/>
                </a:tc>
                <a:extLst>
                  <a:ext uri="{0D108BD9-81ED-4DB2-BD59-A6C34878D82A}">
                    <a16:rowId xmlns:a16="http://schemas.microsoft.com/office/drawing/2014/main" val="10014"/>
                  </a:ext>
                </a:extLst>
              </a:tr>
              <a:tr h="205558">
                <a:tc>
                  <a:txBody>
                    <a:bodyPr/>
                    <a:lstStyle/>
                    <a:p>
                      <a:pPr algn="l" rtl="0"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rPr>
                        <a:t>  </a:t>
                      </a:r>
                      <a:r>
                        <a:rPr lang="ja-JP" altLang="en-US" sz="1000" b="0" i="0" u="none" strike="noStrike" dirty="0" smtClean="0">
                          <a:solidFill>
                            <a:schemeClr val="tx1"/>
                          </a:solidFill>
                          <a:effectLst/>
                          <a:latin typeface="メイリオ" panose="020B0604030504040204" pitchFamily="50" charset="-128"/>
                          <a:ea typeface="メイリオ" panose="020B0604030504040204" pitchFamily="50" charset="-128"/>
                        </a:rPr>
                        <a:t>職場</a:t>
                      </a: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実習希望者の紹介</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ハローワークが各府省に実習希望者を紹介</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extLst>
                  <a:ext uri="{0D108BD9-81ED-4DB2-BD59-A6C34878D82A}">
                    <a16:rowId xmlns:a16="http://schemas.microsoft.com/office/drawing/2014/main" val="10015"/>
                  </a:ext>
                </a:extLst>
              </a:tr>
              <a:tr h="349711">
                <a:tc>
                  <a:txBody>
                    <a:bodyPr/>
                    <a:lstStyle/>
                    <a:p>
                      <a:pPr algn="l" rtl="0" fontAlgn="ct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「障害者ワーク・サポート・ステーション事業」の実施</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障害者就労支援機関との連携に</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より</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、障害者（実習生）とその支援者を各府省の職場へ一定期間派遣し、各府省における職場</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実習</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を支援（</a:t>
                      </a:r>
                      <a:r>
                        <a:rPr lang="en-US" altLang="ja-JP" sz="800" b="0" i="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内閣人事局が実施）</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159004">
                <a:tc>
                  <a:txBody>
                    <a:bodyPr/>
                    <a:lstStyle/>
                    <a:p>
                      <a:pPr algn="l"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6462" marR="66462" marT="2386" marB="0" anchor="ctr">
                    <a:lnL>
                      <a:noFill/>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66462" marR="66462" marT="2386" marB="0" anchor="ctr">
                    <a:lnL>
                      <a:noFill/>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extLst>
                  <a:ext uri="{0D108BD9-81ED-4DB2-BD59-A6C34878D82A}">
                    <a16:rowId xmlns:a16="http://schemas.microsoft.com/office/drawing/2014/main" val="10017"/>
                  </a:ext>
                </a:extLst>
              </a:tr>
              <a:tr h="286532">
                <a:tc gridSpan="2">
                  <a:txBody>
                    <a:bodyPr/>
                    <a:lstStyle/>
                    <a:p>
                      <a:pPr algn="l" rtl="0" fontAlgn="ctr"/>
                      <a:r>
                        <a:rPr lang="ja-JP" altLang="en-US" sz="11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個別</a:t>
                      </a:r>
                      <a:r>
                        <a:rPr lang="ja-JP" altLang="en-US" sz="1100" b="1"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支援者による職場定着支援</a:t>
                      </a:r>
                      <a:endParaRPr lang="ja-JP" altLang="en-US" sz="1100" b="0" i="0" u="none" strike="sngStrike" baseline="0"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462" marR="66462" marT="2386" marB="0" anchor="ctr">
                    <a:lnL w="12700" cap="flat" cmpd="sng" algn="ctr">
                      <a:solidFill>
                        <a:srgbClr val="2A7FFF"/>
                      </a:solidFill>
                      <a:prstDash val="solid"/>
                      <a:round/>
                      <a:headEnd type="none" w="med" len="med"/>
                      <a:tailEnd type="none" w="med" len="med"/>
                    </a:lnL>
                    <a:lnR>
                      <a:noFill/>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2A7FFF"/>
                    </a:solidFill>
                  </a:tcPr>
                </a:tc>
                <a:tc hMerge="1">
                  <a:txBody>
                    <a:bodyPr/>
                    <a:lstStyle/>
                    <a:p>
                      <a:endParaRPr kumimoji="1" lang="ja-JP" altLang="en-US"/>
                    </a:p>
                  </a:txBody>
                  <a:tcPr/>
                </a:tc>
                <a:extLst>
                  <a:ext uri="{0D108BD9-81ED-4DB2-BD59-A6C34878D82A}">
                    <a16:rowId xmlns:a16="http://schemas.microsoft.com/office/drawing/2014/main" val="10018"/>
                  </a:ext>
                </a:extLst>
              </a:tr>
              <a:tr h="302599">
                <a:tc gridSpan="2">
                  <a:txBody>
                    <a:bodyPr/>
                    <a:lstStyle/>
                    <a:p>
                      <a:pPr algn="l" rtl="0" fontAlgn="ctr"/>
                      <a:r>
                        <a:rPr lang="ja-JP" altLang="en-US" sz="800" b="0" i="0" u="none" strike="noStrike" dirty="0" smtClean="0">
                          <a:solidFill>
                            <a:schemeClr val="tx1"/>
                          </a:solidFill>
                          <a:effectLst/>
                          <a:latin typeface="+mn-ea"/>
                          <a:ea typeface="+mn-ea"/>
                        </a:rPr>
                        <a:t>各府省は、</a:t>
                      </a:r>
                      <a:r>
                        <a:rPr lang="ja-JP" altLang="en-US" sz="800" b="0" i="0" u="none" strike="noStrike" dirty="0">
                          <a:solidFill>
                            <a:schemeClr val="tx1"/>
                          </a:solidFill>
                          <a:effectLst/>
                          <a:latin typeface="+mn-ea"/>
                          <a:ea typeface="+mn-ea"/>
                        </a:rPr>
                        <a:t>①</a:t>
                      </a:r>
                      <a:r>
                        <a:rPr lang="ja-JP" altLang="en-US" sz="800" b="0" i="0" u="none" strike="noStrike" dirty="0" smtClean="0">
                          <a:solidFill>
                            <a:schemeClr val="tx1"/>
                          </a:solidFill>
                          <a:effectLst/>
                          <a:latin typeface="+mn-ea"/>
                          <a:ea typeface="+mn-ea"/>
                        </a:rPr>
                        <a:t>各府省の職員</a:t>
                      </a:r>
                      <a:r>
                        <a:rPr lang="ja-JP" altLang="en-US" sz="800" b="0" i="0" u="none" strike="noStrike" dirty="0">
                          <a:solidFill>
                            <a:schemeClr val="tx1"/>
                          </a:solidFill>
                          <a:effectLst/>
                          <a:latin typeface="+mn-ea"/>
                          <a:ea typeface="+mn-ea"/>
                        </a:rPr>
                        <a:t>の中</a:t>
                      </a:r>
                      <a:r>
                        <a:rPr lang="ja-JP" altLang="en-US" sz="800" b="0" i="0" u="none" strike="noStrike" dirty="0" smtClean="0">
                          <a:solidFill>
                            <a:schemeClr val="tx1"/>
                          </a:solidFill>
                          <a:effectLst/>
                          <a:latin typeface="+mn-ea"/>
                          <a:ea typeface="+mn-ea"/>
                        </a:rPr>
                        <a:t>から</a:t>
                      </a:r>
                      <a:r>
                        <a:rPr lang="ja-JP" altLang="en-US" sz="800" b="0" i="0" u="none" strike="noStrike" baseline="0" dirty="0" smtClean="0">
                          <a:solidFill>
                            <a:schemeClr val="tx1"/>
                          </a:solidFill>
                          <a:effectLst/>
                          <a:latin typeface="+mn-ea"/>
                          <a:ea typeface="+mn-ea"/>
                        </a:rPr>
                        <a:t>個別支援者</a:t>
                      </a:r>
                      <a:r>
                        <a:rPr lang="ja-JP" altLang="en-US" sz="800" b="0" i="0" u="none" strike="noStrike" dirty="0" smtClean="0">
                          <a:solidFill>
                            <a:schemeClr val="tx1"/>
                          </a:solidFill>
                          <a:effectLst/>
                          <a:latin typeface="+mn-ea"/>
                          <a:ea typeface="+mn-ea"/>
                        </a:rPr>
                        <a:t>を選任し、障害者の職場適応に係る専門知識を付与、②外部から個別支援者を採用・委嘱、③ハローワークに配置</a:t>
                      </a:r>
                      <a:r>
                        <a:rPr lang="ja-JP" altLang="en-US" sz="800" b="0" i="0" u="none" strike="noStrike" baseline="0" dirty="0" smtClean="0">
                          <a:solidFill>
                            <a:schemeClr val="tx1"/>
                          </a:solidFill>
                          <a:effectLst/>
                          <a:latin typeface="+mn-ea"/>
                          <a:ea typeface="+mn-ea"/>
                        </a:rPr>
                        <a:t>されている</a:t>
                      </a:r>
                      <a:r>
                        <a:rPr lang="ja-JP" altLang="en-US" sz="800" b="0" i="0" u="none" strike="noStrike" dirty="0" smtClean="0">
                          <a:solidFill>
                            <a:schemeClr val="tx1"/>
                          </a:solidFill>
                          <a:effectLst/>
                          <a:latin typeface="+mn-ea"/>
                          <a:ea typeface="+mn-ea"/>
                        </a:rPr>
                        <a:t>専門の支援者による定着支援の活用、④採用した障害者が利用していた就労支援機関による定着支援の活用　　等</a:t>
                      </a:r>
                      <a:r>
                        <a:rPr lang="ja-JP" altLang="en-US" sz="800" b="0" i="0" u="none" strike="noStrike" baseline="0" dirty="0" smtClean="0">
                          <a:solidFill>
                            <a:schemeClr val="tx1"/>
                          </a:solidFill>
                          <a:effectLst/>
                          <a:latin typeface="+mn-ea"/>
                          <a:ea typeface="+mn-ea"/>
                        </a:rPr>
                        <a:t>により、職場定着を推進</a:t>
                      </a:r>
                      <a:endParaRPr lang="ja-JP" altLang="en-US" sz="800" b="0" i="0" u="none" strike="noStrike" baseline="0" dirty="0">
                        <a:solidFill>
                          <a:schemeClr val="tx1"/>
                        </a:solidFill>
                        <a:effectLst/>
                        <a:latin typeface="+mn-ea"/>
                        <a:ea typeface="+mn-ea"/>
                      </a:endParaRP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9"/>
                  </a:ext>
                </a:extLst>
              </a:tr>
              <a:tr h="448309">
                <a:tc>
                  <a:txBody>
                    <a:bodyPr/>
                    <a:lstStyle/>
                    <a:p>
                      <a:pPr algn="l" rtl="0" fontAlgn="ctr"/>
                      <a:r>
                        <a:rPr lang="ja-JP" altLang="en-US" sz="1000" b="0" i="0" u="none" strike="noStrike" dirty="0" smtClean="0">
                          <a:solidFill>
                            <a:schemeClr val="tx1"/>
                          </a:solidFill>
                          <a:effectLst/>
                          <a:latin typeface="メイリオ" panose="020B0604030504040204" pitchFamily="50" charset="-128"/>
                          <a:ea typeface="メイリオ" panose="020B0604030504040204" pitchFamily="50" charset="-128"/>
                        </a:rPr>
                        <a:t>「国の機関の職員に対する障害者の職場適応支援者養成研修」</a:t>
                      </a: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の実施</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tc>
                  <a:txBody>
                    <a:bodyPr/>
                    <a:lstStyle/>
                    <a:p>
                      <a:pPr algn="l" rtl="0" fontAlgn="ct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各府省が職員の中</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から選任した</a:t>
                      </a:r>
                      <a:r>
                        <a:rPr lang="ja-JP" altLang="en-US" sz="800" b="0" i="0" u="none" strike="noStrike" baseline="0" dirty="0" smtClean="0">
                          <a:solidFill>
                            <a:schemeClr val="tx1"/>
                          </a:solidFill>
                          <a:effectLst/>
                          <a:latin typeface="メイリオ" panose="020B0604030504040204" pitchFamily="50" charset="-128"/>
                          <a:ea typeface="メイリオ" panose="020B0604030504040204" pitchFamily="50" charset="-128"/>
                        </a:rPr>
                        <a:t>個別支援者を対象に、採用する障害者が職場適応できるよう必要な支援スキル等を付与する</a:t>
                      </a: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「国の機関の職員に対する障害者の職場適応支援者養成研修」を厚生労働省が</a:t>
                      </a:r>
                      <a:r>
                        <a:rPr lang="ja-JP" altLang="en-US" sz="800" b="0" i="0" u="none" strike="noStrike" dirty="0">
                          <a:solidFill>
                            <a:schemeClr val="tx1"/>
                          </a:solidFill>
                          <a:effectLst/>
                          <a:latin typeface="メイリオ" panose="020B0604030504040204" pitchFamily="50" charset="-128"/>
                          <a:ea typeface="メイリオ" panose="020B0604030504040204" pitchFamily="50" charset="-128"/>
                        </a:rPr>
                        <a:t>開催（委託事業）</a:t>
                      </a: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CDD8FF"/>
                    </a:solidFill>
                  </a:tcPr>
                </a:tc>
                <a:extLst>
                  <a:ext uri="{0D108BD9-81ED-4DB2-BD59-A6C34878D82A}">
                    <a16:rowId xmlns:a16="http://schemas.microsoft.com/office/drawing/2014/main" val="10020"/>
                  </a:ext>
                </a:extLst>
              </a:tr>
              <a:tr h="381044">
                <a:tc>
                  <a:txBody>
                    <a:bodyPr/>
                    <a:lstStyle/>
                    <a:p>
                      <a:pPr algn="l" rtl="0" fontAlgn="ctr"/>
                      <a:r>
                        <a:rPr lang="ja-JP" altLang="en-US" sz="1000" b="0" i="0" u="none" strike="noStrike" dirty="0" smtClean="0">
                          <a:solidFill>
                            <a:schemeClr val="tx1"/>
                          </a:solidFill>
                          <a:effectLst/>
                          <a:latin typeface="メイリオ" panose="020B0604030504040204" pitchFamily="50" charset="-128"/>
                          <a:ea typeface="メイリオ" panose="020B0604030504040204" pitchFamily="50" charset="-128"/>
                        </a:rPr>
                        <a:t>  ハローワーク</a:t>
                      </a:r>
                      <a:r>
                        <a:rPr lang="ja-JP" altLang="en-US" sz="1000" b="0" i="0" u="none" strike="noStrike" dirty="0">
                          <a:solidFill>
                            <a:schemeClr val="tx1"/>
                          </a:solidFill>
                          <a:effectLst/>
                          <a:latin typeface="メイリオ" panose="020B0604030504040204" pitchFamily="50" charset="-128"/>
                          <a:ea typeface="メイリオ" panose="020B0604030504040204" pitchFamily="50" charset="-128"/>
                        </a:rPr>
                        <a:t>に</a:t>
                      </a:r>
                      <a:r>
                        <a:rPr lang="ja-JP" altLang="en-US" sz="1000" b="0" i="0" u="none" strike="noStrike" dirty="0" smtClean="0">
                          <a:solidFill>
                            <a:schemeClr val="tx1"/>
                          </a:solidFill>
                          <a:effectLst/>
                          <a:latin typeface="メイリオ" panose="020B0604030504040204" pitchFamily="50" charset="-128"/>
                          <a:ea typeface="メイリオ" panose="020B0604030504040204" pitchFamily="50" charset="-128"/>
                        </a:rPr>
                        <a:t>配置した専門の支援者</a:t>
                      </a:r>
                      <a:r>
                        <a:rPr lang="ja-JP" altLang="en-US" sz="1000" b="0" i="0" u="none" strike="noStrike" baseline="0" dirty="0" smtClean="0">
                          <a:solidFill>
                            <a:schemeClr val="tx1"/>
                          </a:solidFill>
                          <a:effectLst/>
                          <a:latin typeface="メイリオ" panose="020B0604030504040204" pitchFamily="50" charset="-128"/>
                          <a:ea typeface="メイリオ" panose="020B0604030504040204" pitchFamily="50" charset="-128"/>
                        </a:rPr>
                        <a:t>による定着支援</a:t>
                      </a:r>
                      <a:endParaRPr lang="ja-JP" altLang="en-US" sz="1000" b="0" i="0" u="none" strike="noStrike" baseline="0" dirty="0">
                        <a:solidFill>
                          <a:schemeClr val="tx1"/>
                        </a:solidFill>
                        <a:effectLst/>
                        <a:latin typeface="メイリオ" panose="020B0604030504040204" pitchFamily="50" charset="-128"/>
                        <a:ea typeface="メイリオ" panose="020B0604030504040204" pitchFamily="50" charset="-128"/>
                      </a:endParaRP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tc>
                  <a:txBody>
                    <a:bodyPr/>
                    <a:lstStyle/>
                    <a:p>
                      <a:pPr algn="l" rtl="0" fontAlgn="ctr"/>
                      <a:r>
                        <a:rPr lang="ja-JP" altLang="en-US" sz="800" b="0" i="0" u="none" strike="noStrike" dirty="0" smtClean="0">
                          <a:solidFill>
                            <a:schemeClr val="tx1"/>
                          </a:solidFill>
                          <a:effectLst/>
                          <a:latin typeface="メイリオ" panose="020B0604030504040204" pitchFamily="50" charset="-128"/>
                          <a:ea typeface="メイリオ" panose="020B0604030504040204" pitchFamily="50" charset="-128"/>
                        </a:rPr>
                        <a:t>ハローワークに専門の支援者（職場適応支援者）を配置し、職場等からの要請に応じ、一定期間職場を訪問し、専門的な職場適応支援を実施。</a:t>
                      </a:r>
                      <a:endParaRPr lang="ja-JP" altLang="en-US"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66462" marR="66462" marT="2386" marB="0" anchor="ctr">
                    <a:lnL w="12700" cap="flat" cmpd="sng" algn="ctr">
                      <a:solidFill>
                        <a:srgbClr val="2A7FFF"/>
                      </a:solidFill>
                      <a:prstDash val="solid"/>
                      <a:round/>
                      <a:headEnd type="none" w="med" len="med"/>
                      <a:tailEnd type="none" w="med" len="med"/>
                    </a:lnL>
                    <a:lnR w="12700" cap="flat" cmpd="sng" algn="ctr">
                      <a:solidFill>
                        <a:srgbClr val="2A7FFF"/>
                      </a:solidFill>
                      <a:prstDash val="solid"/>
                      <a:round/>
                      <a:headEnd type="none" w="med" len="med"/>
                      <a:tailEnd type="none" w="med" len="med"/>
                    </a:lnR>
                    <a:lnT w="12700" cap="flat" cmpd="sng" algn="ctr">
                      <a:solidFill>
                        <a:srgbClr val="2A7FFF"/>
                      </a:solidFill>
                      <a:prstDash val="solid"/>
                      <a:round/>
                      <a:headEnd type="none" w="med" len="med"/>
                      <a:tailEnd type="none" w="med" len="med"/>
                    </a:lnT>
                    <a:lnB w="12700" cap="flat" cmpd="sng" algn="ctr">
                      <a:solidFill>
                        <a:srgbClr val="2A7FFF"/>
                      </a:solidFill>
                      <a:prstDash val="solid"/>
                      <a:round/>
                      <a:headEnd type="none" w="med" len="med"/>
                      <a:tailEnd type="none" w="med" len="med"/>
                    </a:lnB>
                    <a:solidFill>
                      <a:srgbClr val="EAEFF7"/>
                    </a:solidFill>
                  </a:tcPr>
                </a:tc>
                <a:extLst>
                  <a:ext uri="{0D108BD9-81ED-4DB2-BD59-A6C34878D82A}">
                    <a16:rowId xmlns:a16="http://schemas.microsoft.com/office/drawing/2014/main" val="10021"/>
                  </a:ext>
                </a:extLst>
              </a:tr>
            </a:tbl>
          </a:graphicData>
        </a:graphic>
      </p:graphicFrame>
      <p:sp>
        <p:nvSpPr>
          <p:cNvPr id="5" name="テキスト ボックス 4"/>
          <p:cNvSpPr txBox="1"/>
          <p:nvPr/>
        </p:nvSpPr>
        <p:spPr>
          <a:xfrm>
            <a:off x="-80825" y="304961"/>
            <a:ext cx="9224825" cy="319639"/>
          </a:xfrm>
          <a:prstGeom prst="rect">
            <a:avLst/>
          </a:prstGeom>
          <a:noFill/>
          <a:ln>
            <a:noFill/>
          </a:ln>
        </p:spPr>
        <p:txBody>
          <a:bodyPr wrap="square" rtlCol="0">
            <a:spAutoFit/>
          </a:bodyPr>
          <a:lstStyle/>
          <a:p>
            <a:pPr algn="ctr" defTabSz="844083" fontAlgn="base">
              <a:spcBef>
                <a:spcPct val="0"/>
              </a:spcBef>
              <a:spcAft>
                <a:spcPct val="0"/>
              </a:spcAft>
              <a:defRPr/>
            </a:pPr>
            <a:r>
              <a:rPr lang="ja-JP" altLang="en-US" sz="1477" dirty="0">
                <a:solidFill>
                  <a:prstClr val="black"/>
                </a:solidFill>
                <a:latin typeface="HG丸ｺﾞｼｯｸM-PRO" pitchFamily="50" charset="-128"/>
                <a:ea typeface="HG丸ｺﾞｼｯｸM-PRO" pitchFamily="50" charset="-128"/>
              </a:rPr>
              <a:t>国の行政機関における雇用率の達成や</a:t>
            </a:r>
            <a:r>
              <a:rPr lang="ja-JP" altLang="en-US" sz="1477" dirty="0">
                <a:latin typeface="HG丸ｺﾞｼｯｸM-PRO" pitchFamily="50" charset="-128"/>
                <a:ea typeface="HG丸ｺﾞｼｯｸM-PRO" pitchFamily="50" charset="-128"/>
              </a:rPr>
              <a:t>障害者</a:t>
            </a:r>
            <a:r>
              <a:rPr lang="ja-JP" altLang="en-US" sz="1477" dirty="0">
                <a:solidFill>
                  <a:prstClr val="black"/>
                </a:solidFill>
                <a:latin typeface="HG丸ｺﾞｼｯｸM-PRO" pitchFamily="50" charset="-128"/>
                <a:ea typeface="HG丸ｺﾞｼｯｸM-PRO" pitchFamily="50" charset="-128"/>
              </a:rPr>
              <a:t>の活躍の場の拡大を図るための各種支援策</a:t>
            </a:r>
          </a:p>
        </p:txBody>
      </p:sp>
      <p:sp>
        <p:nvSpPr>
          <p:cNvPr id="3" name="フッター プレースホルダー 2"/>
          <p:cNvSpPr>
            <a:spLocks noGrp="1"/>
          </p:cNvSpPr>
          <p:nvPr>
            <p:ph type="ftr" sz="quarter" idx="11"/>
          </p:nvPr>
        </p:nvSpPr>
        <p:spPr/>
        <p:txBody>
          <a:bodyPr/>
          <a:lstStyle/>
          <a:p>
            <a:r>
              <a:rPr kumimoji="1" lang="ja-JP" altLang="en-US" dirty="0" smtClean="0"/>
              <a:t>障害者雇用対策課資料</a:t>
            </a:r>
            <a:endParaRPr kumimoji="1" lang="ja-JP" altLang="en-US" dirty="0"/>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58</a:t>
            </a:fld>
            <a:endParaRPr kumimoji="1" lang="ja-JP" altLang="en-US"/>
          </a:p>
        </p:txBody>
      </p:sp>
    </p:spTree>
    <p:extLst>
      <p:ext uri="{BB962C8B-B14F-4D97-AF65-F5344CB8AC3E}">
        <p14:creationId xmlns:p14="http://schemas.microsoft.com/office/powerpoint/2010/main" val="61559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39" name="Group 3"/>
          <p:cNvGraphicFramePr>
            <a:graphicFrameLocks noGrp="1"/>
          </p:cNvGraphicFramePr>
          <p:nvPr>
            <p:ph idx="1"/>
            <p:extLst/>
          </p:nvPr>
        </p:nvGraphicFramePr>
        <p:xfrm>
          <a:off x="613098" y="1868480"/>
          <a:ext cx="7860924" cy="3554589"/>
        </p:xfrm>
        <a:graphic>
          <a:graphicData uri="http://schemas.openxmlformats.org/drawingml/2006/table">
            <a:tbl>
              <a:tblPr/>
              <a:tblGrid>
                <a:gridCol w="2013926">
                  <a:extLst>
                    <a:ext uri="{9D8B030D-6E8A-4147-A177-3AD203B41FA5}">
                      <a16:colId xmlns:a16="http://schemas.microsoft.com/office/drawing/2014/main" val="20000"/>
                    </a:ext>
                  </a:extLst>
                </a:gridCol>
                <a:gridCol w="1481407">
                  <a:extLst>
                    <a:ext uri="{9D8B030D-6E8A-4147-A177-3AD203B41FA5}">
                      <a16:colId xmlns:a16="http://schemas.microsoft.com/office/drawing/2014/main" val="20001"/>
                    </a:ext>
                  </a:extLst>
                </a:gridCol>
                <a:gridCol w="1540377">
                  <a:extLst>
                    <a:ext uri="{9D8B030D-6E8A-4147-A177-3AD203B41FA5}">
                      <a16:colId xmlns:a16="http://schemas.microsoft.com/office/drawing/2014/main" val="20002"/>
                    </a:ext>
                  </a:extLst>
                </a:gridCol>
                <a:gridCol w="1284838">
                  <a:extLst>
                    <a:ext uri="{9D8B030D-6E8A-4147-A177-3AD203B41FA5}">
                      <a16:colId xmlns:a16="http://schemas.microsoft.com/office/drawing/2014/main" val="20003"/>
                    </a:ext>
                  </a:extLst>
                </a:gridCol>
                <a:gridCol w="1540376">
                  <a:extLst>
                    <a:ext uri="{9D8B030D-6E8A-4147-A177-3AD203B41FA5}">
                      <a16:colId xmlns:a16="http://schemas.microsoft.com/office/drawing/2014/main" val="20004"/>
                    </a:ext>
                  </a:extLst>
                </a:gridCol>
              </a:tblGrid>
              <a:tr h="36287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700" b="0" i="0" u="none" strike="noStrike" cap="none" normalizeH="0" baseline="0" dirty="0" smtClean="0">
                        <a:ln>
                          <a:noFill/>
                        </a:ln>
                        <a:solidFill>
                          <a:schemeClr val="tx1"/>
                        </a:solidFill>
                        <a:effectLst/>
                        <a:latin typeface="Arial" charset="0"/>
                        <a:ea typeface="ＭＳ Ｐゴシック" pitchFamily="50" charset="-128"/>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7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　　総数</a:t>
                      </a: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7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　　在宅者</a:t>
                      </a:r>
                    </a:p>
                  </a:txBody>
                  <a:tcPr marT="42203" marB="42203"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700" b="0" i="0" u="none" strike="noStrike" cap="none" normalizeH="0" baseline="0" dirty="0" smtClean="0">
                        <a:ln>
                          <a:noFill/>
                        </a:ln>
                        <a:solidFill>
                          <a:schemeClr val="tx1"/>
                        </a:solidFill>
                        <a:effectLst/>
                        <a:latin typeface="Arial" charset="0"/>
                        <a:ea typeface="ＭＳ Ｐゴシック" pitchFamily="50" charset="-128"/>
                      </a:endParaRPr>
                    </a:p>
                  </a:txBody>
                  <a:tcPr marT="42203" marB="42203"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Arial" charset="0"/>
                          <a:ea typeface="ＭＳ Ｐゴシック" pitchFamily="50" charset="-128"/>
                          <a:cs typeface="+mn-cs"/>
                        </a:rPr>
                        <a:t>施設入所者</a:t>
                      </a:r>
                      <a:endParaRPr kumimoji="1" lang="en-US" altLang="ja-JP" sz="1700" b="0" i="0" u="none" strike="noStrike" kern="1200" cap="none" spc="0" normalizeH="0" baseline="0" noProof="0" dirty="0" smtClean="0">
                        <a:ln>
                          <a:noFill/>
                        </a:ln>
                        <a:solidFill>
                          <a:prstClr val="black"/>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障害者施設等</a:t>
                      </a:r>
                      <a:endParaRPr kumimoji="1" lang="en-US" altLang="ja-JP" sz="10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入所者や入院患者</a:t>
                      </a:r>
                      <a:endParaRPr kumimoji="1" lang="en-US" altLang="ja-JP" sz="10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94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0" i="0" u="none" strike="noStrike" cap="none" normalizeH="0" baseline="0" dirty="0" smtClean="0">
                          <a:ln>
                            <a:noFill/>
                          </a:ln>
                          <a:solidFill>
                            <a:schemeClr val="tx1"/>
                          </a:solidFill>
                          <a:effectLst/>
                          <a:latin typeface="Arial" charset="0"/>
                          <a:ea typeface="ＭＳ Ｐゴシック" pitchFamily="50" charset="-128"/>
                        </a:rPr>
                        <a:t>18</a:t>
                      </a: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歳以上</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0" i="0" u="none" strike="noStrike" cap="none" normalizeH="0" baseline="0" dirty="0" smtClean="0">
                          <a:ln>
                            <a:noFill/>
                          </a:ln>
                          <a:solidFill>
                            <a:schemeClr val="tx1"/>
                          </a:solidFill>
                          <a:effectLst/>
                          <a:latin typeface="Arial" charset="0"/>
                          <a:ea typeface="ＭＳ Ｐゴシック" pitchFamily="50" charset="-128"/>
                        </a:rPr>
                        <a:t>65</a:t>
                      </a: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歳未満</a:t>
                      </a:r>
                      <a:endParaRPr kumimoji="1" lang="ja-JP" altLang="en-US" sz="1100" b="0" i="0" u="none" strike="noStrike" cap="none" normalizeH="0" baseline="0" dirty="0" smtClean="0">
                        <a:ln>
                          <a:noFill/>
                        </a:ln>
                        <a:solidFill>
                          <a:schemeClr val="tx1"/>
                        </a:solidFill>
                        <a:effectLst/>
                        <a:latin typeface="Arial" charset="0"/>
                        <a:ea typeface="ＭＳ Ｐゴシック" pitchFamily="50" charset="-128"/>
                      </a:endParaRPr>
                    </a:p>
                  </a:txBody>
                  <a:tcPr marT="42203" marB="422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vMerge="1">
                  <a:txBody>
                    <a:bodyPr/>
                    <a:lstStyle/>
                    <a:p>
                      <a:endParaRPr kumimoji="1" lang="ja-JP" altLang="en-US"/>
                    </a:p>
                  </a:txBody>
                  <a:tcPr/>
                </a:tc>
                <a:extLst>
                  <a:ext uri="{0D108BD9-81ED-4DB2-BD59-A6C34878D82A}">
                    <a16:rowId xmlns:a16="http://schemas.microsoft.com/office/drawing/2014/main" val="10001"/>
                  </a:ext>
                </a:extLst>
              </a:tr>
              <a:tr h="689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身体障害児・者</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４３６．０</a:t>
                      </a:r>
                      <a:endParaRPr kumimoji="1" lang="en-US" altLang="ja-JP" sz="1700" b="0" i="0" u="none" strike="noStrike" cap="none" normalizeH="0" baseline="0" dirty="0" smtClean="0">
                        <a:ln>
                          <a:noFill/>
                        </a:ln>
                        <a:solidFill>
                          <a:schemeClr val="tx1"/>
                        </a:solidFill>
                        <a:effectLst/>
                        <a:latin typeface="Arial" charset="0"/>
                        <a:ea typeface="ＭＳ Ｐゴシック" pitchFamily="50" charset="-128"/>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700" dirty="0" smtClean="0">
                          <a:solidFill>
                            <a:schemeClr val="tx1"/>
                          </a:solidFill>
                        </a:rPr>
                        <a:t>４２８．７</a:t>
                      </a:r>
                      <a:endParaRPr lang="ja-JP" altLang="en-US" sz="1700" dirty="0">
                        <a:solidFill>
                          <a:schemeClr val="tx1"/>
                        </a:solidFill>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１０１．３</a:t>
                      </a:r>
                      <a:endParaRPr kumimoji="1" lang="en-US" altLang="ja-JP" sz="1700" b="0" i="0" u="none" strike="noStrike" cap="none" normalizeH="0" baseline="0" dirty="0" smtClean="0">
                        <a:ln>
                          <a:noFill/>
                        </a:ln>
                        <a:solidFill>
                          <a:schemeClr val="tx1"/>
                        </a:solidFill>
                        <a:effectLst/>
                        <a:latin typeface="Arial" charset="0"/>
                        <a:ea typeface="ＭＳ Ｐゴシック" pitchFamily="50" charset="-128"/>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７．３</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1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知的障害児・者</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１０８．２</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700" dirty="0" smtClean="0">
                          <a:solidFill>
                            <a:schemeClr val="tx1"/>
                          </a:solidFill>
                        </a:rPr>
                        <a:t>９６．２</a:t>
                      </a:r>
                      <a:endParaRPr lang="ja-JP" altLang="en-US" sz="1700" dirty="0">
                        <a:solidFill>
                          <a:schemeClr val="tx1"/>
                        </a:solidFill>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５８．０</a:t>
                      </a:r>
                      <a:endParaRPr kumimoji="1" lang="en-US" altLang="ja-JP" sz="1700" b="0" i="0" u="none" strike="noStrike" cap="none" normalizeH="0" baseline="0" dirty="0" smtClean="0">
                        <a:ln>
                          <a:noFill/>
                        </a:ln>
                        <a:solidFill>
                          <a:schemeClr val="tx1"/>
                        </a:solidFill>
                        <a:effectLst/>
                        <a:latin typeface="Arial" charset="0"/>
                        <a:ea typeface="ＭＳ Ｐゴシック" pitchFamily="50" charset="-128"/>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１２．０</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9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精神障害者</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４１９．３</a:t>
                      </a:r>
                      <a:endParaRPr kumimoji="1" lang="ja-JP" altLang="en-US" sz="1700" b="0" i="0" u="none" strike="sngStrike" cap="none" normalizeH="0" baseline="0" dirty="0" smtClean="0">
                        <a:ln>
                          <a:noFill/>
                        </a:ln>
                        <a:solidFill>
                          <a:schemeClr val="tx1"/>
                        </a:solidFill>
                        <a:effectLst/>
                        <a:latin typeface="Arial" charset="0"/>
                        <a:ea typeface="ＭＳ Ｐゴシック" pitchFamily="50" charset="-128"/>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３８９．１</a:t>
                      </a:r>
                      <a:endParaRPr kumimoji="1" lang="ja-JP" altLang="en-US" sz="1700" b="0" i="0" u="none" strike="sngStrike" cap="none" normalizeH="0" baseline="0" dirty="0" smtClean="0">
                        <a:ln>
                          <a:noFill/>
                        </a:ln>
                        <a:solidFill>
                          <a:schemeClr val="tx1"/>
                        </a:solidFill>
                        <a:effectLst/>
                        <a:latin typeface="Arial" charset="0"/>
                        <a:ea typeface="ＭＳ Ｐゴシック" pitchFamily="50" charset="-128"/>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　２１７．２</a:t>
                      </a:r>
                      <a:r>
                        <a:rPr kumimoji="1" lang="en-US" altLang="ja-JP" sz="1700" b="0" i="0" u="none" strike="noStrike" cap="none" normalizeH="0" baseline="0" dirty="0" smtClean="0">
                          <a:ln>
                            <a:noFill/>
                          </a:ln>
                          <a:solidFill>
                            <a:schemeClr val="tx1"/>
                          </a:solidFill>
                          <a:effectLst/>
                          <a:latin typeface="Arial" charset="0"/>
                          <a:ea typeface="ＭＳ Ｐゴシック" pitchFamily="50" charset="-128"/>
                        </a:rPr>
                        <a:t>*</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３０．２</a:t>
                      </a:r>
                      <a:endParaRPr kumimoji="1" lang="ja-JP" altLang="en-US" sz="1700" b="0" i="0" u="none" strike="sngStrike" cap="none" normalizeH="0" baseline="0" dirty="0" smtClean="0">
                        <a:ln>
                          <a:noFill/>
                        </a:ln>
                        <a:solidFill>
                          <a:schemeClr val="tx1"/>
                        </a:solidFill>
                        <a:effectLst/>
                        <a:latin typeface="Arial" charset="0"/>
                        <a:ea typeface="ＭＳ Ｐゴシック" pitchFamily="50" charset="-128"/>
                      </a:endParaRP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7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総　　　　計</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９６３．５</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９１４．０</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　３７６．５</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700" b="0" i="0" u="none" strike="noStrike" cap="none" normalizeH="0" baseline="0" dirty="0" smtClean="0">
                          <a:ln>
                            <a:noFill/>
                          </a:ln>
                          <a:solidFill>
                            <a:schemeClr val="tx1"/>
                          </a:solidFill>
                          <a:effectLst/>
                          <a:latin typeface="Arial" charset="0"/>
                          <a:ea typeface="ＭＳ Ｐゴシック" pitchFamily="50" charset="-128"/>
                        </a:rPr>
                        <a:t>４９．５</a:t>
                      </a:r>
                    </a:p>
                  </a:txBody>
                  <a:tcPr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66" name="Text Box 50"/>
          <p:cNvSpPr txBox="1">
            <a:spLocks noChangeArrowheads="1"/>
          </p:cNvSpPr>
          <p:nvPr/>
        </p:nvSpPr>
        <p:spPr bwMode="auto">
          <a:xfrm>
            <a:off x="517396" y="5815279"/>
            <a:ext cx="8015046" cy="475900"/>
          </a:xfrm>
          <a:prstGeom prst="rect">
            <a:avLst/>
          </a:prstGeom>
          <a:noFill/>
          <a:ln w="9525">
            <a:solidFill>
              <a:schemeClr val="tx1"/>
            </a:solidFill>
            <a:miter lim="800000"/>
            <a:headEnd/>
            <a:tailEnd/>
          </a:ln>
        </p:spPr>
        <p:txBody>
          <a:bodyPr wrap="square" anchor="ctr" anchorCtr="0">
            <a:spAutoFit/>
          </a:bodyPr>
          <a:lstStyle/>
          <a:p>
            <a:r>
              <a:rPr lang="ja-JP" altLang="en-US" sz="831" dirty="0">
                <a:latin typeface="+mn-ea"/>
              </a:rPr>
              <a:t>身体障害児・者のうち、在宅者は、厚生労働省「生活のしづらさなどに関する調査」（平成</a:t>
            </a:r>
            <a:r>
              <a:rPr lang="en-US" altLang="ja-JP" sz="831" dirty="0">
                <a:latin typeface="+mn-ea"/>
              </a:rPr>
              <a:t>28</a:t>
            </a:r>
            <a:r>
              <a:rPr lang="ja-JP" altLang="en-US" sz="831" dirty="0">
                <a:latin typeface="+mn-ea"/>
              </a:rPr>
              <a:t>年）、施設入所者は厚生労働省「社会福祉施設等調査」（平成</a:t>
            </a:r>
            <a:r>
              <a:rPr lang="en-US" altLang="ja-JP" sz="831" dirty="0">
                <a:latin typeface="+mn-ea"/>
              </a:rPr>
              <a:t>27</a:t>
            </a:r>
            <a:r>
              <a:rPr lang="ja-JP" altLang="en-US" sz="831" dirty="0">
                <a:latin typeface="+mn-ea"/>
              </a:rPr>
              <a:t>年）　等、</a:t>
            </a:r>
          </a:p>
          <a:p>
            <a:r>
              <a:rPr lang="ja-JP" altLang="en-US" sz="831" dirty="0">
                <a:latin typeface="+mn-ea"/>
              </a:rPr>
              <a:t>知的障害児・者のうち、在宅者は、厚生労働省「生活のしづらさなどに関する調査</a:t>
            </a:r>
            <a:r>
              <a:rPr lang="zh-TW" altLang="en-US" sz="831" dirty="0">
                <a:latin typeface="+mn-ea"/>
              </a:rPr>
              <a:t>」</a:t>
            </a:r>
            <a:r>
              <a:rPr lang="ja-JP" altLang="en-US" sz="831" dirty="0">
                <a:latin typeface="+mn-ea"/>
              </a:rPr>
              <a:t>（平成</a:t>
            </a:r>
            <a:r>
              <a:rPr lang="en-US" altLang="ja-JP" sz="831" dirty="0">
                <a:latin typeface="+mn-ea"/>
              </a:rPr>
              <a:t>28</a:t>
            </a:r>
            <a:r>
              <a:rPr lang="ja-JP" altLang="en-US" sz="831" dirty="0">
                <a:latin typeface="+mn-ea"/>
              </a:rPr>
              <a:t>年）、施設入所者は厚生労働省「社会福祉施設等調査」 （平成</a:t>
            </a:r>
            <a:r>
              <a:rPr lang="en-US" altLang="ja-JP" sz="831" dirty="0">
                <a:latin typeface="+mn-ea"/>
              </a:rPr>
              <a:t>27</a:t>
            </a:r>
            <a:r>
              <a:rPr lang="ja-JP" altLang="en-US" sz="831" dirty="0">
                <a:latin typeface="+mn-ea"/>
              </a:rPr>
              <a:t>年）、</a:t>
            </a:r>
          </a:p>
          <a:p>
            <a:r>
              <a:rPr lang="ja-JP" altLang="en-US" sz="831" dirty="0">
                <a:latin typeface="+mn-ea"/>
              </a:rPr>
              <a:t>精神障害者数は、厚生労働省「患者調査」（平成</a:t>
            </a:r>
            <a:r>
              <a:rPr lang="en-US" altLang="ja-JP" sz="831" dirty="0">
                <a:latin typeface="+mn-ea"/>
              </a:rPr>
              <a:t>29</a:t>
            </a:r>
            <a:r>
              <a:rPr lang="ja-JP" altLang="en-US" sz="831" dirty="0">
                <a:latin typeface="+mn-ea"/>
              </a:rPr>
              <a:t>年）</a:t>
            </a:r>
            <a:endParaRPr lang="en-US" altLang="ja-JP" sz="831" dirty="0">
              <a:latin typeface="+mn-ea"/>
            </a:endParaRPr>
          </a:p>
        </p:txBody>
      </p:sp>
      <p:sp>
        <p:nvSpPr>
          <p:cNvPr id="9267" name="Text Box 51"/>
          <p:cNvSpPr txBox="1">
            <a:spLocks noChangeArrowheads="1"/>
          </p:cNvSpPr>
          <p:nvPr/>
        </p:nvSpPr>
        <p:spPr bwMode="auto">
          <a:xfrm>
            <a:off x="7596511" y="1559283"/>
            <a:ext cx="1223963" cy="291170"/>
          </a:xfrm>
          <a:prstGeom prst="rect">
            <a:avLst/>
          </a:prstGeom>
          <a:noFill/>
          <a:ln w="9525">
            <a:noFill/>
            <a:miter lim="800000"/>
            <a:headEnd/>
            <a:tailEnd/>
          </a:ln>
        </p:spPr>
        <p:txBody>
          <a:bodyPr>
            <a:spAutoFit/>
          </a:bodyPr>
          <a:lstStyle/>
          <a:p>
            <a:pPr>
              <a:spcBef>
                <a:spcPct val="50000"/>
              </a:spcBef>
            </a:pPr>
            <a:r>
              <a:rPr lang="ja-JP" altLang="en-US" sz="1292" dirty="0">
                <a:solidFill>
                  <a:srgbClr val="000000"/>
                </a:solidFill>
                <a:latin typeface="Arial"/>
                <a:ea typeface="ＭＳ Ｐゴシック"/>
              </a:rPr>
              <a:t>（単位：万人）</a:t>
            </a:r>
          </a:p>
        </p:txBody>
      </p:sp>
      <p:sp>
        <p:nvSpPr>
          <p:cNvPr id="8" name="大かっこ 7"/>
          <p:cNvSpPr/>
          <p:nvPr/>
        </p:nvSpPr>
        <p:spPr>
          <a:xfrm>
            <a:off x="7082722" y="2194765"/>
            <a:ext cx="1224136" cy="531751"/>
          </a:xfrm>
          <a:prstGeom prst="bracketPair">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62" dirty="0">
              <a:solidFill>
                <a:srgbClr val="000000"/>
              </a:solidFill>
            </a:endParaRPr>
          </a:p>
        </p:txBody>
      </p:sp>
      <p:sp>
        <p:nvSpPr>
          <p:cNvPr id="9" name="角丸四角形 6"/>
          <p:cNvSpPr>
            <a:spLocks noChangeArrowheads="1"/>
          </p:cNvSpPr>
          <p:nvPr/>
        </p:nvSpPr>
        <p:spPr bwMode="auto">
          <a:xfrm>
            <a:off x="251520" y="931218"/>
            <a:ext cx="8568000" cy="503714"/>
          </a:xfrm>
          <a:prstGeom prst="roundRect">
            <a:avLst>
              <a:gd name="adj" fmla="val 20828"/>
            </a:avLst>
          </a:prstGeom>
          <a:solidFill>
            <a:schemeClr val="bg1"/>
          </a:solidFill>
          <a:ln w="12700" cmpd="sng" algn="ctr">
            <a:solidFill>
              <a:schemeClr val="accent1"/>
            </a:solidFill>
            <a:round/>
            <a:headEnd/>
            <a:tailEnd/>
          </a:ln>
        </p:spPr>
        <p:txBody>
          <a:bodyPr lIns="84396" tIns="42198" rIns="84396" bIns="42198" anchor="ctr"/>
          <a:lstStyle/>
          <a:p>
            <a:pPr>
              <a:lnSpc>
                <a:spcPts val="2308"/>
              </a:lnSpc>
            </a:pPr>
            <a:r>
              <a:rPr lang="ja-JP" altLang="en-US" sz="1477" dirty="0">
                <a:solidFill>
                  <a:srgbClr val="000000"/>
                </a:solidFill>
                <a:latin typeface="Arial"/>
                <a:ea typeface="ＭＳ Ｐゴシック"/>
              </a:rPr>
              <a:t>○　</a:t>
            </a:r>
            <a:r>
              <a:rPr kumimoji="0" lang="ja-JP" altLang="en-US" sz="1477" dirty="0">
                <a:solidFill>
                  <a:srgbClr val="000000"/>
                </a:solidFill>
                <a:latin typeface="Arial" panose="020B0604020202020204" pitchFamily="34" charset="0"/>
              </a:rPr>
              <a:t>身体・知的・精神障害者の総数は約</a:t>
            </a:r>
            <a:r>
              <a:rPr kumimoji="0" lang="en-US" altLang="ja-JP" sz="1477" dirty="0">
                <a:latin typeface="Arial" panose="020B0604020202020204" pitchFamily="34" charset="0"/>
              </a:rPr>
              <a:t>964</a:t>
            </a:r>
            <a:r>
              <a:rPr kumimoji="0" lang="ja-JP" altLang="en-US" sz="1477" dirty="0">
                <a:latin typeface="Arial" panose="020B0604020202020204" pitchFamily="34" charset="0"/>
              </a:rPr>
              <a:t>万人</a:t>
            </a:r>
            <a:r>
              <a:rPr kumimoji="0" lang="ja-JP" altLang="en-US" sz="1477" dirty="0">
                <a:solidFill>
                  <a:srgbClr val="000000"/>
                </a:solidFill>
                <a:latin typeface="Arial" panose="020B0604020202020204" pitchFamily="34" charset="0"/>
              </a:rPr>
              <a:t>。うち</a:t>
            </a:r>
            <a:r>
              <a:rPr kumimoji="0" lang="en-US" altLang="ja-JP" sz="1477" dirty="0">
                <a:solidFill>
                  <a:srgbClr val="000000"/>
                </a:solidFill>
                <a:latin typeface="Arial" panose="020B0604020202020204" pitchFamily="34" charset="0"/>
              </a:rPr>
              <a:t>18</a:t>
            </a:r>
            <a:r>
              <a:rPr kumimoji="0" lang="ja-JP" altLang="en-US" sz="1477" dirty="0">
                <a:solidFill>
                  <a:srgbClr val="000000"/>
                </a:solidFill>
                <a:latin typeface="Arial" panose="020B0604020202020204" pitchFamily="34" charset="0"/>
              </a:rPr>
              <a:t>歳以上</a:t>
            </a:r>
            <a:r>
              <a:rPr kumimoji="0" lang="en-US" altLang="ja-JP" sz="1477" dirty="0">
                <a:solidFill>
                  <a:srgbClr val="000000"/>
                </a:solidFill>
                <a:latin typeface="Arial" panose="020B0604020202020204" pitchFamily="34" charset="0"/>
              </a:rPr>
              <a:t>65</a:t>
            </a:r>
            <a:r>
              <a:rPr kumimoji="0" lang="ja-JP" altLang="en-US" sz="1477" dirty="0">
                <a:solidFill>
                  <a:srgbClr val="000000"/>
                </a:solidFill>
                <a:latin typeface="Arial" panose="020B0604020202020204" pitchFamily="34" charset="0"/>
              </a:rPr>
              <a:t>歳未満の在宅者は約</a:t>
            </a:r>
            <a:r>
              <a:rPr kumimoji="0" lang="en-US" altLang="ja-JP" sz="1477" dirty="0">
                <a:solidFill>
                  <a:srgbClr val="000000"/>
                </a:solidFill>
                <a:latin typeface="Arial" panose="020B0604020202020204" pitchFamily="34" charset="0"/>
              </a:rPr>
              <a:t>377</a:t>
            </a:r>
            <a:r>
              <a:rPr kumimoji="0" lang="ja-JP" altLang="en-US" sz="1477" dirty="0">
                <a:solidFill>
                  <a:srgbClr val="000000"/>
                </a:solidFill>
                <a:latin typeface="Arial" panose="020B0604020202020204" pitchFamily="34" charset="0"/>
              </a:rPr>
              <a:t>万人</a:t>
            </a:r>
            <a:r>
              <a:rPr lang="ja-JP" altLang="en-US" sz="1477" dirty="0">
                <a:solidFill>
                  <a:srgbClr val="000000"/>
                </a:solidFill>
                <a:latin typeface="Arial"/>
                <a:ea typeface="ＭＳ Ｐゴシック"/>
              </a:rPr>
              <a:t>。</a:t>
            </a:r>
          </a:p>
        </p:txBody>
      </p:sp>
      <p:sp>
        <p:nvSpPr>
          <p:cNvPr id="11" name="正方形/長方形 10"/>
          <p:cNvSpPr/>
          <p:nvPr/>
        </p:nvSpPr>
        <p:spPr>
          <a:xfrm>
            <a:off x="1979714" y="5489537"/>
            <a:ext cx="6552728" cy="132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lgn="r">
              <a:buFont typeface="Arial" charset="0"/>
              <a:buChar char="•"/>
            </a:pPr>
            <a:r>
              <a:rPr lang="ja-JP" altLang="en-US" sz="738" dirty="0">
                <a:solidFill>
                  <a:srgbClr val="000000"/>
                </a:solidFill>
              </a:rPr>
              <a:t>精神障害者については</a:t>
            </a:r>
            <a:r>
              <a:rPr lang="en-US" altLang="ja-JP" sz="738" dirty="0">
                <a:solidFill>
                  <a:srgbClr val="000000"/>
                </a:solidFill>
              </a:rPr>
              <a:t>20</a:t>
            </a:r>
            <a:r>
              <a:rPr lang="ja-JP" altLang="en-US" sz="738" dirty="0">
                <a:solidFill>
                  <a:srgbClr val="000000"/>
                </a:solidFill>
              </a:rPr>
              <a:t>歳～</a:t>
            </a:r>
            <a:r>
              <a:rPr lang="en-US" altLang="ja-JP" sz="738" dirty="0">
                <a:solidFill>
                  <a:srgbClr val="000000"/>
                </a:solidFill>
              </a:rPr>
              <a:t>65</a:t>
            </a:r>
            <a:r>
              <a:rPr lang="ja-JP" altLang="en-US" sz="738" dirty="0">
                <a:solidFill>
                  <a:srgbClr val="000000"/>
                </a:solidFill>
              </a:rPr>
              <a:t>歳未満である。また、身体障害や知的障害と異なり、手帳所持に限定しない統計に基づいている。</a:t>
            </a:r>
            <a:endParaRPr lang="en-US" altLang="ja-JP" sz="738" dirty="0">
              <a:solidFill>
                <a:srgbClr val="000000"/>
              </a:solidFill>
            </a:endParaRPr>
          </a:p>
        </p:txBody>
      </p:sp>
      <p:sp>
        <p:nvSpPr>
          <p:cNvPr id="13" name="テキスト ボックス 12"/>
          <p:cNvSpPr txBox="1"/>
          <p:nvPr/>
        </p:nvSpPr>
        <p:spPr>
          <a:xfrm>
            <a:off x="0" y="169747"/>
            <a:ext cx="9144000" cy="461665"/>
          </a:xfrm>
          <a:prstGeom prst="rect">
            <a:avLst/>
          </a:prstGeom>
          <a:noFill/>
        </p:spPr>
        <p:txBody>
          <a:bodyPr wrap="square" rtlCol="0">
            <a:spAutoFit/>
          </a:bodyPr>
          <a:lstStyle/>
          <a:p>
            <a:pPr algn="ctr"/>
            <a:r>
              <a:rPr lang="ja-JP" altLang="en-US" sz="2400" dirty="0">
                <a:latin typeface="+mj-ea"/>
                <a:ea typeface="+mj-ea"/>
              </a:rPr>
              <a:t>　　障害者数について</a:t>
            </a:r>
          </a:p>
        </p:txBody>
      </p:sp>
      <p:sp>
        <p:nvSpPr>
          <p:cNvPr id="16" name="正方形/長方形 15"/>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
        <p:nvSpPr>
          <p:cNvPr id="3" name="スライド番号プレースホルダー 2"/>
          <p:cNvSpPr>
            <a:spLocks noGrp="1"/>
          </p:cNvSpPr>
          <p:nvPr>
            <p:ph type="sldNum" sz="quarter" idx="12"/>
          </p:nvPr>
        </p:nvSpPr>
        <p:spPr/>
        <p:txBody>
          <a:bodyPr/>
          <a:lstStyle/>
          <a:p>
            <a:fld id="{FC0395A7-5905-450D-A679-86AF21D32AAD}" type="slidenum">
              <a:rPr kumimoji="1" lang="ja-JP" altLang="en-US" smtClean="0"/>
              <a:t>5</a:t>
            </a:fld>
            <a:endParaRPr kumimoji="1" lang="ja-JP" altLang="en-US" dirty="0"/>
          </a:p>
        </p:txBody>
      </p:sp>
      <p:sp>
        <p:nvSpPr>
          <p:cNvPr id="2" name="フッター プレースホルダー 1"/>
          <p:cNvSpPr>
            <a:spLocks noGrp="1"/>
          </p:cNvSpPr>
          <p:nvPr>
            <p:ph type="ftr" sz="quarter" idx="11"/>
          </p:nvPr>
        </p:nvSpPr>
        <p:spPr/>
        <p:txBody>
          <a:bodyPr/>
          <a:lstStyle/>
          <a:p>
            <a:pPr>
              <a:defRPr/>
            </a:pPr>
            <a:r>
              <a:rPr lang="ja-JP" altLang="en-US" dirty="0" smtClean="0">
                <a:latin typeface="Arial"/>
              </a:rPr>
              <a:t>障害者雇用対策課資料</a:t>
            </a:r>
            <a:endParaRPr lang="en-US" altLang="ja-JP" dirty="0">
              <a:latin typeface="Arial"/>
            </a:endParaRPr>
          </a:p>
        </p:txBody>
      </p:sp>
    </p:spTree>
    <p:extLst>
      <p:ext uri="{BB962C8B-B14F-4D97-AF65-F5344CB8AC3E}">
        <p14:creationId xmlns:p14="http://schemas.microsoft.com/office/powerpoint/2010/main" val="161227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2852936"/>
            <a:ext cx="7139136" cy="720080"/>
          </a:xfrm>
        </p:spPr>
        <p:txBody>
          <a:bodyPr>
            <a:noAutofit/>
          </a:bodyPr>
          <a:lstStyle/>
          <a:p>
            <a:pPr marL="0" indent="0">
              <a:buNone/>
            </a:pPr>
            <a:r>
              <a:rPr lang="ja-JP" altLang="en-US" sz="3600" dirty="0"/>
              <a:t>２　障害者雇用</a:t>
            </a:r>
            <a:r>
              <a:rPr lang="ja-JP" altLang="en-US" sz="3600" dirty="0" smtClean="0"/>
              <a:t>の理念と</a:t>
            </a:r>
            <a:endParaRPr lang="en-US" altLang="ja-JP" sz="3600" dirty="0" smtClean="0"/>
          </a:p>
          <a:p>
            <a:pPr marL="0" indent="0">
              <a:buNone/>
            </a:pPr>
            <a:r>
              <a:rPr lang="ja-JP" altLang="en-US" sz="3600" dirty="0" smtClean="0"/>
              <a:t>　　　　障害者雇用促進法の概要</a:t>
            </a:r>
            <a:endParaRPr lang="en-US" altLang="ja-JP" sz="3600" dirty="0" smtClean="0"/>
          </a:p>
        </p:txBody>
      </p:sp>
      <p:sp>
        <p:nvSpPr>
          <p:cNvPr id="2" name="スライド番号プレースホルダー 1"/>
          <p:cNvSpPr>
            <a:spLocks noGrp="1"/>
          </p:cNvSpPr>
          <p:nvPr>
            <p:ph type="sldNum" sz="quarter" idx="12"/>
          </p:nvPr>
        </p:nvSpPr>
        <p:spPr>
          <a:xfrm>
            <a:off x="8379842" y="6376243"/>
            <a:ext cx="512638" cy="365125"/>
          </a:xfrm>
        </p:spPr>
        <p:txBody>
          <a:bodyPr/>
          <a:lstStyle/>
          <a:p>
            <a:fld id="{9E2A29CB-BA86-48A6-80E1-CB8750A963B5}" type="slidenum">
              <a:rPr kumimoji="1" lang="ja-JP" altLang="en-US" smtClean="0">
                <a:solidFill>
                  <a:schemeClr val="tx1"/>
                </a:solidFill>
              </a:rPr>
              <a:t>6</a:t>
            </a:fld>
            <a:endParaRPr kumimoji="1" lang="ja-JP" altLang="en-US" dirty="0">
              <a:solidFill>
                <a:schemeClr val="tx1"/>
              </a:solidFill>
            </a:endParaRPr>
          </a:p>
        </p:txBody>
      </p:sp>
    </p:spTree>
    <p:extLst>
      <p:ext uri="{BB962C8B-B14F-4D97-AF65-F5344CB8AC3E}">
        <p14:creationId xmlns:p14="http://schemas.microsoft.com/office/powerpoint/2010/main" val="969430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42909" y="1272389"/>
            <a:ext cx="7786743" cy="978443"/>
          </a:xfrm>
          <a:prstGeom prst="roundRect">
            <a:avLst/>
          </a:prstGeom>
          <a:solidFill>
            <a:schemeClr val="accent1">
              <a:lumMod val="20000"/>
              <a:lumOff val="8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endParaRPr lang="ja-JP" altLang="en-US" sz="1662" dirty="0"/>
          </a:p>
        </p:txBody>
      </p:sp>
      <p:sp>
        <p:nvSpPr>
          <p:cNvPr id="10" name="角丸四角形 9"/>
          <p:cNvSpPr/>
          <p:nvPr/>
        </p:nvSpPr>
        <p:spPr>
          <a:xfrm>
            <a:off x="785791" y="1021804"/>
            <a:ext cx="1535379" cy="461599"/>
          </a:xfrm>
          <a:prstGeom prst="roundRect">
            <a:avLst/>
          </a:prstGeom>
          <a:solidFill>
            <a:schemeClr val="accent1">
              <a:lumMod val="40000"/>
              <a:lumOff val="6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r>
              <a:rPr lang="ja-JP" altLang="en-US" sz="1477" dirty="0">
                <a:solidFill>
                  <a:schemeClr val="tx1"/>
                </a:solidFill>
                <a:latin typeface="+mn-ea"/>
              </a:rPr>
              <a:t>目　的</a:t>
            </a:r>
          </a:p>
        </p:txBody>
      </p:sp>
      <p:sp>
        <p:nvSpPr>
          <p:cNvPr id="11" name="テキスト ボックス 10"/>
          <p:cNvSpPr txBox="1"/>
          <p:nvPr/>
        </p:nvSpPr>
        <p:spPr>
          <a:xfrm>
            <a:off x="1000859" y="1549600"/>
            <a:ext cx="7071946" cy="511325"/>
          </a:xfrm>
          <a:prstGeom prst="rect">
            <a:avLst/>
          </a:prstGeom>
          <a:noFill/>
        </p:spPr>
        <p:txBody>
          <a:bodyPr lIns="84219" tIns="42116" rIns="84219" bIns="42116">
            <a:spAutoFit/>
          </a:bodyPr>
          <a:lstStyle/>
          <a:p>
            <a:pPr>
              <a:defRPr/>
            </a:pPr>
            <a:r>
              <a:rPr lang="ja-JP" altLang="en-US" sz="1385" b="1" dirty="0">
                <a:solidFill>
                  <a:srgbClr val="002060"/>
                </a:solidFill>
                <a:latin typeface="+mn-ea"/>
              </a:rPr>
              <a:t>障害者の雇用義務等に基づく雇用の促進等のための措置、職業リハビリテーションの措置等を通じて、障害者の職業の安定を図ること。</a:t>
            </a:r>
            <a:r>
              <a:rPr lang="en-US" altLang="ja-JP" sz="1385" b="1" dirty="0">
                <a:solidFill>
                  <a:srgbClr val="002060"/>
                </a:solidFill>
                <a:latin typeface="+mn-ea"/>
              </a:rPr>
              <a:t>                                                  </a:t>
            </a:r>
            <a:r>
              <a:rPr lang="ja-JP" altLang="en-US" sz="1385" b="1" dirty="0">
                <a:solidFill>
                  <a:srgbClr val="002060"/>
                </a:solidFill>
                <a:latin typeface="+mn-ea"/>
              </a:rPr>
              <a:t>　（法第</a:t>
            </a:r>
            <a:r>
              <a:rPr lang="en-US" altLang="ja-JP" sz="1385" b="1" dirty="0">
                <a:solidFill>
                  <a:srgbClr val="002060"/>
                </a:solidFill>
                <a:latin typeface="+mn-ea"/>
              </a:rPr>
              <a:t>1</a:t>
            </a:r>
            <a:r>
              <a:rPr lang="ja-JP" altLang="en-US" sz="1385" b="1" dirty="0">
                <a:solidFill>
                  <a:srgbClr val="002060"/>
                </a:solidFill>
                <a:latin typeface="+mn-ea"/>
              </a:rPr>
              <a:t>条）</a:t>
            </a:r>
            <a:endParaRPr lang="en-US" altLang="ja-JP" sz="1385" b="1" dirty="0">
              <a:solidFill>
                <a:srgbClr val="002060"/>
              </a:solidFill>
              <a:latin typeface="+mn-ea"/>
            </a:endParaRPr>
          </a:p>
        </p:txBody>
      </p:sp>
      <p:sp>
        <p:nvSpPr>
          <p:cNvPr id="12" name="角丸四角形 11"/>
          <p:cNvSpPr/>
          <p:nvPr/>
        </p:nvSpPr>
        <p:spPr>
          <a:xfrm>
            <a:off x="642913" y="2771484"/>
            <a:ext cx="7786743" cy="1567344"/>
          </a:xfrm>
          <a:prstGeom prst="roundRect">
            <a:avLst/>
          </a:prstGeom>
          <a:solidFill>
            <a:schemeClr val="accent1">
              <a:lumMod val="20000"/>
              <a:lumOff val="8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endParaRPr lang="ja-JP" altLang="en-US" sz="1662" dirty="0"/>
          </a:p>
        </p:txBody>
      </p:sp>
      <p:sp>
        <p:nvSpPr>
          <p:cNvPr id="13" name="テキスト ボックス 12"/>
          <p:cNvSpPr txBox="1"/>
          <p:nvPr/>
        </p:nvSpPr>
        <p:spPr>
          <a:xfrm>
            <a:off x="1000858" y="3161329"/>
            <a:ext cx="7285892" cy="937596"/>
          </a:xfrm>
          <a:prstGeom prst="rect">
            <a:avLst/>
          </a:prstGeom>
          <a:noFill/>
        </p:spPr>
        <p:txBody>
          <a:bodyPr lIns="84219" tIns="42116" rIns="84219" bIns="42116">
            <a:spAutoFit/>
          </a:bodyPr>
          <a:lstStyle/>
          <a:p>
            <a:pPr>
              <a:defRPr/>
            </a:pPr>
            <a:r>
              <a:rPr lang="ja-JP" altLang="en-US" sz="1385" b="1" dirty="0">
                <a:solidFill>
                  <a:srgbClr val="002060"/>
                </a:solidFill>
                <a:latin typeface="+mn-ea"/>
              </a:rPr>
              <a:t>障害者である労働者は、経済社会を構成する労働者の一員として、職業生活においてその能力を発揮する機会を与えられるものとする。　　　　　　　　　　　　　　　　　　　　　　　　　 （法第</a:t>
            </a:r>
            <a:r>
              <a:rPr lang="en-US" altLang="ja-JP" sz="1385" b="1" dirty="0">
                <a:solidFill>
                  <a:srgbClr val="002060"/>
                </a:solidFill>
                <a:latin typeface="+mn-ea"/>
              </a:rPr>
              <a:t>3</a:t>
            </a:r>
            <a:r>
              <a:rPr lang="ja-JP" altLang="en-US" sz="1385" b="1" dirty="0">
                <a:solidFill>
                  <a:srgbClr val="002060"/>
                </a:solidFill>
                <a:latin typeface="+mn-ea"/>
              </a:rPr>
              <a:t>条）</a:t>
            </a:r>
            <a:endParaRPr lang="en-US" altLang="ja-JP" sz="1385" b="1" dirty="0">
              <a:solidFill>
                <a:srgbClr val="002060"/>
              </a:solidFill>
              <a:latin typeface="+mn-ea"/>
            </a:endParaRPr>
          </a:p>
          <a:p>
            <a:pPr>
              <a:defRPr/>
            </a:pPr>
            <a:r>
              <a:rPr lang="ja-JP" altLang="en-US" sz="1385" b="1" dirty="0">
                <a:solidFill>
                  <a:srgbClr val="002060"/>
                </a:solidFill>
                <a:latin typeface="+mn-ea"/>
              </a:rPr>
              <a:t>障害者である労働者は、職業に従事する者としての自覚を持ち、自ら進んで、その能力の開発及び向上を図り、有為な職業人として自立するように努めなければならない。　　　　　（法第</a:t>
            </a:r>
            <a:r>
              <a:rPr lang="en-US" altLang="ja-JP" sz="1385" b="1" dirty="0">
                <a:solidFill>
                  <a:srgbClr val="002060"/>
                </a:solidFill>
                <a:latin typeface="+mn-ea"/>
              </a:rPr>
              <a:t>4</a:t>
            </a:r>
            <a:r>
              <a:rPr lang="ja-JP" altLang="en-US" sz="1385" b="1" dirty="0">
                <a:solidFill>
                  <a:srgbClr val="002060"/>
                </a:solidFill>
                <a:latin typeface="+mn-ea"/>
              </a:rPr>
              <a:t>条）</a:t>
            </a:r>
            <a:endParaRPr lang="en-US" altLang="ja-JP" sz="1385" b="1" dirty="0">
              <a:solidFill>
                <a:srgbClr val="002060"/>
              </a:solidFill>
              <a:latin typeface="+mn-ea"/>
            </a:endParaRPr>
          </a:p>
        </p:txBody>
      </p:sp>
      <p:sp>
        <p:nvSpPr>
          <p:cNvPr id="14" name="角丸四角形 13"/>
          <p:cNvSpPr/>
          <p:nvPr/>
        </p:nvSpPr>
        <p:spPr>
          <a:xfrm>
            <a:off x="642913" y="4881650"/>
            <a:ext cx="7786743" cy="1475189"/>
          </a:xfrm>
          <a:prstGeom prst="roundRect">
            <a:avLst/>
          </a:prstGeom>
          <a:solidFill>
            <a:schemeClr val="accent1">
              <a:lumMod val="20000"/>
              <a:lumOff val="8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endParaRPr lang="ja-JP" altLang="en-US" sz="1662" dirty="0"/>
          </a:p>
        </p:txBody>
      </p:sp>
      <p:sp>
        <p:nvSpPr>
          <p:cNvPr id="15" name="テキスト ボックス 14"/>
          <p:cNvSpPr txBox="1"/>
          <p:nvPr/>
        </p:nvSpPr>
        <p:spPr>
          <a:xfrm>
            <a:off x="1000859" y="5252821"/>
            <a:ext cx="7071946" cy="937596"/>
          </a:xfrm>
          <a:prstGeom prst="rect">
            <a:avLst/>
          </a:prstGeom>
          <a:noFill/>
        </p:spPr>
        <p:txBody>
          <a:bodyPr lIns="84219" tIns="42116" rIns="84219" bIns="42116">
            <a:spAutoFit/>
          </a:bodyPr>
          <a:lstStyle/>
          <a:p>
            <a:pPr>
              <a:defRPr/>
            </a:pPr>
            <a:r>
              <a:rPr lang="ja-JP" altLang="en-US" sz="1385" b="1" dirty="0">
                <a:solidFill>
                  <a:srgbClr val="002060"/>
                </a:solidFill>
                <a:latin typeface="+mn-ea"/>
              </a:rPr>
              <a:t>すべて事業主は、障害者の雇用に関し、社会連帯の理念に基づき、障害者である労働者が有為な職業人として自立しようとする努力に対して協力する責務を有するものであって、その有する能力を正当に評価し、適当な雇用の場を与えるとともに適正な雇用管理を行うことによりその雇用の安定を図るように努めなければならない。　　　　　　　　　　　　　　　　　　（法第</a:t>
            </a:r>
            <a:r>
              <a:rPr lang="en-US" altLang="ja-JP" sz="1385" b="1" dirty="0">
                <a:solidFill>
                  <a:srgbClr val="002060"/>
                </a:solidFill>
                <a:latin typeface="+mn-ea"/>
              </a:rPr>
              <a:t>5</a:t>
            </a:r>
            <a:r>
              <a:rPr lang="ja-JP" altLang="en-US" sz="1385" b="1" dirty="0">
                <a:solidFill>
                  <a:srgbClr val="002060"/>
                </a:solidFill>
                <a:latin typeface="+mn-ea"/>
              </a:rPr>
              <a:t>条）</a:t>
            </a:r>
            <a:endParaRPr lang="en-US" altLang="ja-JP" sz="1385" b="1" dirty="0">
              <a:solidFill>
                <a:srgbClr val="002060"/>
              </a:solidFill>
              <a:latin typeface="+mn-ea"/>
            </a:endParaRPr>
          </a:p>
        </p:txBody>
      </p:sp>
      <p:sp>
        <p:nvSpPr>
          <p:cNvPr id="16" name="角丸四角形 15"/>
          <p:cNvSpPr/>
          <p:nvPr/>
        </p:nvSpPr>
        <p:spPr>
          <a:xfrm>
            <a:off x="822225" y="2536249"/>
            <a:ext cx="1542906" cy="461599"/>
          </a:xfrm>
          <a:prstGeom prst="roundRect">
            <a:avLst/>
          </a:prstGeom>
          <a:solidFill>
            <a:schemeClr val="accent1">
              <a:lumMod val="40000"/>
              <a:lumOff val="6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r>
              <a:rPr lang="ja-JP" altLang="en-US" sz="1477" dirty="0">
                <a:solidFill>
                  <a:schemeClr val="tx1"/>
                </a:solidFill>
                <a:latin typeface="+mn-ea"/>
              </a:rPr>
              <a:t>基本的理念</a:t>
            </a:r>
          </a:p>
        </p:txBody>
      </p:sp>
      <p:sp>
        <p:nvSpPr>
          <p:cNvPr id="17" name="角丸四角形 16"/>
          <p:cNvSpPr/>
          <p:nvPr/>
        </p:nvSpPr>
        <p:spPr>
          <a:xfrm>
            <a:off x="785791" y="4653050"/>
            <a:ext cx="1535379" cy="461599"/>
          </a:xfrm>
          <a:prstGeom prst="roundRect">
            <a:avLst/>
          </a:prstGeom>
          <a:solidFill>
            <a:schemeClr val="accent1">
              <a:lumMod val="40000"/>
              <a:lumOff val="6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r>
              <a:rPr lang="ja-JP" altLang="en-US" sz="1477" dirty="0">
                <a:solidFill>
                  <a:schemeClr val="tx1"/>
                </a:solidFill>
                <a:latin typeface="+mn-ea"/>
              </a:rPr>
              <a:t>事業主の責務</a:t>
            </a:r>
          </a:p>
        </p:txBody>
      </p:sp>
      <p:sp>
        <p:nvSpPr>
          <p:cNvPr id="2" name="スライド番号プレースホルダー 1"/>
          <p:cNvSpPr>
            <a:spLocks noGrp="1"/>
          </p:cNvSpPr>
          <p:nvPr>
            <p:ph type="sldNum" sz="quarter" idx="12"/>
          </p:nvPr>
        </p:nvSpPr>
        <p:spPr/>
        <p:txBody>
          <a:bodyPr/>
          <a:lstStyle/>
          <a:p>
            <a:pPr>
              <a:defRPr/>
            </a:pPr>
            <a:fld id="{3278ABB1-27E2-4B2E-B622-3B4B8515ECEA}" type="slidenum">
              <a:rPr lang="ja-JP" altLang="en-US" smtClean="0"/>
              <a:pPr>
                <a:defRPr/>
              </a:pPr>
              <a:t>7</a:t>
            </a:fld>
            <a:endParaRPr lang="ja-JP" altLang="en-US"/>
          </a:p>
        </p:txBody>
      </p:sp>
      <p:sp>
        <p:nvSpPr>
          <p:cNvPr id="18" name="テキスト ボックス 17"/>
          <p:cNvSpPr txBox="1"/>
          <p:nvPr/>
        </p:nvSpPr>
        <p:spPr>
          <a:xfrm>
            <a:off x="0" y="169747"/>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障害者雇用促進法の基本理念</a:t>
            </a:r>
            <a:endParaRPr lang="ja-JP" altLang="en-US" sz="2400" dirty="0">
              <a:latin typeface="+mj-ea"/>
              <a:ea typeface="+mj-ea"/>
            </a:endParaRPr>
          </a:p>
        </p:txBody>
      </p:sp>
      <p:sp>
        <p:nvSpPr>
          <p:cNvPr id="20" name="正方形/長方形 19"/>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Tree>
    <p:extLst>
      <p:ext uri="{BB962C8B-B14F-4D97-AF65-F5344CB8AC3E}">
        <p14:creationId xmlns:p14="http://schemas.microsoft.com/office/powerpoint/2010/main" val="987710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91415" y="2588400"/>
            <a:ext cx="8794323" cy="956644"/>
          </a:xfrm>
          <a:prstGeom prst="roundRect">
            <a:avLst/>
          </a:prstGeom>
          <a:solidFill>
            <a:schemeClr val="accent1">
              <a:lumMod val="20000"/>
              <a:lumOff val="8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endParaRPr lang="ja-JP" altLang="en-US" sz="1662" dirty="0"/>
          </a:p>
        </p:txBody>
      </p:sp>
      <p:sp>
        <p:nvSpPr>
          <p:cNvPr id="10" name="角丸四角形 9"/>
          <p:cNvSpPr/>
          <p:nvPr/>
        </p:nvSpPr>
        <p:spPr>
          <a:xfrm>
            <a:off x="334298" y="2390568"/>
            <a:ext cx="2405817" cy="336683"/>
          </a:xfrm>
          <a:prstGeom prst="roundRect">
            <a:avLst/>
          </a:prstGeom>
          <a:solidFill>
            <a:schemeClr val="accent1">
              <a:lumMod val="40000"/>
              <a:lumOff val="6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r>
              <a:rPr lang="ja-JP" altLang="en-US" sz="1662" b="1" dirty="0">
                <a:solidFill>
                  <a:schemeClr val="tx1"/>
                </a:solidFill>
                <a:latin typeface="+mn-ea"/>
              </a:rPr>
              <a:t>障害者雇用率制度</a:t>
            </a:r>
          </a:p>
        </p:txBody>
      </p:sp>
      <p:sp>
        <p:nvSpPr>
          <p:cNvPr id="11" name="テキスト ボックス 10"/>
          <p:cNvSpPr txBox="1"/>
          <p:nvPr/>
        </p:nvSpPr>
        <p:spPr>
          <a:xfrm>
            <a:off x="334298" y="2810399"/>
            <a:ext cx="8576706" cy="596605"/>
          </a:xfrm>
          <a:prstGeom prst="rect">
            <a:avLst/>
          </a:prstGeom>
          <a:noFill/>
        </p:spPr>
        <p:txBody>
          <a:bodyPr wrap="square" lIns="84219" tIns="42116" rIns="84219" bIns="42116">
            <a:spAutoFit/>
          </a:bodyPr>
          <a:lstStyle/>
          <a:p>
            <a:pPr>
              <a:defRPr/>
            </a:pPr>
            <a:r>
              <a:rPr lang="ja-JP" altLang="en-US" sz="1477" dirty="0">
                <a:solidFill>
                  <a:srgbClr val="002060"/>
                </a:solidFill>
                <a:latin typeface="+mn-ea"/>
              </a:rPr>
              <a:t>　</a:t>
            </a:r>
            <a:r>
              <a:rPr lang="ja-JP" altLang="en-US" sz="1662" dirty="0"/>
              <a:t>障害者雇用促進法において、企業に対し雇用する労働者の２．２％に相当する障害者を雇用することを義務付けています</a:t>
            </a:r>
            <a:endParaRPr lang="en-US" altLang="ja-JP" sz="1662" dirty="0">
              <a:solidFill>
                <a:srgbClr val="002060"/>
              </a:solidFill>
              <a:latin typeface="+mn-ea"/>
            </a:endParaRPr>
          </a:p>
        </p:txBody>
      </p:sp>
      <p:sp>
        <p:nvSpPr>
          <p:cNvPr id="12" name="角丸四角形 11"/>
          <p:cNvSpPr/>
          <p:nvPr/>
        </p:nvSpPr>
        <p:spPr>
          <a:xfrm>
            <a:off x="191419" y="3862160"/>
            <a:ext cx="8794318" cy="1273665"/>
          </a:xfrm>
          <a:prstGeom prst="roundRect">
            <a:avLst/>
          </a:prstGeom>
          <a:solidFill>
            <a:schemeClr val="accent1">
              <a:lumMod val="20000"/>
              <a:lumOff val="8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endParaRPr lang="ja-JP" altLang="en-US" sz="1662" dirty="0"/>
          </a:p>
        </p:txBody>
      </p:sp>
      <p:sp>
        <p:nvSpPr>
          <p:cNvPr id="13" name="テキスト ボックス 12"/>
          <p:cNvSpPr txBox="1"/>
          <p:nvPr/>
        </p:nvSpPr>
        <p:spPr>
          <a:xfrm>
            <a:off x="334298" y="4141994"/>
            <a:ext cx="8576706" cy="852381"/>
          </a:xfrm>
          <a:prstGeom prst="rect">
            <a:avLst/>
          </a:prstGeom>
          <a:noFill/>
        </p:spPr>
        <p:txBody>
          <a:bodyPr wrap="square" lIns="84219" tIns="42116" rIns="84219" bIns="42116">
            <a:spAutoFit/>
          </a:bodyPr>
          <a:lstStyle/>
          <a:p>
            <a:pPr>
              <a:defRPr/>
            </a:pPr>
            <a:r>
              <a:rPr lang="ja-JP" altLang="en-US" sz="1477" dirty="0"/>
              <a:t>　</a:t>
            </a:r>
            <a:r>
              <a:rPr lang="ja-JP" altLang="en-US" sz="1662" dirty="0"/>
              <a:t>法定雇用義務を満たさない企業からは納付金を徴収し、この納付金をもとに雇用義務数より多く障害者を雇用する企業に対して調整金を支給、また、障害者を雇用するために必要な施設設備の整備等に助成金を支給しています</a:t>
            </a:r>
            <a:endParaRPr lang="ja-JP" altLang="en-US" sz="1662" dirty="0">
              <a:solidFill>
                <a:srgbClr val="002060"/>
              </a:solidFill>
              <a:latin typeface="+mn-ea"/>
            </a:endParaRPr>
          </a:p>
        </p:txBody>
      </p:sp>
      <p:sp>
        <p:nvSpPr>
          <p:cNvPr id="14" name="角丸四角形 13"/>
          <p:cNvSpPr/>
          <p:nvPr/>
        </p:nvSpPr>
        <p:spPr>
          <a:xfrm>
            <a:off x="191419" y="5548448"/>
            <a:ext cx="8794318" cy="929676"/>
          </a:xfrm>
          <a:prstGeom prst="roundRect">
            <a:avLst/>
          </a:prstGeom>
          <a:solidFill>
            <a:schemeClr val="accent1">
              <a:lumMod val="20000"/>
              <a:lumOff val="8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endParaRPr lang="ja-JP" altLang="en-US" sz="1662" dirty="0"/>
          </a:p>
        </p:txBody>
      </p:sp>
      <p:sp>
        <p:nvSpPr>
          <p:cNvPr id="15" name="テキスト ボックス 14"/>
          <p:cNvSpPr txBox="1"/>
          <p:nvPr/>
        </p:nvSpPr>
        <p:spPr>
          <a:xfrm>
            <a:off x="334299" y="5770760"/>
            <a:ext cx="8576705" cy="596605"/>
          </a:xfrm>
          <a:prstGeom prst="rect">
            <a:avLst/>
          </a:prstGeom>
          <a:noFill/>
        </p:spPr>
        <p:txBody>
          <a:bodyPr wrap="square" lIns="84219" tIns="42116" rIns="84219" bIns="42116">
            <a:spAutoFit/>
          </a:bodyPr>
          <a:lstStyle/>
          <a:p>
            <a:pPr>
              <a:defRPr/>
            </a:pPr>
            <a:r>
              <a:rPr lang="ja-JP" altLang="en-US" sz="1662" dirty="0"/>
              <a:t>　障害者本人に対しては、職業紹介や職業訓練、職場適応援助者による支援等の職業リハビリテーションを実施し、それぞれの障害特性に応じたきめ細かな支援を展開しています</a:t>
            </a:r>
            <a:endParaRPr lang="ja-JP" altLang="en-US" sz="1662" dirty="0">
              <a:solidFill>
                <a:schemeClr val="bg1"/>
              </a:solidFill>
            </a:endParaRPr>
          </a:p>
        </p:txBody>
      </p:sp>
      <p:sp>
        <p:nvSpPr>
          <p:cNvPr id="16" name="角丸四角形 15"/>
          <p:cNvSpPr/>
          <p:nvPr/>
        </p:nvSpPr>
        <p:spPr>
          <a:xfrm>
            <a:off x="326771" y="3682043"/>
            <a:ext cx="2413345" cy="360375"/>
          </a:xfrm>
          <a:prstGeom prst="roundRect">
            <a:avLst/>
          </a:prstGeom>
          <a:solidFill>
            <a:schemeClr val="accent1">
              <a:lumMod val="40000"/>
              <a:lumOff val="6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lgn="ctr">
              <a:defRPr/>
            </a:pPr>
            <a:r>
              <a:rPr lang="ja-JP" altLang="en-US" sz="1662" b="1" dirty="0">
                <a:solidFill>
                  <a:schemeClr val="tx1"/>
                </a:solidFill>
                <a:latin typeface="+mn-ea"/>
              </a:rPr>
              <a:t>障害者雇用納付金制度</a:t>
            </a:r>
          </a:p>
        </p:txBody>
      </p:sp>
      <p:sp>
        <p:nvSpPr>
          <p:cNvPr id="17" name="角丸四角形 16"/>
          <p:cNvSpPr/>
          <p:nvPr/>
        </p:nvSpPr>
        <p:spPr>
          <a:xfrm>
            <a:off x="334297" y="5284678"/>
            <a:ext cx="2983043" cy="404265"/>
          </a:xfrm>
          <a:prstGeom prst="roundRect">
            <a:avLst/>
          </a:prstGeom>
          <a:solidFill>
            <a:schemeClr val="accent1">
              <a:lumMod val="40000"/>
              <a:lumOff val="60000"/>
            </a:schemeClr>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219" tIns="42116" rIns="84219" bIns="42116" anchor="ctr"/>
          <a:lstStyle/>
          <a:p>
            <a:pPr>
              <a:defRPr/>
            </a:pPr>
            <a:r>
              <a:rPr lang="ja-JP" altLang="en-US" sz="1662" b="1" dirty="0">
                <a:solidFill>
                  <a:schemeClr val="tx1"/>
                </a:solidFill>
                <a:latin typeface="+mn-ea"/>
              </a:rPr>
              <a:t>職業リハビリテーションの実施</a:t>
            </a:r>
          </a:p>
        </p:txBody>
      </p:sp>
      <p:sp>
        <p:nvSpPr>
          <p:cNvPr id="20" name="角丸四角形 19"/>
          <p:cNvSpPr/>
          <p:nvPr/>
        </p:nvSpPr>
        <p:spPr>
          <a:xfrm>
            <a:off x="161959" y="973729"/>
            <a:ext cx="8809892" cy="979390"/>
          </a:xfrm>
          <a:prstGeom prst="roundRect">
            <a:avLst/>
          </a:prstGeom>
          <a:solidFill>
            <a:schemeClr val="accent5">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4184" tIns="42101" rIns="84184" bIns="42101" anchor="ctr"/>
          <a:lstStyle/>
          <a:p>
            <a:r>
              <a:rPr lang="ja-JP" altLang="en-US" sz="1662" dirty="0">
                <a:solidFill>
                  <a:schemeClr val="tx1"/>
                </a:solidFill>
              </a:rPr>
              <a:t> 　障害者が障害のない人と同様、その能力と適性に応じた雇用の場に就き、地域で自立した生活を送ることができるような社会の実現を目指し、障害者の雇用対策を総合的に推進。</a:t>
            </a:r>
          </a:p>
        </p:txBody>
      </p:sp>
      <p:sp>
        <p:nvSpPr>
          <p:cNvPr id="2" name="スライド番号プレースホルダー 1"/>
          <p:cNvSpPr>
            <a:spLocks noGrp="1"/>
          </p:cNvSpPr>
          <p:nvPr>
            <p:ph type="sldNum" sz="quarter" idx="12"/>
          </p:nvPr>
        </p:nvSpPr>
        <p:spPr/>
        <p:txBody>
          <a:bodyPr/>
          <a:lstStyle/>
          <a:p>
            <a:pPr>
              <a:defRPr/>
            </a:pPr>
            <a:fld id="{3278ABB1-27E2-4B2E-B622-3B4B8515ECEA}" type="slidenum">
              <a:rPr lang="ja-JP" altLang="en-US" smtClean="0"/>
              <a:pPr>
                <a:defRPr/>
              </a:pPr>
              <a:t>8</a:t>
            </a:fld>
            <a:endParaRPr lang="ja-JP" altLang="en-US"/>
          </a:p>
        </p:txBody>
      </p:sp>
      <p:sp>
        <p:nvSpPr>
          <p:cNvPr id="18" name="テキスト ボックス 17"/>
          <p:cNvSpPr txBox="1"/>
          <p:nvPr/>
        </p:nvSpPr>
        <p:spPr>
          <a:xfrm>
            <a:off x="16576" y="184275"/>
            <a:ext cx="9144000" cy="461665"/>
          </a:xfrm>
          <a:prstGeom prst="rect">
            <a:avLst/>
          </a:prstGeom>
          <a:noFill/>
        </p:spPr>
        <p:txBody>
          <a:bodyPr wrap="square" rtlCol="0">
            <a:spAutoFit/>
          </a:bodyPr>
          <a:lstStyle/>
          <a:p>
            <a:pPr algn="ctr"/>
            <a:r>
              <a:rPr lang="ja-JP" altLang="en-US" sz="2400" dirty="0">
                <a:latin typeface="+mj-ea"/>
                <a:ea typeface="+mj-ea"/>
              </a:rPr>
              <a:t>　　</a:t>
            </a:r>
            <a:r>
              <a:rPr lang="ja-JP" altLang="en-US" sz="2400" dirty="0" smtClean="0">
                <a:latin typeface="+mj-ea"/>
                <a:ea typeface="+mj-ea"/>
              </a:rPr>
              <a:t>国の障害者雇用施策の概要</a:t>
            </a:r>
            <a:endParaRPr lang="ja-JP" altLang="en-US" sz="2400" dirty="0">
              <a:latin typeface="+mj-ea"/>
              <a:ea typeface="+mj-ea"/>
            </a:endParaRPr>
          </a:p>
        </p:txBody>
      </p:sp>
      <p:sp>
        <p:nvSpPr>
          <p:cNvPr id="21" name="正方形/長方形 20"/>
          <p:cNvSpPr/>
          <p:nvPr/>
        </p:nvSpPr>
        <p:spPr>
          <a:xfrm flipV="1">
            <a:off x="0" y="730629"/>
            <a:ext cx="9144000" cy="49846"/>
          </a:xfrm>
          <a:prstGeom prst="rect">
            <a:avLst/>
          </a:prstGeom>
          <a:gradFill flip="none" rotWithShape="1">
            <a:gsLst>
              <a:gs pos="0">
                <a:schemeClr val="accent1"/>
              </a:gs>
              <a:gs pos="61000">
                <a:srgbClr val="1CA5FF"/>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prstClr val="white"/>
              </a:solidFill>
            </a:endParaRPr>
          </a:p>
        </p:txBody>
      </p:sp>
    </p:spTree>
    <p:extLst>
      <p:ext uri="{BB962C8B-B14F-4D97-AF65-F5344CB8AC3E}">
        <p14:creationId xmlns:p14="http://schemas.microsoft.com/office/powerpoint/2010/main" val="3974462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18564</Words>
  <Application>Microsoft Office PowerPoint</Application>
  <PresentationFormat>画面に合わせる (4:3)</PresentationFormat>
  <Paragraphs>1726</Paragraphs>
  <Slides>59</Slides>
  <Notes>37</Notes>
  <HiddenSlides>0</HiddenSlides>
  <MMClips>0</MMClips>
  <ScaleCrop>false</ScaleCrop>
  <HeadingPairs>
    <vt:vector size="8" baseType="variant">
      <vt:variant>
        <vt:lpstr>使用されているフォント</vt:lpstr>
      </vt:variant>
      <vt:variant>
        <vt:i4>25</vt:i4>
      </vt:variant>
      <vt:variant>
        <vt:lpstr>テーマ</vt:lpstr>
      </vt:variant>
      <vt:variant>
        <vt:i4>2</vt:i4>
      </vt:variant>
      <vt:variant>
        <vt:lpstr>埋め込まれた OLE サーバー</vt:lpstr>
      </vt:variant>
      <vt:variant>
        <vt:i4>2</vt:i4>
      </vt:variant>
      <vt:variant>
        <vt:lpstr>スライド タイトル</vt:lpstr>
      </vt:variant>
      <vt:variant>
        <vt:i4>59</vt:i4>
      </vt:variant>
    </vt:vector>
  </HeadingPairs>
  <TitlesOfParts>
    <vt:vector size="88" baseType="lpstr">
      <vt:lpstr>ＤＦ特太ゴシック体</vt:lpstr>
      <vt:lpstr>ＤＨＰ特太ゴシック体</vt:lpstr>
      <vt:lpstr>HGPｺﾞｼｯｸE</vt:lpstr>
      <vt:lpstr>HGSｺﾞｼｯｸE</vt:lpstr>
      <vt:lpstr>HG丸ｺﾞｼｯｸM-PRO</vt:lpstr>
      <vt:lpstr>Meiryo UI</vt:lpstr>
      <vt:lpstr>ＭＳ Ｐゴシック</vt:lpstr>
      <vt:lpstr>ＭＳ Ｐ明朝</vt:lpstr>
      <vt:lpstr>ＭＳ ゴシック</vt:lpstr>
      <vt:lpstr>ＭＳ 明朝</vt:lpstr>
      <vt:lpstr>新細明體</vt:lpstr>
      <vt:lpstr>メイリオ</vt:lpstr>
      <vt:lpstr>游ゴシック</vt:lpstr>
      <vt:lpstr>Yu Gothic Light</vt:lpstr>
      <vt:lpstr>游明朝</vt:lpstr>
      <vt:lpstr>Arial</vt:lpstr>
      <vt:lpstr>Calibri</vt:lpstr>
      <vt:lpstr>Century</vt:lpstr>
      <vt:lpstr>Matura MT Script Capitals</vt:lpstr>
      <vt:lpstr>Tahoma</vt:lpstr>
      <vt:lpstr>Times New Roman</vt:lpstr>
      <vt:lpstr>Trebuchet MS</vt:lpstr>
      <vt:lpstr>Verdana</vt:lpstr>
      <vt:lpstr>Wingdings</vt:lpstr>
      <vt:lpstr>Wingdings 3</vt:lpstr>
      <vt:lpstr>Office ​​テーマ</vt:lpstr>
      <vt:lpstr>ファセット</vt:lpstr>
      <vt:lpstr>ワークシート</vt:lpstr>
      <vt:lpstr>プレゼンテーション</vt:lpstr>
      <vt:lpstr>PowerPoint プレゼンテーション</vt:lpstr>
      <vt:lpstr>PowerPoint プレゼンテーション</vt:lpstr>
      <vt:lpstr>PowerPoint プレゼンテーション</vt:lpstr>
      <vt:lpstr>PowerPoint プレゼンテーション</vt:lpstr>
      <vt:lpstr>「障害」のとらえ方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国の行政機関における障害者雇用に係る事案に関する経緯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職場適応援助者（ジョブコーチ）による支援</vt:lpstr>
      <vt:lpstr>職場適応援助者（ジョブコーチ）の養成研修の概要</vt:lpstr>
      <vt:lpstr>公務部門において活用できる職場適応支援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2020-05-19T07:23:53Z</dcterms:created>
  <dcterms:modified xsi:type="dcterms:W3CDTF">2021-02-16T05:44:38Z</dcterms:modified>
</cp:coreProperties>
</file>