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62" r:id="rId2"/>
  </p:sldIdLst>
  <p:sldSz cx="7200900" cy="10333038"/>
  <p:notesSz cx="6635750" cy="9766300"/>
  <p:defaultTextStyle>
    <a:defPPr>
      <a:defRPr lang="ja-JP"/>
    </a:defPPr>
    <a:lvl1pPr marL="0" algn="l" defTabSz="981205" rtl="0" eaLnBrk="1" latinLnBrk="0" hangingPunct="1">
      <a:defRPr kumimoji="1" sz="1900" kern="1200">
        <a:solidFill>
          <a:schemeClr val="tx1"/>
        </a:solidFill>
        <a:latin typeface="+mn-lt"/>
        <a:ea typeface="+mn-ea"/>
        <a:cs typeface="+mn-cs"/>
      </a:defRPr>
    </a:lvl1pPr>
    <a:lvl2pPr marL="490602" algn="l" defTabSz="981205" rtl="0" eaLnBrk="1" latinLnBrk="0" hangingPunct="1">
      <a:defRPr kumimoji="1" sz="1900" kern="1200">
        <a:solidFill>
          <a:schemeClr val="tx1"/>
        </a:solidFill>
        <a:latin typeface="+mn-lt"/>
        <a:ea typeface="+mn-ea"/>
        <a:cs typeface="+mn-cs"/>
      </a:defRPr>
    </a:lvl2pPr>
    <a:lvl3pPr marL="981205" algn="l" defTabSz="981205" rtl="0" eaLnBrk="1" latinLnBrk="0" hangingPunct="1">
      <a:defRPr kumimoji="1" sz="1900" kern="1200">
        <a:solidFill>
          <a:schemeClr val="tx1"/>
        </a:solidFill>
        <a:latin typeface="+mn-lt"/>
        <a:ea typeface="+mn-ea"/>
        <a:cs typeface="+mn-cs"/>
      </a:defRPr>
    </a:lvl3pPr>
    <a:lvl4pPr marL="1471807" algn="l" defTabSz="981205" rtl="0" eaLnBrk="1" latinLnBrk="0" hangingPunct="1">
      <a:defRPr kumimoji="1" sz="1900" kern="1200">
        <a:solidFill>
          <a:schemeClr val="tx1"/>
        </a:solidFill>
        <a:latin typeface="+mn-lt"/>
        <a:ea typeface="+mn-ea"/>
        <a:cs typeface="+mn-cs"/>
      </a:defRPr>
    </a:lvl4pPr>
    <a:lvl5pPr marL="1962410" algn="l" defTabSz="981205" rtl="0" eaLnBrk="1" latinLnBrk="0" hangingPunct="1">
      <a:defRPr kumimoji="1" sz="1900" kern="1200">
        <a:solidFill>
          <a:schemeClr val="tx1"/>
        </a:solidFill>
        <a:latin typeface="+mn-lt"/>
        <a:ea typeface="+mn-ea"/>
        <a:cs typeface="+mn-cs"/>
      </a:defRPr>
    </a:lvl5pPr>
    <a:lvl6pPr marL="2453012" algn="l" defTabSz="981205" rtl="0" eaLnBrk="1" latinLnBrk="0" hangingPunct="1">
      <a:defRPr kumimoji="1" sz="1900" kern="1200">
        <a:solidFill>
          <a:schemeClr val="tx1"/>
        </a:solidFill>
        <a:latin typeface="+mn-lt"/>
        <a:ea typeface="+mn-ea"/>
        <a:cs typeface="+mn-cs"/>
      </a:defRPr>
    </a:lvl6pPr>
    <a:lvl7pPr marL="2943616" algn="l" defTabSz="981205" rtl="0" eaLnBrk="1" latinLnBrk="0" hangingPunct="1">
      <a:defRPr kumimoji="1" sz="1900" kern="1200">
        <a:solidFill>
          <a:schemeClr val="tx1"/>
        </a:solidFill>
        <a:latin typeface="+mn-lt"/>
        <a:ea typeface="+mn-ea"/>
        <a:cs typeface="+mn-cs"/>
      </a:defRPr>
    </a:lvl7pPr>
    <a:lvl8pPr marL="3434218" algn="l" defTabSz="981205" rtl="0" eaLnBrk="1" latinLnBrk="0" hangingPunct="1">
      <a:defRPr kumimoji="1" sz="1900" kern="1200">
        <a:solidFill>
          <a:schemeClr val="tx1"/>
        </a:solidFill>
        <a:latin typeface="+mn-lt"/>
        <a:ea typeface="+mn-ea"/>
        <a:cs typeface="+mn-cs"/>
      </a:defRPr>
    </a:lvl8pPr>
    <a:lvl9pPr marL="3924820" algn="l" defTabSz="981205"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61" userDrawn="1">
          <p15:clr>
            <a:srgbClr val="A4A3A4"/>
          </p15:clr>
        </p15:guide>
        <p15:guide id="2" pos="4423">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ハローワークシステム" initials="　"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029"/>
    <a:srgbClr val="FF6600"/>
    <a:srgbClr val="009900"/>
    <a:srgbClr val="CCFFFF"/>
    <a:srgbClr val="FFCC66"/>
    <a:srgbClr val="FF6666"/>
    <a:srgbClr val="FFCC99"/>
    <a:srgbClr val="FFFFCC"/>
    <a:srgbClr val="FFFF99"/>
    <a:srgbClr val="FF57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061" autoAdjust="0"/>
    <p:restoredTop sz="98741" autoAdjust="0"/>
  </p:normalViewPr>
  <p:slideViewPr>
    <p:cSldViewPr>
      <p:cViewPr>
        <p:scale>
          <a:sx n="100" d="100"/>
          <a:sy n="100" d="100"/>
        </p:scale>
        <p:origin x="2820" y="-4536"/>
      </p:cViewPr>
      <p:guideLst>
        <p:guide orient="horz" pos="2461"/>
        <p:guide pos="4423"/>
      </p:guideLst>
    </p:cSldViewPr>
  </p:slideViewPr>
  <p:outlineViewPr>
    <p:cViewPr>
      <p:scale>
        <a:sx n="33" d="100"/>
        <a:sy n="33" d="100"/>
      </p:scale>
      <p:origin x="0" y="0"/>
    </p:cViewPr>
  </p:outlin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875285" cy="488237"/>
          </a:xfrm>
          <a:prstGeom prst="rect">
            <a:avLst/>
          </a:prstGeom>
        </p:spPr>
        <p:txBody>
          <a:bodyPr vert="horz" lIns="89565" tIns="44783" rIns="89565" bIns="44783" rtlCol="0"/>
          <a:lstStyle>
            <a:lvl1pPr algn="l">
              <a:defRPr sz="1200"/>
            </a:lvl1pPr>
          </a:lstStyle>
          <a:p>
            <a:endParaRPr kumimoji="1" lang="ja-JP" altLang="en-US"/>
          </a:p>
        </p:txBody>
      </p:sp>
      <p:sp>
        <p:nvSpPr>
          <p:cNvPr id="3" name="日付プレースホルダー 2"/>
          <p:cNvSpPr>
            <a:spLocks noGrp="1"/>
          </p:cNvSpPr>
          <p:nvPr>
            <p:ph type="dt" idx="1"/>
          </p:nvPr>
        </p:nvSpPr>
        <p:spPr>
          <a:xfrm>
            <a:off x="3758920" y="0"/>
            <a:ext cx="2875285" cy="488237"/>
          </a:xfrm>
          <a:prstGeom prst="rect">
            <a:avLst/>
          </a:prstGeom>
        </p:spPr>
        <p:txBody>
          <a:bodyPr vert="horz" lIns="89565" tIns="44783" rIns="89565" bIns="44783" rtlCol="0"/>
          <a:lstStyle>
            <a:lvl1pPr algn="r">
              <a:defRPr sz="1200"/>
            </a:lvl1pPr>
          </a:lstStyle>
          <a:p>
            <a:fld id="{7ACECEF2-7819-4615-B73A-30FD7F758142}" type="datetimeFigureOut">
              <a:rPr kumimoji="1" lang="ja-JP" altLang="en-US" smtClean="0"/>
              <a:t>2021/2/26</a:t>
            </a:fld>
            <a:endParaRPr kumimoji="1" lang="ja-JP" altLang="en-US"/>
          </a:p>
        </p:txBody>
      </p:sp>
      <p:sp>
        <p:nvSpPr>
          <p:cNvPr id="4" name="スライド イメージ プレースホルダー 3"/>
          <p:cNvSpPr>
            <a:spLocks noGrp="1" noRot="1" noChangeAspect="1"/>
          </p:cNvSpPr>
          <p:nvPr>
            <p:ph type="sldImg" idx="2"/>
          </p:nvPr>
        </p:nvSpPr>
        <p:spPr>
          <a:xfrm>
            <a:off x="2043113" y="733425"/>
            <a:ext cx="2549525" cy="3660775"/>
          </a:xfrm>
          <a:prstGeom prst="rect">
            <a:avLst/>
          </a:prstGeom>
          <a:noFill/>
          <a:ln w="12700">
            <a:solidFill>
              <a:prstClr val="black"/>
            </a:solidFill>
          </a:ln>
        </p:spPr>
        <p:txBody>
          <a:bodyPr vert="horz" lIns="89565" tIns="44783" rIns="89565" bIns="44783" rtlCol="0" anchor="ctr"/>
          <a:lstStyle/>
          <a:p>
            <a:endParaRPr lang="ja-JP" altLang="en-US"/>
          </a:p>
        </p:txBody>
      </p:sp>
      <p:sp>
        <p:nvSpPr>
          <p:cNvPr id="5" name="ノート プレースホルダー 4"/>
          <p:cNvSpPr>
            <a:spLocks noGrp="1"/>
          </p:cNvSpPr>
          <p:nvPr>
            <p:ph type="body" sz="quarter" idx="3"/>
          </p:nvPr>
        </p:nvSpPr>
        <p:spPr>
          <a:xfrm>
            <a:off x="663885" y="4639031"/>
            <a:ext cx="5307981" cy="4394133"/>
          </a:xfrm>
          <a:prstGeom prst="rect">
            <a:avLst/>
          </a:prstGeom>
        </p:spPr>
        <p:txBody>
          <a:bodyPr vert="horz" lIns="89565" tIns="44783" rIns="89565" bIns="4478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276507"/>
            <a:ext cx="2875285" cy="488236"/>
          </a:xfrm>
          <a:prstGeom prst="rect">
            <a:avLst/>
          </a:prstGeom>
        </p:spPr>
        <p:txBody>
          <a:bodyPr vert="horz" lIns="89565" tIns="44783" rIns="89565" bIns="4478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58920" y="9276507"/>
            <a:ext cx="2875285" cy="488236"/>
          </a:xfrm>
          <a:prstGeom prst="rect">
            <a:avLst/>
          </a:prstGeom>
        </p:spPr>
        <p:txBody>
          <a:bodyPr vert="horz" lIns="89565" tIns="44783" rIns="89565" bIns="44783" rtlCol="0" anchor="b"/>
          <a:lstStyle>
            <a:lvl1pPr algn="r">
              <a:defRPr sz="1200"/>
            </a:lvl1pPr>
          </a:lstStyle>
          <a:p>
            <a:fld id="{152ABEC6-2913-4F61-A86D-723B575ECA06}" type="slidenum">
              <a:rPr kumimoji="1" lang="ja-JP" altLang="en-US" smtClean="0"/>
              <a:t>‹#›</a:t>
            </a:fld>
            <a:endParaRPr kumimoji="1" lang="ja-JP" altLang="en-US"/>
          </a:p>
        </p:txBody>
      </p:sp>
    </p:spTree>
    <p:extLst>
      <p:ext uri="{BB962C8B-B14F-4D97-AF65-F5344CB8AC3E}">
        <p14:creationId xmlns:p14="http://schemas.microsoft.com/office/powerpoint/2010/main" val="2374143895"/>
      </p:ext>
    </p:extLst>
  </p:cSld>
  <p:clrMap bg1="lt1" tx1="dk1" bg2="lt2" tx2="dk2" accent1="accent1" accent2="accent2" accent3="accent3" accent4="accent4" accent5="accent5" accent6="accent6" hlink="hlink" folHlink="folHlink"/>
  <p:notesStyle>
    <a:lvl1pPr marL="0" algn="l" defTabSz="981725" rtl="0" eaLnBrk="1" latinLnBrk="0" hangingPunct="1">
      <a:defRPr kumimoji="1" sz="1300" kern="1200">
        <a:solidFill>
          <a:schemeClr val="tx1"/>
        </a:solidFill>
        <a:latin typeface="+mn-lt"/>
        <a:ea typeface="+mn-ea"/>
        <a:cs typeface="+mn-cs"/>
      </a:defRPr>
    </a:lvl1pPr>
    <a:lvl2pPr marL="490862" algn="l" defTabSz="981725" rtl="0" eaLnBrk="1" latinLnBrk="0" hangingPunct="1">
      <a:defRPr kumimoji="1" sz="1300" kern="1200">
        <a:solidFill>
          <a:schemeClr val="tx1"/>
        </a:solidFill>
        <a:latin typeface="+mn-lt"/>
        <a:ea typeface="+mn-ea"/>
        <a:cs typeface="+mn-cs"/>
      </a:defRPr>
    </a:lvl2pPr>
    <a:lvl3pPr marL="981725" algn="l" defTabSz="981725" rtl="0" eaLnBrk="1" latinLnBrk="0" hangingPunct="1">
      <a:defRPr kumimoji="1" sz="1300" kern="1200">
        <a:solidFill>
          <a:schemeClr val="tx1"/>
        </a:solidFill>
        <a:latin typeface="+mn-lt"/>
        <a:ea typeface="+mn-ea"/>
        <a:cs typeface="+mn-cs"/>
      </a:defRPr>
    </a:lvl3pPr>
    <a:lvl4pPr marL="1472587" algn="l" defTabSz="981725" rtl="0" eaLnBrk="1" latinLnBrk="0" hangingPunct="1">
      <a:defRPr kumimoji="1" sz="1300" kern="1200">
        <a:solidFill>
          <a:schemeClr val="tx1"/>
        </a:solidFill>
        <a:latin typeface="+mn-lt"/>
        <a:ea typeface="+mn-ea"/>
        <a:cs typeface="+mn-cs"/>
      </a:defRPr>
    </a:lvl4pPr>
    <a:lvl5pPr marL="1963450" algn="l" defTabSz="981725" rtl="0" eaLnBrk="1" latinLnBrk="0" hangingPunct="1">
      <a:defRPr kumimoji="1" sz="1300" kern="1200">
        <a:solidFill>
          <a:schemeClr val="tx1"/>
        </a:solidFill>
        <a:latin typeface="+mn-lt"/>
        <a:ea typeface="+mn-ea"/>
        <a:cs typeface="+mn-cs"/>
      </a:defRPr>
    </a:lvl5pPr>
    <a:lvl6pPr marL="2454312" algn="l" defTabSz="981725" rtl="0" eaLnBrk="1" latinLnBrk="0" hangingPunct="1">
      <a:defRPr kumimoji="1" sz="1300" kern="1200">
        <a:solidFill>
          <a:schemeClr val="tx1"/>
        </a:solidFill>
        <a:latin typeface="+mn-lt"/>
        <a:ea typeface="+mn-ea"/>
        <a:cs typeface="+mn-cs"/>
      </a:defRPr>
    </a:lvl6pPr>
    <a:lvl7pPr marL="2945175" algn="l" defTabSz="981725" rtl="0" eaLnBrk="1" latinLnBrk="0" hangingPunct="1">
      <a:defRPr kumimoji="1" sz="1300" kern="1200">
        <a:solidFill>
          <a:schemeClr val="tx1"/>
        </a:solidFill>
        <a:latin typeface="+mn-lt"/>
        <a:ea typeface="+mn-ea"/>
        <a:cs typeface="+mn-cs"/>
      </a:defRPr>
    </a:lvl7pPr>
    <a:lvl8pPr marL="3436037" algn="l" defTabSz="981725" rtl="0" eaLnBrk="1" latinLnBrk="0" hangingPunct="1">
      <a:defRPr kumimoji="1" sz="1300" kern="1200">
        <a:solidFill>
          <a:schemeClr val="tx1"/>
        </a:solidFill>
        <a:latin typeface="+mn-lt"/>
        <a:ea typeface="+mn-ea"/>
        <a:cs typeface="+mn-cs"/>
      </a:defRPr>
    </a:lvl8pPr>
    <a:lvl9pPr marL="3926899" algn="l" defTabSz="981725"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52ABEC6-2913-4F61-A86D-723B575ECA06}" type="slidenum">
              <a:rPr kumimoji="1" lang="ja-JP" altLang="en-US" smtClean="0"/>
              <a:t>1</a:t>
            </a:fld>
            <a:endParaRPr kumimoji="1" lang="ja-JP" altLang="en-US"/>
          </a:p>
        </p:txBody>
      </p:sp>
    </p:spTree>
    <p:extLst>
      <p:ext uri="{BB962C8B-B14F-4D97-AF65-F5344CB8AC3E}">
        <p14:creationId xmlns:p14="http://schemas.microsoft.com/office/powerpoint/2010/main" val="24103766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209941"/>
            <a:ext cx="6120765" cy="2214906"/>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80135" y="5855388"/>
            <a:ext cx="5040630" cy="264066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2021/2/26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48928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defTabSz="981378"/>
            <a:fld id="{2C56B299-398B-4979-9E73-E20F41E712D2}" type="datetimeFigureOut">
              <a:rPr lang="ja-JP" altLang="en-US" smtClean="0">
                <a:solidFill>
                  <a:prstClr val="black">
                    <a:tint val="75000"/>
                  </a:prstClr>
                </a:solidFill>
              </a:rPr>
              <a:pPr defTabSz="981378"/>
              <a:t>2021/2/26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defTabSz="981378"/>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defTabSz="981378"/>
            <a:fld id="{32927FFD-3D24-4EC2-AEC8-E83A8D96C0AC}" type="slidenum">
              <a:rPr lang="ja-JP" altLang="en-US" smtClean="0">
                <a:solidFill>
                  <a:prstClr val="black">
                    <a:tint val="75000"/>
                  </a:prstClr>
                </a:solidFill>
              </a:rPr>
              <a:pPr defTabSz="981378"/>
              <a:t>‹#›</a:t>
            </a:fld>
            <a:endParaRPr lang="ja-JP" altLang="en-US">
              <a:solidFill>
                <a:prstClr val="black">
                  <a:tint val="75000"/>
                </a:prstClr>
              </a:solidFill>
            </a:endParaRPr>
          </a:p>
        </p:txBody>
      </p:sp>
    </p:spTree>
    <p:extLst>
      <p:ext uri="{BB962C8B-B14F-4D97-AF65-F5344CB8AC3E}">
        <p14:creationId xmlns:p14="http://schemas.microsoft.com/office/powerpoint/2010/main" val="3434227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111764" y="624290"/>
            <a:ext cx="1275159" cy="13282259"/>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83786" y="624290"/>
            <a:ext cx="3707963" cy="13282259"/>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defTabSz="981378"/>
            <a:fld id="{2C56B299-398B-4979-9E73-E20F41E712D2}" type="datetimeFigureOut">
              <a:rPr lang="ja-JP" altLang="en-US" smtClean="0">
                <a:solidFill>
                  <a:prstClr val="black">
                    <a:tint val="75000"/>
                  </a:prstClr>
                </a:solidFill>
              </a:rPr>
              <a:pPr defTabSz="981378"/>
              <a:t>2021/2/26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defTabSz="981378"/>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defTabSz="981378"/>
            <a:fld id="{32927FFD-3D24-4EC2-AEC8-E83A8D96C0AC}" type="slidenum">
              <a:rPr lang="ja-JP" altLang="en-US" smtClean="0">
                <a:solidFill>
                  <a:prstClr val="black">
                    <a:tint val="75000"/>
                  </a:prstClr>
                </a:solidFill>
              </a:rPr>
              <a:pPr defTabSz="981378"/>
              <a:t>‹#›</a:t>
            </a:fld>
            <a:endParaRPr lang="ja-JP" altLang="en-US">
              <a:solidFill>
                <a:prstClr val="black">
                  <a:tint val="75000"/>
                </a:prstClr>
              </a:solidFill>
            </a:endParaRPr>
          </a:p>
        </p:txBody>
      </p:sp>
    </p:spTree>
    <p:extLst>
      <p:ext uri="{BB962C8B-B14F-4D97-AF65-F5344CB8AC3E}">
        <p14:creationId xmlns:p14="http://schemas.microsoft.com/office/powerpoint/2010/main" val="2915991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2021/2/26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19547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1" y="6639936"/>
            <a:ext cx="6120765" cy="2052256"/>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68821" y="4379585"/>
            <a:ext cx="6120765" cy="2260351"/>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2021/2/26</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91164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83787" y="3633307"/>
            <a:ext cx="2491561" cy="1027324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895362" y="3633307"/>
            <a:ext cx="2491562" cy="1027324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2021/2/26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22672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5" y="413802"/>
            <a:ext cx="6480810" cy="1722173"/>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60045" y="2312975"/>
            <a:ext cx="3181648" cy="9639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60045" y="3276914"/>
            <a:ext cx="3181648" cy="59534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657957" y="2312975"/>
            <a:ext cx="3182898" cy="9639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657957" y="3276914"/>
            <a:ext cx="3182898" cy="59534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2021/2/26</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71105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2021/2/26</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52663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2021/2/26</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54648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6" y="411408"/>
            <a:ext cx="2369046" cy="1750876"/>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815353" y="411410"/>
            <a:ext cx="4025503" cy="88189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60046" y="2162286"/>
            <a:ext cx="2369046" cy="706808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defTabSz="981378"/>
            <a:fld id="{2C56B299-398B-4979-9E73-E20F41E712D2}" type="datetimeFigureOut">
              <a:rPr lang="ja-JP" altLang="en-US" smtClean="0">
                <a:solidFill>
                  <a:prstClr val="black">
                    <a:tint val="75000"/>
                  </a:prstClr>
                </a:solidFill>
              </a:rPr>
              <a:pPr defTabSz="981378"/>
              <a:t>2021/2/26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defTabSz="981378"/>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defTabSz="981378"/>
            <a:fld id="{32927FFD-3D24-4EC2-AEC8-E83A8D96C0AC}" type="slidenum">
              <a:rPr lang="ja-JP" altLang="en-US" smtClean="0">
                <a:solidFill>
                  <a:prstClr val="black">
                    <a:tint val="75000"/>
                  </a:prstClr>
                </a:solidFill>
              </a:rPr>
              <a:pPr defTabSz="981378"/>
              <a:t>‹#›</a:t>
            </a:fld>
            <a:endParaRPr lang="ja-JP" altLang="en-US">
              <a:solidFill>
                <a:prstClr val="black">
                  <a:tint val="75000"/>
                </a:prstClr>
              </a:solidFill>
            </a:endParaRPr>
          </a:p>
        </p:txBody>
      </p:sp>
    </p:spTree>
    <p:extLst>
      <p:ext uri="{BB962C8B-B14F-4D97-AF65-F5344CB8AC3E}">
        <p14:creationId xmlns:p14="http://schemas.microsoft.com/office/powerpoint/2010/main" val="832336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7" y="7233126"/>
            <a:ext cx="4320540" cy="85391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11427" y="923276"/>
            <a:ext cx="4320540" cy="619982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411427" y="8087038"/>
            <a:ext cx="4320540" cy="121269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C56B299-398B-4979-9E73-E20F41E712D2}" type="datetimeFigureOut">
              <a:rPr lang="ja-JP" altLang="en-US" smtClean="0">
                <a:solidFill>
                  <a:prstClr val="black">
                    <a:tint val="75000"/>
                  </a:prstClr>
                </a:solidFill>
              </a:rPr>
              <a:pPr/>
              <a:t>2021/2/26</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32927FFD-3D24-4EC2-AEC8-E83A8D96C0AC}"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91864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0045" y="413802"/>
            <a:ext cx="6480810" cy="172217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60045" y="2411045"/>
            <a:ext cx="6480810" cy="681932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60045" y="9577197"/>
            <a:ext cx="1680210" cy="550139"/>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81378"/>
            <a:fld id="{2C56B299-398B-4979-9E73-E20F41E712D2}" type="datetimeFigureOut">
              <a:rPr lang="ja-JP" altLang="en-US" smtClean="0">
                <a:solidFill>
                  <a:prstClr val="black">
                    <a:tint val="75000"/>
                  </a:prstClr>
                </a:solidFill>
              </a:rPr>
              <a:pPr defTabSz="981378"/>
              <a:t>2021/2/26</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2460308" y="9577197"/>
            <a:ext cx="2280285" cy="550139"/>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81378"/>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5160645" y="9577197"/>
            <a:ext cx="1680210" cy="550139"/>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81378"/>
            <a:fld id="{32927FFD-3D24-4EC2-AEC8-E83A8D96C0AC}" type="slidenum">
              <a:rPr lang="ja-JP" altLang="en-US" smtClean="0">
                <a:solidFill>
                  <a:prstClr val="black">
                    <a:tint val="75000"/>
                  </a:prstClr>
                </a:solidFill>
              </a:rPr>
              <a:pPr defTabSz="981378"/>
              <a:t>‹#›</a:t>
            </a:fld>
            <a:endParaRPr lang="ja-JP" altLang="en-US">
              <a:solidFill>
                <a:prstClr val="black">
                  <a:tint val="75000"/>
                </a:prstClr>
              </a:solidFill>
            </a:endParaRPr>
          </a:p>
        </p:txBody>
      </p:sp>
    </p:spTree>
    <p:extLst>
      <p:ext uri="{BB962C8B-B14F-4D97-AF65-F5344CB8AC3E}">
        <p14:creationId xmlns:p14="http://schemas.microsoft.com/office/powerpoint/2010/main" val="358825231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e-gov.go.jp/contact/inquiry.html" TargetMode="External"/><Relationship Id="rId7"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emf"/><Relationship Id="rId5" Type="http://schemas.openxmlformats.org/officeDocument/2006/relationships/image" Target="../media/image2.emf"/><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正方形/長方形 42"/>
          <p:cNvSpPr/>
          <p:nvPr/>
        </p:nvSpPr>
        <p:spPr>
          <a:xfrm>
            <a:off x="158762" y="3438332"/>
            <a:ext cx="6874273" cy="2075555"/>
          </a:xfrm>
          <a:prstGeom prst="rect">
            <a:avLst/>
          </a:prstGeom>
          <a:ln w="25400">
            <a:noFill/>
          </a:ln>
        </p:spPr>
        <p:txBody>
          <a:bodyPr wrap="square">
            <a:noAutofit/>
          </a:bodyPr>
          <a:lstStyle/>
          <a:p>
            <a:pPr marL="261938" indent="-163513" eaLnBrk="0" hangingPunct="0"/>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 電子申請の提出先は、従来とおり</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管轄のハローワーク</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となります。</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1938" indent="-163513" eaLnBrk="0" hangingPunct="0"/>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（電子申請画面（基本情報画面）での提出先は、管轄のハローワークを選択してください。）</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1938" indent="-163513" eaLnBrk="0" hangingPunct="0"/>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◇電子申請の届け出後に確認事項が生じた場合は、当センターから問い合わせをさせていただきます。</a:t>
            </a:r>
            <a:endPar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1938" indent="-163513" eaLnBrk="0" hangingPunct="0"/>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◇電子申請の届出後のご確認は、当センターにお願いいたします。</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1938" indent="-163513" eaLnBrk="0" hangingPunct="0"/>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雇用保険制度についてのお問い合わせは、</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1938" indent="-163513" eaLnBrk="0" hangingPunct="0"/>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　従来とおり管轄ハローワークにお願いいたします。 </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pPr marL="261938" indent="-163513" eaLnBrk="0" hangingPunct="0">
              <a:lnSpc>
                <a:spcPts val="16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9" name="正方形/長方形 18"/>
          <p:cNvSpPr/>
          <p:nvPr/>
        </p:nvSpPr>
        <p:spPr>
          <a:xfrm>
            <a:off x="310121" y="8478887"/>
            <a:ext cx="6372710" cy="1588366"/>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4362588" y="8258364"/>
            <a:ext cx="6944016" cy="52925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角丸四角形 21"/>
          <p:cNvSpPr/>
          <p:nvPr/>
        </p:nvSpPr>
        <p:spPr bwMode="auto">
          <a:xfrm>
            <a:off x="215900" y="5490555"/>
            <a:ext cx="6552963" cy="2860967"/>
          </a:xfrm>
          <a:prstGeom prst="roundRect">
            <a:avLst>
              <a:gd name="adj" fmla="val 4150"/>
            </a:avLst>
          </a:prstGeom>
          <a:noFill/>
          <a:ln w="25400">
            <a:solidFill>
              <a:srgbClr val="FF8029"/>
            </a:solidFill>
            <a:prstDash val="sysDot"/>
            <a:miter lim="800000"/>
            <a:headEnd/>
            <a:tailEnd/>
          </a:ln>
          <a:effectLst/>
        </p:spPr>
        <p:txBody>
          <a:bodyPr wrap="none" tIns="72000" rtlCol="0" anchor="t"/>
          <a:lstStyle/>
          <a:p>
            <a:pPr algn="l"/>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角丸四角形 11"/>
          <p:cNvSpPr/>
          <p:nvPr/>
        </p:nvSpPr>
        <p:spPr>
          <a:xfrm>
            <a:off x="215900" y="594011"/>
            <a:ext cx="6769100" cy="1707845"/>
          </a:xfrm>
          <a:prstGeom prst="roundRect">
            <a:avLst>
              <a:gd name="adj" fmla="val 8467"/>
            </a:avLst>
          </a:prstGeom>
          <a:solidFill>
            <a:srgbClr val="00B0F0"/>
          </a:solidFill>
          <a:ln w="25400">
            <a:noFill/>
          </a:ln>
          <a:effectLst/>
          <a:scene3d>
            <a:camera prst="orthographicFront"/>
            <a:lightRig rig="threePt" dir="t"/>
          </a:scene3d>
          <a:sp3d>
            <a:bevelB/>
          </a:sp3d>
        </p:spPr>
        <p:style>
          <a:lnRef idx="2">
            <a:schemeClr val="accent1"/>
          </a:lnRef>
          <a:fillRef idx="1">
            <a:schemeClr val="lt1"/>
          </a:fillRef>
          <a:effectRef idx="0">
            <a:schemeClr val="accent1"/>
          </a:effectRef>
          <a:fontRef idx="minor">
            <a:schemeClr val="dk1"/>
          </a:fontRef>
        </p:style>
        <p:txBody>
          <a:bodyPr lIns="0" tIns="108000" rIns="0" bIns="43009" rtlCol="0" anchor="t" anchorCtr="0"/>
          <a:lstStyle/>
          <a:p>
            <a:pPr indent="180975">
              <a:lnSpc>
                <a:spcPts val="3200"/>
              </a:lnSpc>
            </a:pPr>
            <a:r>
              <a:rPr lang="ja-JP" altLang="en-US"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東京労働局</a:t>
            </a:r>
            <a:endParaRPr lang="en-US" altLang="ja-JP"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indent="180975">
              <a:lnSpc>
                <a:spcPts val="3200"/>
              </a:lnSpc>
            </a:pPr>
            <a:r>
              <a:rPr lang="ja-JP" altLang="en-US" sz="2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雇用保険電子申請事務センター</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にて</a:t>
            </a:r>
          </a:p>
          <a:p>
            <a:pPr indent="180975">
              <a:lnSpc>
                <a:spcPts val="3200"/>
              </a:lnSpc>
            </a:pPr>
            <a:r>
              <a:rPr lang="ja-JP" altLang="en-US"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東京都内における雇用保険電子申請事務処理を集中処理しています。</a:t>
            </a:r>
            <a:endParaRPr lang="en-US" altLang="ja-JP"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indent="180975">
              <a:lnSpc>
                <a:spcPts val="3200"/>
              </a:lnSpc>
            </a:pPr>
            <a:endParaRPr lang="en-US" altLang="ja-JP" sz="14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52" name="Group 2"/>
          <p:cNvGrpSpPr>
            <a:grpSpLocks/>
          </p:cNvGrpSpPr>
          <p:nvPr/>
        </p:nvGrpSpPr>
        <p:grpSpPr bwMode="auto">
          <a:xfrm>
            <a:off x="-240383" y="-249804"/>
            <a:ext cx="7680154" cy="499607"/>
            <a:chOff x="-397" y="-397"/>
            <a:chExt cx="12700" cy="794"/>
          </a:xfrm>
        </p:grpSpPr>
        <p:sp>
          <p:nvSpPr>
            <p:cNvPr id="53" name="AutoShape 3"/>
            <p:cNvSpPr>
              <a:spLocks noChangeArrowheads="1"/>
            </p:cNvSpPr>
            <p:nvPr/>
          </p:nvSpPr>
          <p:spPr bwMode="auto">
            <a:xfrm>
              <a:off x="-397" y="-397"/>
              <a:ext cx="1020" cy="794"/>
            </a:xfrm>
            <a:prstGeom prst="roundRect">
              <a:avLst>
                <a:gd name="adj" fmla="val 50000"/>
              </a:avLst>
            </a:prstGeom>
            <a:solidFill>
              <a:srgbClr val="009944"/>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sp>
          <p:nvSpPr>
            <p:cNvPr id="56" name="AutoShape 5"/>
            <p:cNvSpPr>
              <a:spLocks noChangeArrowheads="1"/>
            </p:cNvSpPr>
            <p:nvPr/>
          </p:nvSpPr>
          <p:spPr bwMode="auto">
            <a:xfrm>
              <a:off x="1418" y="-397"/>
              <a:ext cx="10885" cy="794"/>
            </a:xfrm>
            <a:prstGeom prst="roundRect">
              <a:avLst>
                <a:gd name="adj" fmla="val 50000"/>
              </a:avLst>
            </a:prstGeom>
            <a:solidFill>
              <a:srgbClr val="009944"/>
            </a:solidFill>
            <a:ln w="9525">
              <a:noFill/>
              <a:round/>
              <a:headEnd/>
              <a:tailEnd/>
            </a:ln>
          </p:spPr>
          <p:txBody>
            <a:bodyPr vert="horz" wrap="square" lIns="74295" tIns="8890" rIns="74295" bIns="8890" numCol="1" anchor="t" anchorCtr="0" compatLnSpc="1">
              <a:prstTxWarp prst="textNoShape">
                <a:avLst/>
              </a:prstTxWarp>
            </a:bodyPr>
            <a:lstStyle/>
            <a:p>
              <a:endParaRPr lang="ja-JP" altLang="en-US"/>
            </a:p>
          </p:txBody>
        </p:sp>
      </p:grpSp>
      <p:sp>
        <p:nvSpPr>
          <p:cNvPr id="57" name="正方形/長方形 56"/>
          <p:cNvSpPr/>
          <p:nvPr/>
        </p:nvSpPr>
        <p:spPr>
          <a:xfrm>
            <a:off x="261532" y="365001"/>
            <a:ext cx="6923820" cy="2471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89053" tIns="44527" rIns="89053" bIns="44527" rtlCol="0" anchor="ctr"/>
          <a:lstStyle/>
          <a:p>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電子申請をご利用の事業</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主</a:t>
            </a:r>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の皆様へ</a:t>
            </a:r>
            <a:endParaRPr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正方形/長方形 20"/>
          <p:cNvSpPr/>
          <p:nvPr/>
        </p:nvSpPr>
        <p:spPr>
          <a:xfrm>
            <a:off x="178117" y="2867556"/>
            <a:ext cx="6833838" cy="2529690"/>
          </a:xfrm>
          <a:prstGeom prst="rect">
            <a:avLst/>
          </a:prstGeom>
          <a:ln w="25400">
            <a:solidFill>
              <a:schemeClr val="accent3">
                <a:lumMod val="75000"/>
              </a:schemeClr>
            </a:solidFill>
          </a:ln>
        </p:spPr>
        <p:txBody>
          <a:bodyPr wrap="square">
            <a:noAutofit/>
          </a:bodyPr>
          <a:lstStyle/>
          <a:p>
            <a:pPr marL="261938" indent="-163513" eaLnBrk="0" hangingPunct="0">
              <a:lnSpc>
                <a:spcPts val="16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61938" indent="-163513" eaLnBrk="0" hangingPunct="0">
              <a:lnSpc>
                <a:spcPts val="16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1938" indent="-163513" eaLnBrk="0" hangingPunct="0">
              <a:lnSpc>
                <a:spcPts val="16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61938" indent="-163513" eaLnBrk="0" hangingPunct="0">
              <a:lnSpc>
                <a:spcPts val="16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marL="261938" indent="-163513" eaLnBrk="0" hangingPunct="0">
              <a:lnSpc>
                <a:spcPts val="1600"/>
              </a:lnSpc>
            </a:pP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1938" indent="-163513" eaLnBrk="0" hangingPunct="0">
              <a:lnSpc>
                <a:spcPts val="1600"/>
              </a:lnSpc>
            </a:pP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対角する 2 つの角を切り取った四角形 3"/>
          <p:cNvSpPr/>
          <p:nvPr/>
        </p:nvSpPr>
        <p:spPr>
          <a:xfrm>
            <a:off x="287847" y="3021034"/>
            <a:ext cx="1663886" cy="334932"/>
          </a:xfrm>
          <a:prstGeom prst="snip2DiagRect">
            <a:avLst>
              <a:gd name="adj1" fmla="val 0"/>
              <a:gd name="adj2" fmla="val 13727"/>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bIns="0" rtlCol="0" anchor="ctr"/>
          <a:lstStyle/>
          <a:p>
            <a:pPr marL="261938" indent="-163513" eaLnBrk="0" hangingPunct="0">
              <a:lnSpc>
                <a:spcPts val="1600"/>
              </a:lnSpc>
            </a:pPr>
            <a:r>
              <a:rPr lang="ja-JP" altLang="en-US" sz="13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ご注意ください。</a:t>
            </a:r>
            <a:endParaRPr lang="en-US" altLang="ja-JP" sz="13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正方形/長方形 24"/>
          <p:cNvSpPr/>
          <p:nvPr/>
        </p:nvSpPr>
        <p:spPr>
          <a:xfrm>
            <a:off x="59107" y="8550895"/>
            <a:ext cx="6770448" cy="284693"/>
          </a:xfrm>
          <a:prstGeom prst="rect">
            <a:avLst/>
          </a:prstGeom>
        </p:spPr>
        <p:txBody>
          <a:bodyPr wrap="square">
            <a:spAutoFit/>
          </a:bodyPr>
          <a:lstStyle/>
          <a:p>
            <a:pPr indent="261938">
              <a:lnSpc>
                <a:spcPts val="1600"/>
              </a:lnSpc>
            </a:pPr>
            <a:r>
              <a:rPr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rPr>
              <a:t>e-</a:t>
            </a:r>
            <a:r>
              <a:rPr lang="en-US" altLang="ja-JP" sz="1000" b="1" dirty="0" err="1" smtClean="0">
                <a:latin typeface="メイリオ" panose="020B0604030504040204" pitchFamily="50" charset="-128"/>
                <a:ea typeface="メイリオ" panose="020B0604030504040204" pitchFamily="50" charset="-128"/>
                <a:cs typeface="メイリオ" panose="020B0604030504040204" pitchFamily="50" charset="-128"/>
              </a:rPr>
              <a:t>Gov</a:t>
            </a:r>
            <a:r>
              <a:rPr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の操作方法等については</a:t>
            </a: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電子</a:t>
            </a:r>
            <a:r>
              <a:rPr lang="ja-JP" altLang="en-US" sz="1000" b="1" dirty="0">
                <a:latin typeface="メイリオ" panose="020B0604030504040204" pitchFamily="50" charset="-128"/>
                <a:ea typeface="メイリオ" panose="020B0604030504040204" pitchFamily="50" charset="-128"/>
                <a:cs typeface="メイリオ" panose="020B0604030504040204" pitchFamily="50" charset="-128"/>
              </a:rPr>
              <a:t>政府利用支援</a:t>
            </a:r>
            <a:r>
              <a:rPr lang="ja-JP" altLang="en-US" sz="1000" b="1" dirty="0" smtClean="0">
                <a:latin typeface="メイリオ" panose="020B0604030504040204" pitchFamily="50" charset="-128"/>
                <a:ea typeface="メイリオ" panose="020B0604030504040204" pitchFamily="50" charset="-128"/>
                <a:cs typeface="メイリオ" panose="020B0604030504040204" pitchFamily="50" charset="-128"/>
              </a:rPr>
              <a:t>センターにお問合せください。</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テキスト ボックス 25"/>
          <p:cNvSpPr txBox="1"/>
          <p:nvPr/>
        </p:nvSpPr>
        <p:spPr>
          <a:xfrm>
            <a:off x="576114" y="8802923"/>
            <a:ext cx="5141387" cy="451406"/>
          </a:xfrm>
          <a:prstGeom prst="rect">
            <a:avLst/>
          </a:prstGeom>
          <a:noFill/>
        </p:spPr>
        <p:txBody>
          <a:bodyPr wrap="square" rtlCol="0">
            <a:spAutoFit/>
          </a:bodyPr>
          <a:lstStyle/>
          <a:p>
            <a:pPr>
              <a:lnSpc>
                <a:spcPts val="1400"/>
              </a:lnSpc>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電話番号：</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050-3786-2225 </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e-</a:t>
            </a:r>
            <a:r>
              <a:rPr lang="en-US" altLang="ja-JP" sz="1000" dirty="0" err="1" smtClean="0">
                <a:latin typeface="メイリオ" panose="020B0604030504040204" pitchFamily="50" charset="-128"/>
                <a:ea typeface="メイリオ" panose="020B0604030504040204" pitchFamily="50" charset="-128"/>
                <a:cs typeface="メイリオ" panose="020B0604030504040204" pitchFamily="50" charset="-128"/>
              </a:rPr>
              <a:t>Gov</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お問合せフォーム：</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hlinkClick r:id="rId3"/>
              </a:rPr>
              <a:t> https://www.e-gov.go.jp/contact/inquiry.html </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正方形/長方形 26"/>
          <p:cNvSpPr/>
          <p:nvPr/>
        </p:nvSpPr>
        <p:spPr>
          <a:xfrm>
            <a:off x="376448" y="9482671"/>
            <a:ext cx="5381204" cy="477054"/>
          </a:xfrm>
          <a:prstGeom prst="rect">
            <a:avLst/>
          </a:prstGeom>
        </p:spPr>
        <p:txBody>
          <a:bodyPr wrap="square">
            <a:spAutoFit/>
          </a:bodyPr>
          <a:lstStyle/>
          <a:p>
            <a:pPr marL="261938" indent="-163513" eaLnBrk="0" hangingPunct="0">
              <a:lnSpc>
                <a:spcPts val="16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e-</a:t>
            </a:r>
            <a:r>
              <a:rPr lang="en-US" altLang="ja-JP" sz="1000" dirty="0" err="1" smtClean="0">
                <a:latin typeface="メイリオ" panose="020B0604030504040204" pitchFamily="50" charset="-128"/>
                <a:ea typeface="メイリオ" panose="020B0604030504040204" pitchFamily="50" charset="-128"/>
                <a:cs typeface="メイリオ" panose="020B0604030504040204" pitchFamily="50" charset="-128"/>
              </a:rPr>
              <a:t>Gov</a:t>
            </a:r>
            <a:r>
              <a:rPr lang="ja-JP" altLang="en-US" sz="1000" smtClean="0">
                <a:latin typeface="メイリオ" panose="020B0604030504040204" pitchFamily="50" charset="-128"/>
                <a:ea typeface="メイリオ" panose="020B0604030504040204" pitchFamily="50" charset="-128"/>
                <a:cs typeface="メイリオ" panose="020B0604030504040204" pitchFamily="50" charset="-128"/>
              </a:rPr>
              <a:t>電子申請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u="sng"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http://https://shinsei.e-gov.go.jp/</a:t>
            </a:r>
          </a:p>
          <a:p>
            <a:pPr marL="261938" indent="-163513" eaLnBrk="0" hangingPunct="0">
              <a:lnSpc>
                <a:spcPts val="1400"/>
              </a:lnSpc>
              <a:tabLst>
                <a:tab pos="2066925" algn="l"/>
              </a:tabLst>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雇用保険手続</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マニュアル　　</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u="sng"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http</a:t>
            </a:r>
            <a:r>
              <a:rPr lang="en-US" altLang="ja-JP" sz="1000" u="sng"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://www.mhlw.go.jp/sinsei/tetuzuki/e-gov</a:t>
            </a:r>
            <a:r>
              <a:rPr lang="en-US" altLang="ja-JP" sz="1000" u="sng"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u="sng"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287847" y="9306979"/>
            <a:ext cx="1591485" cy="253916"/>
          </a:xfrm>
          <a:prstGeom prst="rect">
            <a:avLst/>
          </a:prstGeom>
          <a:noFill/>
        </p:spPr>
        <p:txBody>
          <a:bodyPr wrap="square" rtlCol="0">
            <a:spAutoFit/>
          </a:bodyPr>
          <a:lstStyle/>
          <a:p>
            <a:r>
              <a:rPr lang="ja-JP" altLang="en-US" sz="105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参考＞</a:t>
            </a:r>
            <a:endParaRPr kumimoji="1" lang="ja-JP" altLang="en-US" sz="1050" dirty="0">
              <a:solidFill>
                <a:srgbClr val="002060"/>
              </a:solidFill>
            </a:endParaRPr>
          </a:p>
        </p:txBody>
      </p:sp>
      <p:sp>
        <p:nvSpPr>
          <p:cNvPr id="28" name="角丸四角形 27"/>
          <p:cNvSpPr/>
          <p:nvPr/>
        </p:nvSpPr>
        <p:spPr>
          <a:xfrm>
            <a:off x="1000174" y="2012580"/>
            <a:ext cx="5960699" cy="757761"/>
          </a:xfrm>
          <a:prstGeom prst="roundRect">
            <a:avLst>
              <a:gd name="adj" fmla="val 50000"/>
            </a:avLst>
          </a:prstGeom>
          <a:solidFill>
            <a:srgbClr val="0070C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rIns="36000" bIns="0" rtlCol="0" anchor="ctr"/>
          <a:lstStyle/>
          <a:p>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当センターでは雇用保険の得喪関係・継続給付のみです。</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設置等の適用関係は管轄のハローワーク、</a:t>
            </a:r>
            <a:endParaRPr kumimoji="1"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労働保険関係は東京労働局労働保険徴収部で処理を行っております。</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45" name="図 44"/>
          <p:cNvPicPr>
            <a:picLocks noChangeAspect="1" noChangeArrowheads="1"/>
          </p:cNvPicPr>
          <p:nvPr/>
        </p:nvPicPr>
        <p:blipFill>
          <a:blip r:embed="rId4" cstate="print"/>
          <a:srcRect/>
          <a:stretch>
            <a:fillRect/>
          </a:stretch>
        </p:blipFill>
        <p:spPr bwMode="auto">
          <a:xfrm>
            <a:off x="376448" y="-249804"/>
            <a:ext cx="480766" cy="517171"/>
          </a:xfrm>
          <a:prstGeom prst="rect">
            <a:avLst/>
          </a:prstGeom>
          <a:noFill/>
          <a:ln w="9525">
            <a:noFill/>
            <a:miter lim="800000"/>
            <a:headEnd/>
            <a:tailEnd/>
          </a:ln>
        </p:spPr>
      </p:pic>
      <p:sp>
        <p:nvSpPr>
          <p:cNvPr id="5" name="テキスト ボックス 4"/>
          <p:cNvSpPr txBox="1"/>
          <p:nvPr/>
        </p:nvSpPr>
        <p:spPr>
          <a:xfrm>
            <a:off x="6416564" y="10061875"/>
            <a:ext cx="731823" cy="246221"/>
          </a:xfrm>
          <a:prstGeom prst="rect">
            <a:avLst/>
          </a:prstGeom>
          <a:noFill/>
        </p:spPr>
        <p:txBody>
          <a:bodyPr wrap="square" rtlCol="0">
            <a:spAutoFit/>
          </a:bodyPr>
          <a:lstStyle/>
          <a:p>
            <a:r>
              <a:rPr kumimoji="1" lang="en-US" altLang="ja-JP" sz="1000" smtClean="0">
                <a:latin typeface="Arial" panose="020B0604020202020204" pitchFamily="34" charset="0"/>
                <a:cs typeface="Arial" panose="020B0604020202020204" pitchFamily="34" charset="0"/>
              </a:rPr>
              <a:t>R030301</a:t>
            </a:r>
            <a:endParaRPr kumimoji="1" lang="ja-JP" altLang="en-US" sz="1000" dirty="0">
              <a:latin typeface="Arial" panose="020B0604020202020204" pitchFamily="34" charset="0"/>
              <a:cs typeface="Arial" panose="020B0604020202020204" pitchFamily="34" charset="0"/>
            </a:endParaRPr>
          </a:p>
        </p:txBody>
      </p:sp>
      <p:pic>
        <p:nvPicPr>
          <p:cNvPr id="13" name="図 12"/>
          <p:cNvPicPr>
            <a:picLocks noChangeAspect="1"/>
          </p:cNvPicPr>
          <p:nvPr/>
        </p:nvPicPr>
        <p:blipFill>
          <a:blip r:embed="rId5"/>
          <a:stretch>
            <a:fillRect/>
          </a:stretch>
        </p:blipFill>
        <p:spPr>
          <a:xfrm>
            <a:off x="4644566" y="4809358"/>
            <a:ext cx="602884" cy="483288"/>
          </a:xfrm>
          <a:prstGeom prst="rect">
            <a:avLst/>
          </a:prstGeom>
        </p:spPr>
      </p:pic>
      <p:sp>
        <p:nvSpPr>
          <p:cNvPr id="14" name="正方形/長方形 13"/>
          <p:cNvSpPr/>
          <p:nvPr/>
        </p:nvSpPr>
        <p:spPr>
          <a:xfrm>
            <a:off x="767765" y="5526559"/>
            <a:ext cx="5633309" cy="2759730"/>
          </a:xfrm>
          <a:prstGeom prst="rect">
            <a:avLst/>
          </a:prstGeom>
        </p:spPr>
        <p:txBody>
          <a:bodyPr wrap="square">
            <a:spAutoFit/>
          </a:bodyPr>
          <a:lstStyle/>
          <a:p>
            <a:pPr marL="261938" indent="-163513" eaLnBrk="0" hangingPunct="0">
              <a:lnSpc>
                <a:spcPts val="1600"/>
              </a:lnSpc>
            </a:pPr>
            <a:endParaRPr lang="en-US" altLang="ja-JP" sz="2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1938" indent="-163513" eaLnBrk="0" hangingPunct="0">
              <a:lnSpc>
                <a:spcPts val="1600"/>
              </a:lnSpc>
            </a:pPr>
            <a:r>
              <a:rPr lang="ja-JP" altLang="en-US" sz="2000" dirty="0" smtClean="0">
                <a:latin typeface="メイリオ" panose="020B0604030504040204" pitchFamily="50" charset="-128"/>
                <a:ea typeface="メイリオ" panose="020B0604030504040204" pitchFamily="50" charset="-128"/>
                <a:cs typeface="メイリオ" panose="020B0604030504040204" pitchFamily="50" charset="-128"/>
              </a:rPr>
              <a:t>　電子申請届出後の問い合わせ先</a:t>
            </a:r>
            <a:endParaRPr lang="en-US" altLang="ja-JP" sz="2000" dirty="0">
              <a:latin typeface="メイリオ" panose="020B0604030504040204" pitchFamily="50" charset="-128"/>
              <a:ea typeface="メイリオ" panose="020B0604030504040204" pitchFamily="50" charset="-128"/>
              <a:cs typeface="メイリオ" panose="020B0604030504040204" pitchFamily="50" charset="-128"/>
            </a:endParaRPr>
          </a:p>
          <a:p>
            <a:pPr marL="261938" indent="-163513" eaLnBrk="0" hangingPunct="0">
              <a:lnSpc>
                <a:spcPts val="16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８：３０</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～１７：１５（土日祝日を除く</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1938" indent="-163513" eaLnBrk="0" hangingPunct="0">
              <a:lnSpc>
                <a:spcPts val="16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内容により電話番号が異なりますのでご注意ください。</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1938" indent="-163513" eaLnBrk="0" hangingPunct="0">
              <a:lnSpc>
                <a:spcPts val="1600"/>
              </a:lnSpc>
            </a:pP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1938" indent="-163513" eaLnBrk="0" hangingPunct="0">
              <a:lnSpc>
                <a:spcPts val="16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雇用保険得喪関係</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1938" indent="-163513" eaLnBrk="0" hangingPunct="0">
              <a:lnSpc>
                <a:spcPts val="16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品川所・渋谷所管轄以外</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1938" indent="-163513" eaLnBrk="0" hangingPunct="0">
              <a:lnSpc>
                <a:spcPts val="16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☎０３－５７９１－３０６１</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261938" indent="-163513" eaLnBrk="0" hangingPunct="0">
              <a:lnSpc>
                <a:spcPts val="16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品川所（港区、品川区）・渋谷所（渋谷区、世田谷区、目黒区）管轄</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1938" indent="-163513" eaLnBrk="0" hangingPunct="0">
              <a:lnSpc>
                <a:spcPts val="16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☎０３－５９５７－１４５０</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marL="261938" indent="-163513" eaLnBrk="0" hangingPunct="0">
              <a:lnSpc>
                <a:spcPts val="1600"/>
              </a:lnSpc>
            </a:pP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1938" indent="-163513" eaLnBrk="0" hangingPunct="0">
              <a:lnSpc>
                <a:spcPts val="16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雇用継続給付（高年齢・育児・介護）関係</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261938" indent="-163513" eaLnBrk="0" hangingPunct="0">
              <a:lnSpc>
                <a:spcPts val="16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☎０３－５８０３－９８１１</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5" name="図 14"/>
          <p:cNvPicPr>
            <a:picLocks noChangeAspect="1"/>
          </p:cNvPicPr>
          <p:nvPr/>
        </p:nvPicPr>
        <p:blipFill>
          <a:blip r:embed="rId6"/>
          <a:stretch>
            <a:fillRect/>
          </a:stretch>
        </p:blipFill>
        <p:spPr>
          <a:xfrm>
            <a:off x="261532" y="5886599"/>
            <a:ext cx="551960" cy="784364"/>
          </a:xfrm>
          <a:prstGeom prst="rect">
            <a:avLst/>
          </a:prstGeom>
        </p:spPr>
      </p:pic>
      <p:pic>
        <p:nvPicPr>
          <p:cNvPr id="16" name="図 15"/>
          <p:cNvPicPr>
            <a:picLocks noChangeAspect="1"/>
          </p:cNvPicPr>
          <p:nvPr/>
        </p:nvPicPr>
        <p:blipFill>
          <a:blip r:embed="rId7"/>
          <a:stretch>
            <a:fillRect/>
          </a:stretch>
        </p:blipFill>
        <p:spPr>
          <a:xfrm>
            <a:off x="5421005" y="7550964"/>
            <a:ext cx="1038385" cy="707400"/>
          </a:xfrm>
          <a:prstGeom prst="rect">
            <a:avLst/>
          </a:prstGeom>
        </p:spPr>
      </p:pic>
    </p:spTree>
    <p:extLst>
      <p:ext uri="{BB962C8B-B14F-4D97-AF65-F5344CB8AC3E}">
        <p14:creationId xmlns:p14="http://schemas.microsoft.com/office/powerpoint/2010/main" val="5938208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5494</TotalTime>
  <Words>323</Words>
  <Application>Microsoft Office PowerPoint</Application>
  <PresentationFormat>ユーザー設定</PresentationFormat>
  <Paragraphs>39</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メイリオ</vt:lpstr>
      <vt:lpstr>Arial</vt:lpstr>
      <vt:lpstr>Calibri</vt:lpstr>
      <vt:lpstr>Office ​​テーマ</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三田陽子</cp:lastModifiedBy>
  <cp:revision>806</cp:revision>
  <cp:lastPrinted>2020-07-09T09:57:46Z</cp:lastPrinted>
  <dcterms:created xsi:type="dcterms:W3CDTF">2014-01-10T01:38:26Z</dcterms:created>
  <dcterms:modified xsi:type="dcterms:W3CDTF">2021-02-26T07:59:20Z</dcterms:modified>
</cp:coreProperties>
</file>