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62" r:id="rId5"/>
  </p:sldIdLst>
  <p:sldSz cx="7200900" cy="10333038"/>
  <p:notesSz cx="6805613" cy="9939338"/>
  <p:defaultTextStyle>
    <a:defPPr>
      <a:defRPr lang="ja-JP"/>
    </a:defPPr>
    <a:lvl1pPr marL="0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74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549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323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097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872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646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420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194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CC00"/>
    <a:srgbClr val="0000FF"/>
    <a:srgbClr val="0000CC"/>
    <a:srgbClr val="FF0000"/>
    <a:srgbClr val="FFFFFF"/>
    <a:srgbClr val="FFCC00"/>
    <a:srgbClr val="FF9900"/>
    <a:srgbClr val="FF6600"/>
    <a:srgbClr val="F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88" autoAdjust="0"/>
    <p:restoredTop sz="98381" autoAdjust="0"/>
  </p:normalViewPr>
  <p:slideViewPr>
    <p:cSldViewPr>
      <p:cViewPr>
        <p:scale>
          <a:sx n="125" d="100"/>
          <a:sy n="125" d="100"/>
        </p:scale>
        <p:origin x="-1578" y="792"/>
      </p:cViewPr>
      <p:guideLst>
        <p:guide orient="horz" pos="3255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10" y="-84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2" y="6"/>
            <a:ext cx="2949099" cy="496967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51" y="6"/>
            <a:ext cx="2949099" cy="496967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909CE49F-27B7-4C21-A62A-A2A8BE86689A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6125"/>
            <a:ext cx="25955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1430" tIns="45714" rIns="91430" bIns="4571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2" y="9440668"/>
            <a:ext cx="2949099" cy="496967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51" y="9440668"/>
            <a:ext cx="2949099" cy="496967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4D2CE76F-D5CA-4B4B-A98C-2B46828FF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431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774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549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323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097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8872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6646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420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194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CE76F-D5CA-4B4B-A98C-2B46828FFF0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22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09943"/>
            <a:ext cx="6120765" cy="2214906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91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155-AF20-41CE-95CC-A5509CBFB3C6}" type="datetime1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154D-1613-4A07-A5C5-0DB325F5201A}" type="datetime1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02"/>
            <a:ext cx="1620202" cy="881656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5" y="413802"/>
            <a:ext cx="4740592" cy="881656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DA08-7463-482D-A4EC-36B05061AC43}" type="datetime1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AB7F-CC14-4681-80EE-306047B3914E}" type="datetime1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3" y="6639934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3" y="4379584"/>
            <a:ext cx="6120765" cy="22603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3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8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6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4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1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2F6A-71E6-47E6-9FF3-B07A07539F10}" type="datetime1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44"/>
            <a:ext cx="3180398" cy="681932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7" y="2411044"/>
            <a:ext cx="3180398" cy="681932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43C9-7AAF-4D16-8DE1-33403576DE37}" type="datetime1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7" y="2312977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74" indent="0">
              <a:buNone/>
              <a:defRPr sz="2200" b="1"/>
            </a:lvl2pPr>
            <a:lvl3pPr marL="995549" indent="0">
              <a:buNone/>
              <a:defRPr sz="2000" b="1"/>
            </a:lvl3pPr>
            <a:lvl4pPr marL="1493323" indent="0">
              <a:buNone/>
              <a:defRPr sz="1700" b="1"/>
            </a:lvl4pPr>
            <a:lvl5pPr marL="1991097" indent="0">
              <a:buNone/>
              <a:defRPr sz="1700" b="1"/>
            </a:lvl5pPr>
            <a:lvl6pPr marL="2488872" indent="0">
              <a:buNone/>
              <a:defRPr sz="1700" b="1"/>
            </a:lvl6pPr>
            <a:lvl7pPr marL="2986646" indent="0">
              <a:buNone/>
              <a:defRPr sz="1700" b="1"/>
            </a:lvl7pPr>
            <a:lvl8pPr marL="3484420" indent="0">
              <a:buNone/>
              <a:defRPr sz="1700" b="1"/>
            </a:lvl8pPr>
            <a:lvl9pPr marL="3982194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47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61" y="2312977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74" indent="0">
              <a:buNone/>
              <a:defRPr sz="2200" b="1"/>
            </a:lvl2pPr>
            <a:lvl3pPr marL="995549" indent="0">
              <a:buNone/>
              <a:defRPr sz="2000" b="1"/>
            </a:lvl3pPr>
            <a:lvl4pPr marL="1493323" indent="0">
              <a:buNone/>
              <a:defRPr sz="1700" b="1"/>
            </a:lvl4pPr>
            <a:lvl5pPr marL="1991097" indent="0">
              <a:buNone/>
              <a:defRPr sz="1700" b="1"/>
            </a:lvl5pPr>
            <a:lvl6pPr marL="2488872" indent="0">
              <a:buNone/>
              <a:defRPr sz="1700" b="1"/>
            </a:lvl6pPr>
            <a:lvl7pPr marL="2986646" indent="0">
              <a:buNone/>
              <a:defRPr sz="1700" b="1"/>
            </a:lvl7pPr>
            <a:lvl8pPr marL="3484420" indent="0">
              <a:buNone/>
              <a:defRPr sz="1700" b="1"/>
            </a:lvl8pPr>
            <a:lvl9pPr marL="3982194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1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D92F-C66F-4E29-B46A-C1982099174D}" type="datetime1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C71A-15D9-42E8-B83E-2E657D57A11C}" type="datetime1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7872-1CED-47DB-8456-D63D880C26B4}" type="datetime1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411409"/>
            <a:ext cx="2369047" cy="175087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54" y="411411"/>
            <a:ext cx="4025504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49" y="2162285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497774" indent="0">
              <a:buNone/>
              <a:defRPr sz="1300"/>
            </a:lvl2pPr>
            <a:lvl3pPr marL="995549" indent="0">
              <a:buNone/>
              <a:defRPr sz="1100"/>
            </a:lvl3pPr>
            <a:lvl4pPr marL="1493323" indent="0">
              <a:buNone/>
              <a:defRPr sz="1000"/>
            </a:lvl4pPr>
            <a:lvl5pPr marL="1991097" indent="0">
              <a:buNone/>
              <a:defRPr sz="1000"/>
            </a:lvl5pPr>
            <a:lvl6pPr marL="2488872" indent="0">
              <a:buNone/>
              <a:defRPr sz="1000"/>
            </a:lvl6pPr>
            <a:lvl7pPr marL="2986646" indent="0">
              <a:buNone/>
              <a:defRPr sz="1000"/>
            </a:lvl7pPr>
            <a:lvl8pPr marL="3484420" indent="0">
              <a:buNone/>
              <a:defRPr sz="1000"/>
            </a:lvl8pPr>
            <a:lvl9pPr marL="39821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F71-CBC7-4C86-9D94-39AAA50A7C47}" type="datetime1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233128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27" y="923276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497774" indent="0">
              <a:buNone/>
              <a:defRPr sz="3000"/>
            </a:lvl2pPr>
            <a:lvl3pPr marL="995549" indent="0">
              <a:buNone/>
              <a:defRPr sz="2600"/>
            </a:lvl3pPr>
            <a:lvl4pPr marL="1493323" indent="0">
              <a:buNone/>
              <a:defRPr sz="2200"/>
            </a:lvl4pPr>
            <a:lvl5pPr marL="1991097" indent="0">
              <a:buNone/>
              <a:defRPr sz="2200"/>
            </a:lvl5pPr>
            <a:lvl6pPr marL="2488872" indent="0">
              <a:buNone/>
              <a:defRPr sz="2200"/>
            </a:lvl6pPr>
            <a:lvl7pPr marL="2986646" indent="0">
              <a:buNone/>
              <a:defRPr sz="2200"/>
            </a:lvl7pPr>
            <a:lvl8pPr marL="3484420" indent="0">
              <a:buNone/>
              <a:defRPr sz="2200"/>
            </a:lvl8pPr>
            <a:lvl9pPr marL="3982194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27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497774" indent="0">
              <a:buNone/>
              <a:defRPr sz="1300"/>
            </a:lvl2pPr>
            <a:lvl3pPr marL="995549" indent="0">
              <a:buNone/>
              <a:defRPr sz="1100"/>
            </a:lvl3pPr>
            <a:lvl4pPr marL="1493323" indent="0">
              <a:buNone/>
              <a:defRPr sz="1000"/>
            </a:lvl4pPr>
            <a:lvl5pPr marL="1991097" indent="0">
              <a:buNone/>
              <a:defRPr sz="1000"/>
            </a:lvl5pPr>
            <a:lvl6pPr marL="2488872" indent="0">
              <a:buNone/>
              <a:defRPr sz="1000"/>
            </a:lvl6pPr>
            <a:lvl7pPr marL="2986646" indent="0">
              <a:buNone/>
              <a:defRPr sz="1000"/>
            </a:lvl7pPr>
            <a:lvl8pPr marL="3484420" indent="0">
              <a:buNone/>
              <a:defRPr sz="1000"/>
            </a:lvl8pPr>
            <a:lvl9pPr marL="39821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46B5-1BD2-4182-AC5B-7BFB1C45EBBF}" type="datetime1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802"/>
            <a:ext cx="6480810" cy="1722173"/>
          </a:xfrm>
          <a:prstGeom prst="rect">
            <a:avLst/>
          </a:prstGeom>
        </p:spPr>
        <p:txBody>
          <a:bodyPr vert="horz" lIns="99555" tIns="49777" rIns="99555" bIns="4977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44"/>
            <a:ext cx="6480810" cy="6819328"/>
          </a:xfrm>
          <a:prstGeom prst="rect">
            <a:avLst/>
          </a:prstGeom>
        </p:spPr>
        <p:txBody>
          <a:bodyPr vert="horz" lIns="99555" tIns="49777" rIns="99555" bIns="4977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45" y="9577197"/>
            <a:ext cx="1680210" cy="550138"/>
          </a:xfrm>
          <a:prstGeom prst="rect">
            <a:avLst/>
          </a:prstGeom>
        </p:spPr>
        <p:txBody>
          <a:bodyPr vert="horz" lIns="99555" tIns="49777" rIns="99555" bIns="4977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5BEC-F8AF-48FA-A521-04A9B43E8A39}" type="datetime1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10" y="9577197"/>
            <a:ext cx="2280285" cy="550138"/>
          </a:xfrm>
          <a:prstGeom prst="rect">
            <a:avLst/>
          </a:prstGeom>
        </p:spPr>
        <p:txBody>
          <a:bodyPr vert="horz" lIns="99555" tIns="49777" rIns="99555" bIns="4977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45" y="9577197"/>
            <a:ext cx="1680210" cy="550138"/>
          </a:xfrm>
          <a:prstGeom prst="rect">
            <a:avLst/>
          </a:prstGeom>
        </p:spPr>
        <p:txBody>
          <a:bodyPr vert="horz" lIns="99555" tIns="49777" rIns="99555" bIns="4977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95549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30" indent="-373330" algn="l" defTabSz="995549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83" indent="-311109" algn="l" defTabSz="995549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436" indent="-248888" algn="l" defTabSz="995549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210" indent="-248888" algn="l" defTabSz="995549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85" indent="-248888" algn="l" defTabSz="995549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759" indent="-248888" algn="l" defTabSz="99554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534" indent="-248888" algn="l" defTabSz="99554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308" indent="-248888" algn="l" defTabSz="99554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082" indent="-248888" algn="l" defTabSz="99554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74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49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323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97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872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646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420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194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lw.go.jp/seisakunitsuite/buny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49"/>
          <p:cNvSpPr txBox="1">
            <a:spLocks noChangeArrowheads="1"/>
          </p:cNvSpPr>
          <p:nvPr/>
        </p:nvSpPr>
        <p:spPr bwMode="auto">
          <a:xfrm>
            <a:off x="302828" y="2898267"/>
            <a:ext cx="6618756" cy="4032448"/>
          </a:xfrm>
          <a:prstGeom prst="roundRect">
            <a:avLst>
              <a:gd name="adj" fmla="val 7988"/>
            </a:avLst>
          </a:prstGeom>
          <a:solidFill>
            <a:srgbClr val="CCFFFF"/>
          </a:solidFill>
          <a:ln w="12700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9195" tIns="144000" rIns="39195" bIns="0" anchor="ctr" anchorCtr="0"/>
          <a:lstStyle/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令和元年１０月</a:t>
            </a:r>
            <a:r>
              <a:rPr lang="ja-JP" altLang="en-US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２３</a:t>
            </a: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日（水）</a:t>
            </a:r>
            <a:endParaRPr lang="en-US" altLang="ja-JP" b="1" kern="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パレスホテル立川　ローズルーム</a:t>
            </a:r>
            <a:endParaRPr lang="en-US" altLang="ja-JP" b="1" kern="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</a:t>
            </a:r>
            <a:endParaRPr lang="en-US" altLang="ja-JP" b="1" kern="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お仕事をお探しの５５歳以上の方</a:t>
            </a:r>
            <a:endParaRPr lang="en-US" altLang="ja-JP" b="1" kern="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4000"/>
              </a:lnSpc>
              <a:defRPr/>
            </a:pPr>
            <a:r>
              <a:rPr lang="ja-JP" altLang="en-US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１３時３０分</a:t>
            </a:r>
            <a:r>
              <a:rPr lang="ja-JP" altLang="en-US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１６時００分</a:t>
            </a:r>
            <a:endParaRPr lang="en-US" altLang="ja-JP" b="1" kern="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</a:t>
            </a:r>
            <a:endParaRPr lang="en-US" altLang="ja-JP" b="1" kern="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</a:t>
            </a:r>
            <a:r>
              <a:rPr lang="ja-JP" altLang="en-US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１６</a:t>
            </a: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社（予定）</a:t>
            </a:r>
            <a:endParaRPr lang="en-US" altLang="ja-JP" b="1" kern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7680" y="7684001"/>
            <a:ext cx="6789052" cy="791959"/>
          </a:xfrm>
          <a:prstGeom prst="rect">
            <a:avLst/>
          </a:prstGeom>
          <a:noFill/>
        </p:spPr>
        <p:txBody>
          <a:bodyPr wrap="square" lIns="99555" tIns="49777" rIns="99555" bIns="49777" rtlCol="0">
            <a:noAutofit/>
          </a:bodyPr>
          <a:lstStyle/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</a:rPr>
              <a:t>・参加企業の求人票は、１０月７日以降、東京労働局ホームページにて公開します。</a:t>
            </a:r>
            <a:endParaRPr lang="en-US" altLang="ja-JP" sz="13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</a:rPr>
              <a:t>・複数の面接を希望する場合は、それぞれで履歴書が必要です。</a:t>
            </a:r>
            <a:endParaRPr lang="en-US" altLang="ja-JP" sz="13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1300" dirty="0" smtClean="0">
                <a:latin typeface="メイリオ" pitchFamily="50" charset="-128"/>
                <a:ea typeface="メイリオ" pitchFamily="50" charset="-128"/>
              </a:rPr>
              <a:t>・ハローワークカードをお持ちの方はご</a:t>
            </a:r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</a:rPr>
              <a:t>持参願います</a:t>
            </a:r>
            <a:r>
              <a:rPr kumimoji="1" lang="ja-JP" altLang="en-US" sz="1300" dirty="0" smtClean="0">
                <a:latin typeface="メイリオ" pitchFamily="50" charset="-128"/>
                <a:ea typeface="メイリオ" pitchFamily="50" charset="-128"/>
              </a:rPr>
              <a:t>。</a:t>
            </a:r>
            <a:r>
              <a:rPr kumimoji="1" lang="en-US" altLang="ja-JP" sz="13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kumimoji="1" lang="ja-JP" altLang="en-US" sz="1300" dirty="0" smtClean="0">
                <a:latin typeface="メイリオ" pitchFamily="50" charset="-128"/>
                <a:ea typeface="メイリオ" pitchFamily="50" charset="-128"/>
              </a:rPr>
              <a:t>受付がスムーズにできます。</a:t>
            </a:r>
            <a:r>
              <a:rPr kumimoji="1" lang="en-US" altLang="ja-JP" sz="13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endParaRPr kumimoji="1" lang="en-US" altLang="ja-JP" sz="1300" dirty="0" smtClean="0">
              <a:latin typeface="メイリオ" pitchFamily="50" charset="-128"/>
              <a:ea typeface="メイリオ" pitchFamily="50" charset="-128"/>
            </a:endParaRPr>
          </a:p>
          <a:p>
            <a:endParaRPr kumimoji="1" lang="en-US" altLang="ja-JP" sz="1300" dirty="0" smtClean="0">
              <a:latin typeface="メイリオ" pitchFamily="50" charset="-128"/>
              <a:ea typeface="メイリオ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02828" y="8370878"/>
            <a:ext cx="6556857" cy="1108452"/>
            <a:chOff x="445947" y="7979712"/>
            <a:chExt cx="6556857" cy="974654"/>
          </a:xfrm>
        </p:grpSpPr>
        <p:sp>
          <p:nvSpPr>
            <p:cNvPr id="24" name="Rectangle 1"/>
            <p:cNvSpPr>
              <a:spLocks noChangeArrowheads="1"/>
            </p:cNvSpPr>
            <p:nvPr/>
          </p:nvSpPr>
          <p:spPr bwMode="auto">
            <a:xfrm>
              <a:off x="445947" y="7979712"/>
              <a:ext cx="6556857" cy="97465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 dirty="0" smtClean="0">
                  <a:latin typeface="メイリオ" pitchFamily="50" charset="-128"/>
                  <a:ea typeface="メイリオ" pitchFamily="50" charset="-128"/>
                  <a:cs typeface="Times New Roman" pitchFamily="18" charset="0"/>
                </a:rPr>
                <a:t>　</a:t>
              </a:r>
              <a:endParaRPr lang="en-US" altLang="ja-JP" sz="1100" u="sng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Times New Roman" pitchFamily="18" charset="0"/>
                <a:hlinkClick r:id="rId3"/>
              </a:endParaRPr>
            </a:p>
            <a:p>
              <a:pPr lvl="0" indent="180975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100" u="sng" dirty="0" smtClean="0">
                  <a:solidFill>
                    <a:srgbClr val="0000FF"/>
                  </a:solidFill>
                  <a:latin typeface="メイリオ" pitchFamily="50" charset="-128"/>
                  <a:ea typeface="メイリオ" pitchFamily="50" charset="-128"/>
                  <a:cs typeface="Times New Roman" pitchFamily="18" charset="0"/>
                </a:rPr>
                <a:t>https://jsite.mhlw.go.jp/tokyo-roudoukyoku/</a:t>
              </a:r>
            </a:p>
            <a:p>
              <a:pPr lvl="0" indent="180975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ja-JP" sz="1100" u="sng" dirty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Times New Roman" pitchFamily="18" charset="0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164485" y="8313107"/>
              <a:ext cx="1713321" cy="25504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東京労働局</a:t>
              </a:r>
              <a:endPara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5877806" y="8313107"/>
              <a:ext cx="630371" cy="25504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kumimoji="1" lang="ja-JP" altLang="en-US" sz="105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検　索</a:t>
              </a:r>
              <a:endParaRPr kumimoji="1" lang="ja-JP" altLang="en-US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" name="上矢印 27"/>
            <p:cNvSpPr/>
            <p:nvPr/>
          </p:nvSpPr>
          <p:spPr>
            <a:xfrm rot="20100000">
              <a:off x="6325472" y="8553948"/>
              <a:ext cx="123651" cy="187011"/>
            </a:xfrm>
            <a:prstGeom prst="upArrow">
              <a:avLst>
                <a:gd name="adj1" fmla="val 50000"/>
                <a:gd name="adj2" fmla="val 103878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120112" y="665954"/>
            <a:ext cx="6963461" cy="1116189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algn="ctr"/>
            <a:r>
              <a:rPr lang="ja-JP" altLang="en-US" sz="6600" b="1" dirty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シニア</a:t>
            </a:r>
            <a:r>
              <a:rPr lang="ja-JP" altLang="en-US" sz="6600" b="1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就職面接会</a:t>
            </a:r>
            <a:endParaRPr lang="en-US" altLang="ja-JP" sz="6600" b="1" dirty="0" smtClean="0">
              <a:solidFill>
                <a:schemeClr val="bg2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309725" y="1636321"/>
            <a:ext cx="4558977" cy="469858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シニアしごとＥＸＰＯ２０１９</a:t>
            </a:r>
            <a:endParaRPr lang="en-US" altLang="ja-JP" sz="2400" b="1" dirty="0" smtClean="0">
              <a:solidFill>
                <a:schemeClr val="bg2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11345" y="3258307"/>
            <a:ext cx="1376938" cy="360040"/>
          </a:xfrm>
          <a:prstGeom prst="rect">
            <a:avLst/>
          </a:prstGeom>
          <a:solidFill>
            <a:srgbClr val="C9B5E8"/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9555" tIns="49777" rIns="99555" bIns="0" rtlCol="0" anchor="ctr"/>
          <a:lstStyle/>
          <a:p>
            <a:pPr algn="dist"/>
            <a:r>
              <a:rPr lang="ja-JP" altLang="en-US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開催日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711345" y="3821776"/>
            <a:ext cx="1376938" cy="360040"/>
          </a:xfrm>
          <a:prstGeom prst="rect">
            <a:avLst/>
          </a:prstGeom>
          <a:solidFill>
            <a:srgbClr val="C9B5E8"/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9555" tIns="49777" rIns="99555" bIns="0" rtlCol="0" anchor="ctr"/>
          <a:lstStyle/>
          <a:p>
            <a:pPr algn="dist"/>
            <a:r>
              <a:rPr lang="ja-JP" altLang="en-US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場所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711345" y="4842483"/>
            <a:ext cx="1376938" cy="360040"/>
          </a:xfrm>
          <a:prstGeom prst="rect">
            <a:avLst/>
          </a:prstGeom>
          <a:solidFill>
            <a:srgbClr val="C9B5E8"/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9555" tIns="49777" rIns="99555" bIns="0" rtlCol="0" anchor="ctr"/>
          <a:lstStyle/>
          <a:p>
            <a:pPr algn="dist"/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対象者</a:t>
            </a:r>
            <a:endParaRPr lang="ja-JP" altLang="en-US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11345" y="5338034"/>
            <a:ext cx="1376938" cy="360040"/>
          </a:xfrm>
          <a:prstGeom prst="rect">
            <a:avLst/>
          </a:prstGeom>
          <a:solidFill>
            <a:srgbClr val="C9B5E8"/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9555" tIns="49777" rIns="99555" bIns="0" rtlCol="0" anchor="ctr"/>
          <a:lstStyle/>
          <a:p>
            <a:pPr algn="dist"/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開催時間</a:t>
            </a:r>
            <a:endParaRPr lang="ja-JP" altLang="en-US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11345" y="6345074"/>
            <a:ext cx="1376938" cy="360040"/>
          </a:xfrm>
          <a:prstGeom prst="rect">
            <a:avLst/>
          </a:prstGeom>
          <a:solidFill>
            <a:srgbClr val="C9B5E8"/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9555" tIns="49777" rIns="99555" bIns="0" rtlCol="0" anchor="ctr"/>
          <a:lstStyle/>
          <a:p>
            <a:pPr algn="dist"/>
            <a:r>
              <a:rPr lang="ja-JP" altLang="en-US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参加企業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13649" y="9564826"/>
            <a:ext cx="72728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/>
          <p:cNvGrpSpPr/>
          <p:nvPr/>
        </p:nvGrpSpPr>
        <p:grpSpPr>
          <a:xfrm>
            <a:off x="1165021" y="9618455"/>
            <a:ext cx="5118707" cy="473710"/>
            <a:chOff x="1224186" y="9427375"/>
            <a:chExt cx="5118707" cy="473710"/>
          </a:xfrm>
        </p:grpSpPr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1570953" y="9624086"/>
              <a:ext cx="4771940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spAutoFit/>
            </a:bodyPr>
            <a:lstStyle/>
            <a:p>
              <a:r>
                <a:rPr lang="ja-JP" altLang="en-US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　　東京労働局</a:t>
              </a:r>
              <a:r>
                <a:rPr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ja-JP" altLang="en-US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都内ハローワーク</a:t>
              </a:r>
              <a:endPara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32" name="図 3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186" y="9427375"/>
              <a:ext cx="1038860" cy="47371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9" name="テキスト ボックス 38"/>
          <p:cNvSpPr txBox="1"/>
          <p:nvPr/>
        </p:nvSpPr>
        <p:spPr>
          <a:xfrm>
            <a:off x="1980270" y="4181833"/>
            <a:ext cx="4384788" cy="377525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r>
              <a:rPr lang="ja-JP" altLang="en-US" sz="1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（東京都立川市</a:t>
            </a:r>
            <a:r>
              <a:rPr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曙町</a:t>
            </a:r>
            <a:r>
              <a:rPr lang="ja-JP" altLang="en-US" sz="1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２－４０－１５）</a:t>
            </a:r>
            <a:endParaRPr lang="en-US" altLang="ja-JP" sz="1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2" name="テキスト ボックス 49"/>
          <p:cNvSpPr txBox="1">
            <a:spLocks noChangeArrowheads="1"/>
          </p:cNvSpPr>
          <p:nvPr/>
        </p:nvSpPr>
        <p:spPr bwMode="auto">
          <a:xfrm>
            <a:off x="302828" y="7014338"/>
            <a:ext cx="3145972" cy="558103"/>
          </a:xfrm>
          <a:prstGeom prst="roundRect">
            <a:avLst>
              <a:gd name="adj" fmla="val 7988"/>
            </a:avLst>
          </a:prstGeom>
          <a:solidFill>
            <a:srgbClr val="CCFFFF"/>
          </a:solidFill>
          <a:ln w="12700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9195" tIns="144000" rIns="39195" bIns="0" anchor="ctr" anchorCtr="0"/>
          <a:lstStyle/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</a:t>
            </a:r>
            <a:endParaRPr lang="en-US" altLang="ja-JP" b="1" kern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テキスト ボックス 49"/>
          <p:cNvSpPr txBox="1">
            <a:spLocks noChangeArrowheads="1"/>
          </p:cNvSpPr>
          <p:nvPr/>
        </p:nvSpPr>
        <p:spPr bwMode="auto">
          <a:xfrm>
            <a:off x="3734327" y="7014338"/>
            <a:ext cx="3145972" cy="558103"/>
          </a:xfrm>
          <a:prstGeom prst="roundRect">
            <a:avLst>
              <a:gd name="adj" fmla="val 7988"/>
            </a:avLst>
          </a:prstGeom>
          <a:solidFill>
            <a:srgbClr val="CCFFFF"/>
          </a:solidFill>
          <a:ln w="12700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9195" tIns="144000" rIns="39195" bIns="0" anchor="ctr" anchorCtr="0"/>
          <a:lstStyle/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</a:t>
            </a:r>
            <a:endParaRPr lang="en-US" altLang="ja-JP" b="1" kern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60091" y="7150793"/>
            <a:ext cx="3088709" cy="331359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algn="ctr"/>
            <a:r>
              <a:rPr lang="ja-JP" altLang="en-US" sz="15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事前予約なしでも面接できます！</a:t>
            </a:r>
            <a:endParaRPr lang="en-US" altLang="ja-JP" sz="15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44625" y="7150793"/>
            <a:ext cx="2725375" cy="331359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algn="ctr"/>
            <a:r>
              <a:rPr lang="ja-JP" altLang="en-US" sz="15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複数の企業と面接できます！</a:t>
            </a:r>
            <a:endParaRPr lang="en-US" altLang="ja-JP" sz="15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84068" y="2944103"/>
            <a:ext cx="5311570" cy="300581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algn="ctr"/>
            <a:r>
              <a:rPr lang="ja-JP" altLang="en-US" sz="13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東京都主催「シニアしごとＥＸＰＯ２０１９」の会場内で同時開催</a:t>
            </a:r>
            <a:endParaRPr lang="en-US" altLang="ja-JP" sz="13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980269" y="5709923"/>
            <a:ext cx="4374711" cy="377525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r>
              <a:rPr lang="ja-JP" altLang="en-US" sz="1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（受付１３時００分～１５時３０分）</a:t>
            </a:r>
            <a:endParaRPr lang="en-US" altLang="ja-JP" sz="1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404124" y="215396"/>
            <a:ext cx="1592246" cy="300581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algn="ctr"/>
            <a:r>
              <a:rPr lang="en-US" altLang="ja-JP" sz="13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3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別紙１－２</a:t>
            </a:r>
            <a:r>
              <a:rPr lang="en-US" altLang="ja-JP" sz="13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02828" y="9123724"/>
            <a:ext cx="6248963" cy="285192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lvl="0" indent="180975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お問い合わせ：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ハローワーク〇〇　職業相談部門　☎〇〇ー〇〇〇〇ー〇〇〇〇</a:t>
            </a:r>
            <a:endParaRPr lang="en-US" altLang="ja-JP" sz="1200" u="sng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ＭＳ Ｐゴシック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02828" y="8464849"/>
            <a:ext cx="6263330" cy="285192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lvl="0" indent="180975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面接会、求人情報等については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、東京労働局ホームページを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ご覧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ください。</a:t>
            </a:r>
            <a:endParaRPr lang="en-US" altLang="ja-JP" sz="1200" u="sng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ＭＳ Ｐゴシック" pitchFamily="50" charset="-128"/>
            </a:endParaRPr>
          </a:p>
        </p:txBody>
      </p:sp>
      <p:sp>
        <p:nvSpPr>
          <p:cNvPr id="2" name="横巻き 1"/>
          <p:cNvSpPr/>
          <p:nvPr/>
        </p:nvSpPr>
        <p:spPr>
          <a:xfrm>
            <a:off x="864145" y="2106179"/>
            <a:ext cx="5336101" cy="648072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シニアの採用に意欲的な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社が集まります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7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安定局バージョン">
      <a:dk1>
        <a:sysClr val="windowText" lastClr="000000"/>
      </a:dk1>
      <a:lt1>
        <a:sysClr val="window" lastClr="FFFFFF"/>
      </a:lt1>
      <a:dk2>
        <a:srgbClr val="003399"/>
      </a:dk2>
      <a:lt2>
        <a:srgbClr val="FF9933"/>
      </a:lt2>
      <a:accent1>
        <a:srgbClr val="4F81BD"/>
      </a:accent1>
      <a:accent2>
        <a:srgbClr val="C0504D"/>
      </a:accent2>
      <a:accent3>
        <a:srgbClr val="009944"/>
      </a:accent3>
      <a:accent4>
        <a:srgbClr val="8064A2"/>
      </a:accent4>
      <a:accent5>
        <a:srgbClr val="4BACC6"/>
      </a:accent5>
      <a:accent6>
        <a:srgbClr val="FAB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txDef>
      <a:spPr>
        <a:noFill/>
      </a:spPr>
      <a:bodyPr wrap="square" rtlCol="0">
        <a:noAutofit/>
      </a:bodyPr>
      <a:lstStyle>
        <a:defPPr>
          <a:defRPr kumimoji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6212C04DD7123F44A870EF21BAA5EAF3" ma:contentTypeVersion="2" ma:contentTypeDescription="" ma:contentTypeScope="" ma:versionID="9f2da1a4fa0018b8120490783be62531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676E753-A7A2-49E7-9B3F-531238E824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837EE5-5BB3-426C-8F7E-E6B8544A82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3FAFE2B-9F13-4B76-B039-F0AB7EF27B94}">
  <ds:schemaRefs>
    <ds:schemaRef ds:uri="http://schemas.microsoft.com/office/2006/metadata/properties"/>
    <ds:schemaRef ds:uri="http://www.w3.org/XML/1998/namespace"/>
    <ds:schemaRef ds:uri="8B97BE19-CDDD-400E-817A-CFDD13F7EC12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25618</TotalTime>
  <Words>148</Words>
  <Application>Microsoft Office PowerPoint</Application>
  <PresentationFormat>ユーザー設定</PresentationFormat>
  <Paragraphs>34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ハローワークシステム</cp:lastModifiedBy>
  <cp:revision>2426</cp:revision>
  <cp:lastPrinted>2019-08-27T08:08:51Z</cp:lastPrinted>
  <dcterms:created xsi:type="dcterms:W3CDTF">2010-09-08T01:46:13Z</dcterms:created>
  <dcterms:modified xsi:type="dcterms:W3CDTF">2019-09-11T01:54:54Z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0x0101002DA299AC048A4B8EA9C1D19079C1A322006212C04DD7123F44A870EF21BAA5EAF3</vt:lpwstr>
  </property>
</Properties>
</file>