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5613" cy="9939338"/>
  <p:defaultTextStyle>
    <a:defPPr>
      <a:defRPr lang="en-US"/>
    </a:defPPr>
    <a:lvl1pPr marL="0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EC9B-AE0A-4A51-8261-741FCF3B383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278F-10A5-485A-8F3C-E17DB579E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07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EC9B-AE0A-4A51-8261-741FCF3B383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278F-10A5-485A-8F3C-E17DB579E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84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EC9B-AE0A-4A51-8261-741FCF3B383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278F-10A5-485A-8F3C-E17DB579E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39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EC9B-AE0A-4A51-8261-741FCF3B383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278F-10A5-485A-8F3C-E17DB579E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87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EC9B-AE0A-4A51-8261-741FCF3B383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278F-10A5-485A-8F3C-E17DB579E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34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EC9B-AE0A-4A51-8261-741FCF3B383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278F-10A5-485A-8F3C-E17DB579E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05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EC9B-AE0A-4A51-8261-741FCF3B383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278F-10A5-485A-8F3C-E17DB579E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6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EC9B-AE0A-4A51-8261-741FCF3B383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278F-10A5-485A-8F3C-E17DB579E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60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EC9B-AE0A-4A51-8261-741FCF3B383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278F-10A5-485A-8F3C-E17DB579E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27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EC9B-AE0A-4A51-8261-741FCF3B383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278F-10A5-485A-8F3C-E17DB579E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75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0EC9B-AE0A-4A51-8261-741FCF3B383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278F-10A5-485A-8F3C-E17DB579E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96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0EC9B-AE0A-4A51-8261-741FCF3B383F}" type="datetimeFigureOut">
              <a:rPr kumimoji="1" lang="ja-JP" altLang="en-US" smtClean="0"/>
              <a:t>2024/11/13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2278F-10A5-485A-8F3C-E17DB579E0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43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12" y="8515867"/>
            <a:ext cx="2334754" cy="1376576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161" y="7421492"/>
            <a:ext cx="2480869" cy="146272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3971" y="8639929"/>
            <a:ext cx="2250494" cy="1326463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65535" y="7354935"/>
            <a:ext cx="3166301" cy="136543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92966" y="1140894"/>
            <a:ext cx="4787682" cy="702909"/>
          </a:xfrm>
        </p:spPr>
        <p:txBody>
          <a:bodyPr>
            <a:noAutofit/>
          </a:bodyPr>
          <a:lstStyle/>
          <a:p>
            <a:pPr algn="l"/>
            <a:r>
              <a:rPr lang="ja-JP" altLang="en-US" sz="2800" b="1" dirty="0" smtClean="0"/>
              <a:t>育児休業給付の延長について改正のポイントを説明します</a:t>
            </a:r>
            <a:endParaRPr lang="ja-JP" altLang="en-US" sz="28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6725" y="2139360"/>
            <a:ext cx="5943600" cy="1195765"/>
          </a:xfrm>
        </p:spPr>
        <p:txBody>
          <a:bodyPr>
            <a:normAutofit/>
          </a:bodyPr>
          <a:lstStyle/>
          <a:p>
            <a:pPr algn="l"/>
            <a:r>
              <a:rPr lang="ja-JP" altLang="en-US" sz="1600" dirty="0"/>
              <a:t>　</a:t>
            </a:r>
            <a:r>
              <a:rPr lang="ja-JP" altLang="en-US" sz="1200" dirty="0" smtClean="0">
                <a:latin typeface="IPAゴシック" panose="020B0509000000000000" pitchFamily="49" charset="-128"/>
                <a:ea typeface="IPAゴシック" panose="020B0509000000000000" pitchFamily="49" charset="-128"/>
              </a:rPr>
              <a:t>先日（</a:t>
            </a:r>
            <a:r>
              <a:rPr lang="en-US" altLang="ja-JP" sz="1200" dirty="0" smtClean="0">
                <a:latin typeface="IPAゴシック" panose="020B0509000000000000" pitchFamily="49" charset="-128"/>
                <a:ea typeface="IPAゴシック" panose="020B0509000000000000" pitchFamily="49" charset="-128"/>
              </a:rPr>
              <a:t>2024</a:t>
            </a:r>
            <a:r>
              <a:rPr lang="ja-JP" altLang="en-US" sz="1200" dirty="0" smtClean="0">
                <a:latin typeface="IPAゴシック" panose="020B0509000000000000" pitchFamily="49" charset="-128"/>
                <a:ea typeface="IPAゴシック" panose="020B0509000000000000" pitchFamily="49" charset="-128"/>
              </a:rPr>
              <a:t>年</a:t>
            </a:r>
            <a:r>
              <a:rPr lang="en-US" altLang="ja-JP" sz="1200" dirty="0" smtClean="0">
                <a:latin typeface="IPAゴシック" panose="020B0509000000000000" pitchFamily="49" charset="-128"/>
                <a:ea typeface="IPAゴシック" panose="020B0509000000000000" pitchFamily="49" charset="-128"/>
              </a:rPr>
              <a:t>10</a:t>
            </a:r>
            <a:r>
              <a:rPr lang="ja-JP" altLang="en-US" sz="1200" dirty="0" smtClean="0">
                <a:latin typeface="IPAゴシック" panose="020B0509000000000000" pitchFamily="49" charset="-128"/>
                <a:ea typeface="IPAゴシック" panose="020B0509000000000000" pitchFamily="49" charset="-128"/>
              </a:rPr>
              <a:t>月</a:t>
            </a:r>
            <a:r>
              <a:rPr lang="en-US" altLang="ja-JP" sz="1200" dirty="0" smtClean="0">
                <a:latin typeface="IPAゴシック" panose="020B0509000000000000" pitchFamily="49" charset="-128"/>
                <a:ea typeface="IPAゴシック" panose="020B0509000000000000" pitchFamily="49" charset="-128"/>
              </a:rPr>
              <a:t>23</a:t>
            </a:r>
            <a:r>
              <a:rPr lang="ja-JP" altLang="en-US" sz="1200" dirty="0" smtClean="0">
                <a:latin typeface="IPAゴシック" panose="020B0509000000000000" pitchFamily="49" charset="-128"/>
                <a:ea typeface="IPAゴシック" panose="020B0509000000000000" pitchFamily="49" charset="-128"/>
              </a:rPr>
              <a:t>日）、当所において実施した「雇用保険事務手続き説明会」は多くの事業所にご参加いただき、また皆様から「参考になった」と多数の評価をいただきました。</a:t>
            </a:r>
            <a:endParaRPr lang="en-US" altLang="ja-JP" sz="1200" dirty="0" smtClean="0">
              <a:latin typeface="IPAゴシック" panose="020B0509000000000000" pitchFamily="49" charset="-128"/>
              <a:ea typeface="IPAゴシック" panose="020B0509000000000000" pitchFamily="49" charset="-128"/>
            </a:endParaRPr>
          </a:p>
          <a:p>
            <a:pPr algn="l"/>
            <a:r>
              <a:rPr lang="ja-JP" altLang="en-US" sz="1200" dirty="0" smtClean="0">
                <a:latin typeface="IPAゴシック" panose="020B0509000000000000" pitchFamily="49" charset="-128"/>
                <a:ea typeface="IPAゴシック" panose="020B0509000000000000" pitchFamily="49" charset="-128"/>
              </a:rPr>
              <a:t>ご好評企画として再度、</a:t>
            </a:r>
            <a:r>
              <a:rPr lang="ja-JP" altLang="en-US" sz="1200" u="sng" dirty="0" smtClean="0">
                <a:solidFill>
                  <a:srgbClr val="FF0000"/>
                </a:solidFill>
                <a:latin typeface="IPAゴシック" panose="020B0509000000000000" pitchFamily="49" charset="-128"/>
                <a:ea typeface="IPAゴシック" panose="020B0509000000000000" pitchFamily="49" charset="-128"/>
              </a:rPr>
              <a:t>来春</a:t>
            </a:r>
            <a:r>
              <a:rPr lang="ja-JP" altLang="en-US" sz="1200" u="sng" dirty="0">
                <a:solidFill>
                  <a:srgbClr val="FF0000"/>
                </a:solidFill>
                <a:latin typeface="IPAゴシック" panose="020B0509000000000000" pitchFamily="49" charset="-128"/>
                <a:ea typeface="IPAゴシック" panose="020B0509000000000000" pitchFamily="49" charset="-128"/>
              </a:rPr>
              <a:t>から変わる「育児休業給付の延長手続きの見直し」に</a:t>
            </a:r>
            <a:r>
              <a:rPr lang="ja-JP" altLang="en-US" sz="1200" u="sng" dirty="0" smtClean="0">
                <a:solidFill>
                  <a:srgbClr val="FF0000"/>
                </a:solidFill>
                <a:latin typeface="IPAゴシック" panose="020B0509000000000000" pitchFamily="49" charset="-128"/>
                <a:ea typeface="IPAゴシック" panose="020B0509000000000000" pitchFamily="49" charset="-128"/>
              </a:rPr>
              <a:t>ついて重点的に説明する</a:t>
            </a:r>
            <a:r>
              <a:rPr lang="ja-JP" altLang="en-US" sz="1200" dirty="0" smtClean="0">
                <a:latin typeface="IPAゴシック" panose="020B0509000000000000" pitchFamily="49" charset="-128"/>
                <a:ea typeface="IPAゴシック" panose="020B0509000000000000" pitchFamily="49" charset="-128"/>
              </a:rPr>
              <a:t>説明会を開催いたします。</a:t>
            </a:r>
            <a:r>
              <a:rPr lang="ja-JP" altLang="en-US" sz="1200" dirty="0">
                <a:latin typeface="IPAゴシック" panose="020B0509000000000000" pitchFamily="49" charset="-128"/>
                <a:ea typeface="IPAゴシック" panose="020B0509000000000000" pitchFamily="49" charset="-128"/>
              </a:rPr>
              <a:t>この機会に是非ご参加ください。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95275" y="3468178"/>
            <a:ext cx="6286500" cy="2134304"/>
          </a:xfrm>
          <a:prstGeom prst="roundRect">
            <a:avLst>
              <a:gd name="adj" fmla="val 1991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600" dirty="0">
                <a:solidFill>
                  <a:sysClr val="windowText" lastClr="000000"/>
                </a:solidFill>
                <a:latin typeface="+mn-ea"/>
              </a:rPr>
              <a:t>日　  時　令和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+mn-ea"/>
              </a:rPr>
              <a:t>６年</a:t>
            </a:r>
            <a:r>
              <a:rPr kumimoji="1" lang="en-US" altLang="ja-JP" sz="1600" dirty="0" smtClean="0">
                <a:solidFill>
                  <a:sysClr val="windowText" lastClr="000000"/>
                </a:solidFill>
                <a:latin typeface="+mn-ea"/>
              </a:rPr>
              <a:t>11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+mn-ea"/>
              </a:rPr>
              <a:t>月</a:t>
            </a:r>
            <a:r>
              <a:rPr kumimoji="1" lang="en-US" altLang="ja-JP" sz="1600" dirty="0" smtClean="0">
                <a:solidFill>
                  <a:sysClr val="windowText" lastClr="000000"/>
                </a:solidFill>
                <a:latin typeface="+mn-ea"/>
              </a:rPr>
              <a:t>21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+mn-ea"/>
              </a:rPr>
              <a:t>日（木）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+mn-ea"/>
              </a:rPr>
              <a:t>　本庁舎２階大会議室</a:t>
            </a:r>
            <a:endParaRPr kumimoji="1" lang="en-US" altLang="ja-JP" sz="1600" dirty="0">
              <a:solidFill>
                <a:sysClr val="windowText" lastClr="000000"/>
              </a:solidFill>
              <a:latin typeface="+mn-ea"/>
            </a:endParaRPr>
          </a:p>
          <a:p>
            <a:endParaRPr kumimoji="1" lang="en-US" altLang="ja-JP" sz="1600" dirty="0">
              <a:solidFill>
                <a:sysClr val="windowText" lastClr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sz="16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ea"/>
              </a:rPr>
              <a:t>B</a:t>
            </a:r>
            <a:r>
              <a:rPr kumimoji="1" lang="ja-JP" altLang="en-US" sz="1600" dirty="0">
                <a:solidFill>
                  <a:schemeClr val="accent2">
                    <a:lumMod val="20000"/>
                    <a:lumOff val="80000"/>
                  </a:schemeClr>
                </a:solidFill>
                <a:latin typeface="+mn-ea"/>
              </a:rPr>
              <a:t>コース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+mn-ea"/>
              </a:rPr>
              <a:t>　</a:t>
            </a:r>
            <a:r>
              <a:rPr kumimoji="1" lang="en-US" altLang="ja-JP" sz="1600" dirty="0">
                <a:solidFill>
                  <a:sysClr val="windowText" lastClr="000000"/>
                </a:solidFill>
                <a:latin typeface="+mn-ea"/>
              </a:rPr>
              <a:t>15:00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+mn-ea"/>
              </a:rPr>
              <a:t>～</a:t>
            </a:r>
            <a:r>
              <a:rPr kumimoji="1" lang="en-US" altLang="ja-JP" sz="1600" dirty="0">
                <a:solidFill>
                  <a:sysClr val="windowText" lastClr="000000"/>
                </a:solidFill>
                <a:latin typeface="+mn-ea"/>
              </a:rPr>
              <a:t>15:55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+mn-ea"/>
              </a:rPr>
              <a:t>　育児休業給付について</a:t>
            </a:r>
            <a:endParaRPr kumimoji="1" lang="en-US" altLang="ja-JP" sz="1600" dirty="0">
              <a:solidFill>
                <a:sysClr val="windowText" lastClr="000000"/>
              </a:solidFill>
              <a:latin typeface="+mn-ea"/>
            </a:endParaRPr>
          </a:p>
          <a:p>
            <a:r>
              <a:rPr kumimoji="1" lang="ja-JP" altLang="en-US" sz="1600" dirty="0">
                <a:solidFill>
                  <a:sysClr val="windowText" lastClr="000000"/>
                </a:solidFill>
                <a:latin typeface="+mn-ea"/>
              </a:rPr>
              <a:t>　　　　　　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  <a:latin typeface="+mn-ea"/>
              </a:rPr>
              <a:t>（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  <a:latin typeface="游ゴシック" panose="020B0400000000000000" pitchFamily="50" charset="-128"/>
              </a:rPr>
              <a:t>来春</a:t>
            </a:r>
            <a:r>
              <a:rPr kumimoji="1" lang="ja-JP" altLang="en-US" sz="1200" dirty="0">
                <a:solidFill>
                  <a:sysClr val="windowText" lastClr="000000"/>
                </a:solidFill>
                <a:latin typeface="游ゴシック" panose="020B0400000000000000" pitchFamily="50" charset="-128"/>
              </a:rPr>
              <a:t>から始まる育児休業給付の延長の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  <a:latin typeface="游ゴシック" panose="020B0400000000000000" pitchFamily="50" charset="-128"/>
              </a:rPr>
              <a:t>取り扱い</a:t>
            </a:r>
            <a:r>
              <a:rPr kumimoji="1" lang="ja-JP" altLang="en-US" sz="1200" dirty="0">
                <a:solidFill>
                  <a:sysClr val="windowText" lastClr="000000"/>
                </a:solidFill>
                <a:latin typeface="游ゴシック" panose="020B0400000000000000" pitchFamily="50" charset="-128"/>
              </a:rPr>
              <a:t>について）　</a:t>
            </a:r>
            <a:endParaRPr kumimoji="1" lang="en-US" altLang="ja-JP" sz="1200" dirty="0">
              <a:solidFill>
                <a:sysClr val="windowText" lastClr="000000"/>
              </a:solidFill>
              <a:latin typeface="游ゴシック" panose="020B0400000000000000" pitchFamily="50" charset="-128"/>
            </a:endParaRPr>
          </a:p>
          <a:p>
            <a:endParaRPr kumimoji="1" lang="en-US" altLang="ja-JP" sz="1200" dirty="0">
              <a:solidFill>
                <a:sysClr val="windowText" lastClr="000000"/>
              </a:solidFill>
              <a:latin typeface="游ゴシック" panose="020B0400000000000000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600" dirty="0">
                <a:solidFill>
                  <a:sysClr val="windowText" lastClr="000000"/>
                </a:solidFill>
                <a:latin typeface="游ゴシック" panose="020B0400000000000000" pitchFamily="50" charset="-128"/>
              </a:rPr>
              <a:t>参加ご希望の場合、事前の申込みが必要です（先着</a:t>
            </a:r>
            <a:r>
              <a:rPr kumimoji="1" lang="en-US" altLang="ja-JP" sz="1600" dirty="0" smtClean="0">
                <a:solidFill>
                  <a:sysClr val="windowText" lastClr="000000"/>
                </a:solidFill>
                <a:latin typeface="游ゴシック" panose="020B0400000000000000" pitchFamily="50" charset="-128"/>
              </a:rPr>
              <a:t>15</a:t>
            </a:r>
            <a:r>
              <a:rPr kumimoji="1" lang="ja-JP" altLang="en-US" sz="1600" dirty="0" smtClean="0">
                <a:solidFill>
                  <a:sysClr val="windowText" lastClr="000000"/>
                </a:solidFill>
                <a:latin typeface="游ゴシック" panose="020B0400000000000000" pitchFamily="50" charset="-128"/>
              </a:rPr>
              <a:t>事業所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游ゴシック" panose="020B0400000000000000" pitchFamily="50" charset="-128"/>
              </a:rPr>
              <a:t>）</a:t>
            </a:r>
            <a:endParaRPr kumimoji="1" lang="en-US" altLang="ja-JP" sz="1600" dirty="0">
              <a:solidFill>
                <a:sysClr val="windowText" lastClr="000000"/>
              </a:solidFill>
              <a:latin typeface="游ゴシック" panose="020B0400000000000000" pitchFamily="50" charset="-128"/>
            </a:endParaRPr>
          </a:p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游ゴシック" panose="020B0400000000000000" pitchFamily="50" charset="-128"/>
              </a:rPr>
              <a:t>　　　　　　　　（１事業所に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  <a:latin typeface="游ゴシック" panose="020B0400000000000000" pitchFamily="50" charset="-128"/>
              </a:rPr>
              <a:t>つき</a:t>
            </a:r>
            <a:r>
              <a:rPr kumimoji="1" lang="en-US" altLang="ja-JP" sz="1200" dirty="0" smtClean="0">
                <a:solidFill>
                  <a:sysClr val="windowText" lastClr="000000"/>
                </a:solidFill>
                <a:latin typeface="游ゴシック" panose="020B0400000000000000" pitchFamily="50" charset="-128"/>
              </a:rPr>
              <a:t>2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  <a:latin typeface="游ゴシック" panose="020B0400000000000000" pitchFamily="50" charset="-128"/>
              </a:rPr>
              <a:t>名</a:t>
            </a:r>
            <a:r>
              <a:rPr kumimoji="1" lang="ja-JP" altLang="en-US" sz="1200" dirty="0">
                <a:solidFill>
                  <a:sysClr val="windowText" lastClr="000000"/>
                </a:solidFill>
                <a:latin typeface="游ゴシック" panose="020B0400000000000000" pitchFamily="50" charset="-128"/>
              </a:rPr>
              <a:t>までの参加をお願いします）</a:t>
            </a:r>
            <a:endParaRPr kumimoji="1" lang="ja-JP" altLang="en-US" sz="1400" dirty="0">
              <a:solidFill>
                <a:sysClr val="windowText" lastClr="000000"/>
              </a:solidFill>
              <a:latin typeface="+mn-ea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179261" y="351234"/>
            <a:ext cx="1485900" cy="1642474"/>
            <a:chOff x="184150" y="140501"/>
            <a:chExt cx="1485900" cy="1642474"/>
          </a:xfrm>
        </p:grpSpPr>
        <p:pic>
          <p:nvPicPr>
            <p:cNvPr id="8" name="図 7" descr="【効果】フキダシ４_s"/>
            <p:cNvPicPr>
              <a:picLocks noRot="1" noChangeAspect="1" noMove="1" noResize="1"/>
            </p:cNvPicPr>
            <p:nvPr isPhoto="1"/>
          </p:nvPicPr>
          <p:blipFill>
            <a:blip r:embed="rId5" cstate="print">
              <a:lum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150" y="140501"/>
              <a:ext cx="1485900" cy="1642474"/>
            </a:xfrm>
            <a:prstGeom prst="rect">
              <a:avLst/>
            </a:prstGeom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285790" y="323438"/>
              <a:ext cx="12636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/>
                <a:t>労働保険事務組合や社会保険労務士の</a:t>
              </a:r>
              <a:endParaRPr kumimoji="1" lang="en-US" altLang="ja-JP" sz="1400" b="1" dirty="0"/>
            </a:p>
            <a:p>
              <a:r>
                <a:rPr kumimoji="1" lang="ja-JP" altLang="en-US" sz="1400" b="1" dirty="0"/>
                <a:t>みな</a:t>
              </a:r>
              <a:r>
                <a:rPr kumimoji="1" lang="ja-JP" altLang="en-US" sz="1400" b="1" dirty="0" smtClean="0"/>
                <a:t>さまも</a:t>
              </a:r>
              <a:endParaRPr kumimoji="1" lang="ja-JP" altLang="en-US" sz="1400" b="1" dirty="0"/>
            </a:p>
          </p:txBody>
        </p:sp>
      </p:grpSp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825" y="9538958"/>
            <a:ext cx="348451" cy="439634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53067" y="8879001"/>
            <a:ext cx="144650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IPAゴシック" panose="020B0509000000000000" pitchFamily="49" charset="-128"/>
                <a:ea typeface="IPAゴシック" panose="020B0509000000000000" pitchFamily="49" charset="-128"/>
              </a:rPr>
              <a:t>お問い合わせ</a:t>
            </a:r>
            <a:endParaRPr kumimoji="1" lang="en-US" altLang="ja-JP" sz="1200" dirty="0">
              <a:latin typeface="IPAゴシック" panose="020B0509000000000000" pitchFamily="49" charset="-128"/>
              <a:ea typeface="IPAゴシック" panose="020B0509000000000000" pitchFamily="49" charset="-128"/>
            </a:endParaRPr>
          </a:p>
          <a:p>
            <a:r>
              <a:rPr kumimoji="1" lang="ja-JP" altLang="en-US" sz="1200" dirty="0">
                <a:latin typeface="IPAゴシック" panose="020B0509000000000000" pitchFamily="49" charset="-128"/>
                <a:ea typeface="IPAゴシック" panose="020B0509000000000000" pitchFamily="49" charset="-128"/>
              </a:rPr>
              <a:t>ハローワーク三鷹</a:t>
            </a:r>
            <a:endParaRPr kumimoji="1" lang="en-US" altLang="ja-JP" sz="1200" dirty="0">
              <a:latin typeface="IPAゴシック" panose="020B0509000000000000" pitchFamily="49" charset="-128"/>
              <a:ea typeface="IPAゴシック" panose="020B0509000000000000" pitchFamily="49" charset="-128"/>
            </a:endParaRPr>
          </a:p>
          <a:p>
            <a:r>
              <a:rPr kumimoji="1" lang="ja-JP" altLang="en-US" sz="1200" dirty="0">
                <a:latin typeface="IPAゴシック" panose="020B0509000000000000" pitchFamily="49" charset="-128"/>
                <a:ea typeface="IPAゴシック" panose="020B0509000000000000" pitchFamily="49" charset="-128"/>
              </a:rPr>
              <a:t>雇用保険適用課</a:t>
            </a:r>
            <a:endParaRPr kumimoji="1" lang="en-US" altLang="ja-JP" sz="1200" dirty="0">
              <a:latin typeface="IPAゴシック" panose="020B0509000000000000" pitchFamily="49" charset="-128"/>
              <a:ea typeface="IPAゴシック" panose="020B0509000000000000" pitchFamily="49" charset="-128"/>
            </a:endParaRPr>
          </a:p>
          <a:p>
            <a:r>
              <a:rPr kumimoji="1" lang="ja-JP" altLang="en-US" sz="1200" dirty="0">
                <a:latin typeface="IPAゴシック" panose="020B0509000000000000" pitchFamily="49" charset="-128"/>
                <a:ea typeface="IPAゴシック" panose="020B0509000000000000" pitchFamily="49" charset="-128"/>
              </a:rPr>
              <a:t>☎</a:t>
            </a:r>
            <a:r>
              <a:rPr kumimoji="1" lang="en-US" altLang="ja-JP" sz="1200" dirty="0">
                <a:latin typeface="IPAゴシック" panose="020B0509000000000000" pitchFamily="49" charset="-128"/>
                <a:ea typeface="IPAゴシック" panose="020B0509000000000000" pitchFamily="49" charset="-128"/>
              </a:rPr>
              <a:t>0422-47-8623</a:t>
            </a:r>
            <a:endParaRPr kumimoji="1" lang="ja-JP" altLang="en-US" sz="1200" dirty="0">
              <a:latin typeface="IPAゴシック" panose="020B0509000000000000" pitchFamily="49" charset="-128"/>
              <a:ea typeface="IPAゴシック" panose="020B0509000000000000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861" y="5752214"/>
            <a:ext cx="2863759" cy="3017175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  <a:effectLst/>
        </p:spPr>
      </p:pic>
      <p:grpSp>
        <p:nvGrpSpPr>
          <p:cNvPr id="12" name="グループ化 11"/>
          <p:cNvGrpSpPr/>
          <p:nvPr/>
        </p:nvGrpSpPr>
        <p:grpSpPr>
          <a:xfrm>
            <a:off x="2871053" y="5685948"/>
            <a:ext cx="1802152" cy="1390008"/>
            <a:chOff x="3312737" y="6993309"/>
            <a:chExt cx="1802152" cy="1390008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312737" y="6993309"/>
              <a:ext cx="1802152" cy="1390008"/>
            </a:xfrm>
            <a:prstGeom prst="rect">
              <a:avLst/>
            </a:prstGeom>
          </p:spPr>
        </p:pic>
        <p:sp>
          <p:nvSpPr>
            <p:cNvPr id="9" name="テキスト ボックス 8"/>
            <p:cNvSpPr txBox="1"/>
            <p:nvPr/>
          </p:nvSpPr>
          <p:spPr>
            <a:xfrm>
              <a:off x="3454235" y="7310567"/>
              <a:ext cx="16606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>
                  <a:latin typeface="IPAゴシック" panose="020B0509000000000000" pitchFamily="49" charset="-128"/>
                  <a:ea typeface="IPAゴシック" panose="020B0509000000000000" pitchFamily="49" charset="-128"/>
                </a:rPr>
                <a:t>お申し込みは</a:t>
              </a:r>
              <a:endParaRPr kumimoji="1" lang="en-US" altLang="ja-JP" sz="1400" dirty="0">
                <a:latin typeface="IPAゴシック" panose="020B0509000000000000" pitchFamily="49" charset="-128"/>
                <a:ea typeface="IPAゴシック" panose="020B0509000000000000" pitchFamily="49" charset="-128"/>
              </a:endParaRPr>
            </a:p>
            <a:p>
              <a:r>
                <a:rPr kumimoji="1" lang="ja-JP" altLang="en-US" sz="1400" dirty="0">
                  <a:latin typeface="IPAゴシック" panose="020B0509000000000000" pitchFamily="49" charset="-128"/>
                  <a:ea typeface="IPAゴシック" panose="020B0509000000000000" pitchFamily="49" charset="-128"/>
                </a:rPr>
                <a:t>電話または窓口へ</a:t>
              </a:r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90620" y="5141259"/>
            <a:ext cx="5548767" cy="699734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2536076" y="9704782"/>
            <a:ext cx="40876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PAゴシック" panose="020B0509000000000000" pitchFamily="49" charset="-128"/>
                <a:ea typeface="IPAゴシック" panose="020B0509000000000000" pitchFamily="49" charset="-128"/>
              </a:rPr>
              <a:t>ハローワーク三鷹　雇用保険適用課</a:t>
            </a:r>
            <a:endParaRPr kumimoji="1" lang="ja-JP" altLang="en-US" sz="1100" b="1" dirty="0">
              <a:solidFill>
                <a:schemeClr val="tx1">
                  <a:lumMod val="50000"/>
                  <a:lumOff val="50000"/>
                </a:schemeClr>
              </a:solidFill>
              <a:latin typeface="IPAゴシック" panose="020B0509000000000000" pitchFamily="49" charset="-128"/>
              <a:ea typeface="IPAゴシック" panose="020B0509000000000000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84429" y="380161"/>
            <a:ext cx="277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IPAゴシック" panose="020B0509000000000000" pitchFamily="49" charset="-128"/>
                <a:ea typeface="IPAゴシック" panose="020B0509000000000000" pitchFamily="49" charset="-128"/>
              </a:rPr>
              <a:t>雇用保険事務手続き説明会　</a:t>
            </a:r>
            <a:endParaRPr kumimoji="1" lang="ja-JP" altLang="en-US" sz="1600" dirty="0">
              <a:solidFill>
                <a:srgbClr val="FF0000"/>
              </a:solidFill>
              <a:latin typeface="IPAゴシック" panose="020B0509000000000000" pitchFamily="49" charset="-128"/>
              <a:ea typeface="IPAゴシック" panose="020B0509000000000000" pitchFamily="49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1815522">
            <a:off x="5225631" y="46454"/>
            <a:ext cx="573074" cy="963251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 rot="20712894">
            <a:off x="2044161" y="2254008"/>
            <a:ext cx="2785987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IPAゴシック" panose="020B0509000000000000" pitchFamily="49" charset="-128"/>
                <a:ea typeface="IPAゴシック" panose="020B0509000000000000" pitchFamily="49" charset="-128"/>
              </a:rPr>
              <a:t>定員に達したため</a:t>
            </a:r>
            <a:endParaRPr kumimoji="1" lang="en-US" altLang="ja-JP" sz="2000" b="1" dirty="0">
              <a:solidFill>
                <a:schemeClr val="bg1"/>
              </a:solidFill>
              <a:latin typeface="IPAゴシック" panose="020B0509000000000000" pitchFamily="49" charset="-128"/>
              <a:ea typeface="IPAゴシック" panose="020B0509000000000000" pitchFamily="49" charset="-128"/>
            </a:endParaRPr>
          </a:p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IPAゴシック" panose="020B0509000000000000" pitchFamily="49" charset="-128"/>
                <a:ea typeface="IPAゴシック" panose="020B0509000000000000" pitchFamily="49" charset="-128"/>
              </a:rPr>
              <a:t>募集を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IPAゴシック" panose="020B0509000000000000" pitchFamily="49" charset="-128"/>
                <a:ea typeface="IPAゴシック" panose="020B0509000000000000" pitchFamily="49" charset="-128"/>
              </a:rPr>
              <a:t>締め切りました</a:t>
            </a:r>
            <a:endParaRPr kumimoji="1" lang="en-US" altLang="ja-JP" sz="2000" b="1" dirty="0" smtClean="0">
              <a:solidFill>
                <a:schemeClr val="bg1"/>
              </a:solidFill>
              <a:latin typeface="IPAゴシック" panose="020B0509000000000000" pitchFamily="49" charset="-128"/>
              <a:ea typeface="IPAゴシック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457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vert="eaVert" wrap="square" rtlCol="0">
        <a:spAutoFit/>
      </a:bodyPr>
      <a:lstStyle>
        <a:defPPr>
          <a:defRPr kumimoji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</TotalTime>
  <Words>231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IPAゴシック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育児休業給付の延長について改正のポイントを説明します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雇用保険事務手続説明会を開催します</dc:title>
  <dc:creator>齊藤裕一</dc:creator>
  <cp:lastModifiedBy>齊藤裕一</cp:lastModifiedBy>
  <cp:revision>34</cp:revision>
  <cp:lastPrinted>2024-10-28T01:25:38Z</cp:lastPrinted>
  <dcterms:created xsi:type="dcterms:W3CDTF">2024-08-27T03:57:10Z</dcterms:created>
  <dcterms:modified xsi:type="dcterms:W3CDTF">2024-11-13T07:27:42Z</dcterms:modified>
</cp:coreProperties>
</file>