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BE196CE6-F935-4A07-8E0D-DECE81A26D20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5F2C09"/>
    <a:srgbClr val="FFFF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195" autoAdjust="0"/>
  </p:normalViewPr>
  <p:slideViewPr>
    <p:cSldViewPr snapToGrid="0">
      <p:cViewPr>
        <p:scale>
          <a:sx n="160" d="100"/>
          <a:sy n="160" d="100"/>
        </p:scale>
        <p:origin x="126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97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344E8D-1568-4051-84ED-9901F7BD508C}" type="doc">
      <dgm:prSet loTypeId="urn:microsoft.com/office/officeart/2005/8/layout/venn3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kumimoji="1" lang="ja-JP" altLang="en-US"/>
        </a:p>
      </dgm:t>
    </dgm:pt>
    <dgm:pt modelId="{4613301D-1C9C-45EE-91A8-2D9B7AF0116C}">
      <dgm:prSet phldrT="[テキスト]" custT="1"/>
      <dgm:spPr>
        <a:solidFill>
          <a:srgbClr val="00CC99">
            <a:alpha val="50000"/>
          </a:srgbClr>
        </a:solidFill>
        <a:ln>
          <a:solidFill>
            <a:srgbClr val="00CC99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kumimoji="1" lang="ja-JP" altLang="en-US" sz="1000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賞与</a:t>
          </a:r>
          <a:endParaRPr kumimoji="1" lang="en-US" altLang="ja-JP" sz="1000" b="1" dirty="0">
            <a:solidFill>
              <a:schemeClr val="bg1"/>
            </a:solidFill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kumimoji="1" lang="ja-JP" altLang="en-US" sz="1000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４</a:t>
          </a:r>
          <a:r>
            <a:rPr kumimoji="1" lang="en-US" altLang="ja-JP" sz="1000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.</a:t>
          </a:r>
          <a:r>
            <a:rPr kumimoji="1" lang="ja-JP" altLang="en-US" sz="1000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２ヶ月</a:t>
          </a:r>
        </a:p>
      </dgm:t>
    </dgm:pt>
    <dgm:pt modelId="{F98EA498-C6A2-4C5B-AF3D-D2D85DBC2B55}" type="parTrans" cxnId="{447D3D46-EF81-4FB2-BF82-E3102D5FFEFB}">
      <dgm:prSet/>
      <dgm:spPr/>
      <dgm:t>
        <a:bodyPr/>
        <a:lstStyle/>
        <a:p>
          <a:endParaRPr kumimoji="1" lang="ja-JP" altLang="en-US" sz="1000">
            <a:solidFill>
              <a:schemeClr val="bg1"/>
            </a:solidFill>
          </a:endParaRPr>
        </a:p>
      </dgm:t>
    </dgm:pt>
    <dgm:pt modelId="{37D41A39-9788-457E-B177-980117B41FD9}" type="sibTrans" cxnId="{447D3D46-EF81-4FB2-BF82-E3102D5FFEFB}">
      <dgm:prSet/>
      <dgm:spPr/>
      <dgm:t>
        <a:bodyPr/>
        <a:lstStyle/>
        <a:p>
          <a:endParaRPr kumimoji="1" lang="ja-JP" altLang="en-US" sz="1000">
            <a:solidFill>
              <a:schemeClr val="bg1"/>
            </a:solidFill>
          </a:endParaRPr>
        </a:p>
      </dgm:t>
    </dgm:pt>
    <dgm:pt modelId="{E19E0972-9A61-4B6A-B0AC-596A716659B1}">
      <dgm:prSet phldrT="[テキスト]" custT="1"/>
      <dgm:spPr>
        <a:solidFill>
          <a:srgbClr val="00CC99">
            <a:alpha val="65000"/>
          </a:srgbClr>
        </a:solidFill>
        <a:ln>
          <a:solidFill>
            <a:srgbClr val="00CC99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kumimoji="1" lang="ja-JP" altLang="en-US" sz="1000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勤務時間</a:t>
          </a:r>
          <a:endParaRPr kumimoji="1" lang="en-US" altLang="ja-JP" sz="1000" b="1" dirty="0">
            <a:solidFill>
              <a:schemeClr val="bg1"/>
            </a:solidFill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kumimoji="1" lang="ja-JP" altLang="en-US" sz="1000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～</a:t>
          </a:r>
          <a:r>
            <a:rPr kumimoji="1" lang="en-US" altLang="ja-JP" sz="1000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18:40</a:t>
          </a:r>
          <a:endParaRPr kumimoji="1" lang="ja-JP" altLang="en-US" sz="1000" b="1" dirty="0">
            <a:solidFill>
              <a:schemeClr val="bg1"/>
            </a:solidFill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</dgm:t>
    </dgm:pt>
    <dgm:pt modelId="{9B2D3537-FD12-495E-B056-034FC7E2E4E4}" type="parTrans" cxnId="{0149B40F-5D62-4920-B60D-A43930FAEE3E}">
      <dgm:prSet/>
      <dgm:spPr/>
      <dgm:t>
        <a:bodyPr/>
        <a:lstStyle/>
        <a:p>
          <a:endParaRPr kumimoji="1" lang="ja-JP" altLang="en-US" sz="1000">
            <a:solidFill>
              <a:schemeClr val="bg1"/>
            </a:solidFill>
          </a:endParaRPr>
        </a:p>
      </dgm:t>
    </dgm:pt>
    <dgm:pt modelId="{130EBC25-7F3B-4FD9-B076-E1C3B096DEA0}" type="sibTrans" cxnId="{0149B40F-5D62-4920-B60D-A43930FAEE3E}">
      <dgm:prSet/>
      <dgm:spPr/>
      <dgm:t>
        <a:bodyPr/>
        <a:lstStyle/>
        <a:p>
          <a:endParaRPr kumimoji="1" lang="ja-JP" altLang="en-US" sz="1000">
            <a:solidFill>
              <a:schemeClr val="bg1"/>
            </a:solidFill>
          </a:endParaRPr>
        </a:p>
      </dgm:t>
    </dgm:pt>
    <dgm:pt modelId="{32EC1795-B114-4E04-BD27-5F4785BF41F1}">
      <dgm:prSet phldrT="[テキスト]" custT="1"/>
      <dgm:spPr>
        <a:solidFill>
          <a:srgbClr val="00CC99">
            <a:alpha val="80000"/>
          </a:srgbClr>
        </a:solidFill>
        <a:ln>
          <a:solidFill>
            <a:srgbClr val="00CC99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kumimoji="1" lang="ja-JP" altLang="en-US" sz="1000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年間休日</a:t>
          </a:r>
          <a:endParaRPr kumimoji="1" lang="en-US" altLang="ja-JP" sz="1000" b="1" dirty="0">
            <a:solidFill>
              <a:schemeClr val="bg1"/>
            </a:solidFill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kumimoji="1" lang="en-US" altLang="ja-JP" sz="1000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130</a:t>
          </a:r>
          <a:r>
            <a:rPr kumimoji="1" lang="ja-JP" altLang="en-US" sz="1000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日以上</a:t>
          </a:r>
        </a:p>
      </dgm:t>
    </dgm:pt>
    <dgm:pt modelId="{EF1C0B17-C55C-422D-967E-FD4AF9A364FB}" type="parTrans" cxnId="{0DDD16B9-9B32-49AB-B674-BB9FCBF8F47A}">
      <dgm:prSet/>
      <dgm:spPr/>
      <dgm:t>
        <a:bodyPr/>
        <a:lstStyle/>
        <a:p>
          <a:endParaRPr kumimoji="1" lang="ja-JP" altLang="en-US" sz="1000">
            <a:solidFill>
              <a:schemeClr val="bg1"/>
            </a:solidFill>
          </a:endParaRPr>
        </a:p>
      </dgm:t>
    </dgm:pt>
    <dgm:pt modelId="{C86D97CD-EEF7-44BF-921F-363F2015DE9D}" type="sibTrans" cxnId="{0DDD16B9-9B32-49AB-B674-BB9FCBF8F47A}">
      <dgm:prSet/>
      <dgm:spPr/>
      <dgm:t>
        <a:bodyPr/>
        <a:lstStyle/>
        <a:p>
          <a:endParaRPr kumimoji="1" lang="ja-JP" altLang="en-US" sz="1000">
            <a:solidFill>
              <a:schemeClr val="bg1"/>
            </a:solidFill>
          </a:endParaRPr>
        </a:p>
      </dgm:t>
    </dgm:pt>
    <dgm:pt modelId="{241682E1-C360-4D5C-9F88-D0C2AC40E39B}" type="pres">
      <dgm:prSet presAssocID="{65344E8D-1568-4051-84ED-9901F7BD508C}" presName="Name0" presStyleCnt="0">
        <dgm:presLayoutVars>
          <dgm:dir/>
          <dgm:resizeHandles val="exact"/>
        </dgm:presLayoutVars>
      </dgm:prSet>
      <dgm:spPr/>
    </dgm:pt>
    <dgm:pt modelId="{E7C81C09-B130-4FAC-B2E6-39E972EE1C86}" type="pres">
      <dgm:prSet presAssocID="{4613301D-1C9C-45EE-91A8-2D9B7AF0116C}" presName="Name5" presStyleLbl="vennNode1" presStyleIdx="0" presStyleCnt="3" custAng="0" custLinFactX="-16853" custLinFactNeighborX="-100000" custLinFactNeighborY="60">
        <dgm:presLayoutVars>
          <dgm:bulletEnabled val="1"/>
        </dgm:presLayoutVars>
      </dgm:prSet>
      <dgm:spPr/>
    </dgm:pt>
    <dgm:pt modelId="{F62731F7-FC0D-408B-A8E1-0AA6F0432E89}" type="pres">
      <dgm:prSet presAssocID="{37D41A39-9788-457E-B177-980117B41FD9}" presName="space" presStyleCnt="0"/>
      <dgm:spPr/>
    </dgm:pt>
    <dgm:pt modelId="{4924AD2C-F1A0-4636-9399-D5C16A4280B7}" type="pres">
      <dgm:prSet presAssocID="{E19E0972-9A61-4B6A-B0AC-596A716659B1}" presName="Name5" presStyleLbl="vennNode1" presStyleIdx="1" presStyleCnt="3" custAng="0" custLinFactX="-1804" custLinFactNeighborX="-100000" custLinFactNeighborY="-39">
        <dgm:presLayoutVars>
          <dgm:bulletEnabled val="1"/>
        </dgm:presLayoutVars>
      </dgm:prSet>
      <dgm:spPr/>
    </dgm:pt>
    <dgm:pt modelId="{1B74B0A1-9769-4C4F-9AF5-C6D2EE745848}" type="pres">
      <dgm:prSet presAssocID="{130EBC25-7F3B-4FD9-B076-E1C3B096DEA0}" presName="space" presStyleCnt="0"/>
      <dgm:spPr/>
    </dgm:pt>
    <dgm:pt modelId="{67FD3074-0B0D-455E-B091-E36CC4875A2C}" type="pres">
      <dgm:prSet presAssocID="{32EC1795-B114-4E04-BD27-5F4785BF41F1}" presName="Name5" presStyleLbl="vennNode1" presStyleIdx="2" presStyleCnt="3" custAng="0" custLinFactNeighborX="-33157" custLinFactNeighborY="60">
        <dgm:presLayoutVars>
          <dgm:bulletEnabled val="1"/>
        </dgm:presLayoutVars>
      </dgm:prSet>
      <dgm:spPr/>
    </dgm:pt>
  </dgm:ptLst>
  <dgm:cxnLst>
    <dgm:cxn modelId="{8D2AE104-A365-410F-B7E9-60C8B9F5B144}" type="presOf" srcId="{E19E0972-9A61-4B6A-B0AC-596A716659B1}" destId="{4924AD2C-F1A0-4636-9399-D5C16A4280B7}" srcOrd="0" destOrd="0" presId="urn:microsoft.com/office/officeart/2005/8/layout/venn3"/>
    <dgm:cxn modelId="{0149B40F-5D62-4920-B60D-A43930FAEE3E}" srcId="{65344E8D-1568-4051-84ED-9901F7BD508C}" destId="{E19E0972-9A61-4B6A-B0AC-596A716659B1}" srcOrd="1" destOrd="0" parTransId="{9B2D3537-FD12-495E-B056-034FC7E2E4E4}" sibTransId="{130EBC25-7F3B-4FD9-B076-E1C3B096DEA0}"/>
    <dgm:cxn modelId="{447D3D46-EF81-4FB2-BF82-E3102D5FFEFB}" srcId="{65344E8D-1568-4051-84ED-9901F7BD508C}" destId="{4613301D-1C9C-45EE-91A8-2D9B7AF0116C}" srcOrd="0" destOrd="0" parTransId="{F98EA498-C6A2-4C5B-AF3D-D2D85DBC2B55}" sibTransId="{37D41A39-9788-457E-B177-980117B41FD9}"/>
    <dgm:cxn modelId="{62F46892-1249-4E40-BD0B-253AF5C1CCC8}" type="presOf" srcId="{65344E8D-1568-4051-84ED-9901F7BD508C}" destId="{241682E1-C360-4D5C-9F88-D0C2AC40E39B}" srcOrd="0" destOrd="0" presId="urn:microsoft.com/office/officeart/2005/8/layout/venn3"/>
    <dgm:cxn modelId="{84EC6098-4E6F-41B3-BAB9-CAE2DA5537B5}" type="presOf" srcId="{4613301D-1C9C-45EE-91A8-2D9B7AF0116C}" destId="{E7C81C09-B130-4FAC-B2E6-39E972EE1C86}" srcOrd="0" destOrd="0" presId="urn:microsoft.com/office/officeart/2005/8/layout/venn3"/>
    <dgm:cxn modelId="{0DDD16B9-9B32-49AB-B674-BB9FCBF8F47A}" srcId="{65344E8D-1568-4051-84ED-9901F7BD508C}" destId="{32EC1795-B114-4E04-BD27-5F4785BF41F1}" srcOrd="2" destOrd="0" parTransId="{EF1C0B17-C55C-422D-967E-FD4AF9A364FB}" sibTransId="{C86D97CD-EEF7-44BF-921F-363F2015DE9D}"/>
    <dgm:cxn modelId="{B0FD67EB-7A8D-44E0-8569-8B8CBF631ECE}" type="presOf" srcId="{32EC1795-B114-4E04-BD27-5F4785BF41F1}" destId="{67FD3074-0B0D-455E-B091-E36CC4875A2C}" srcOrd="0" destOrd="0" presId="urn:microsoft.com/office/officeart/2005/8/layout/venn3"/>
    <dgm:cxn modelId="{4097D64A-CBF5-46BB-A019-233931C96F9F}" type="presParOf" srcId="{241682E1-C360-4D5C-9F88-D0C2AC40E39B}" destId="{E7C81C09-B130-4FAC-B2E6-39E972EE1C86}" srcOrd="0" destOrd="0" presId="urn:microsoft.com/office/officeart/2005/8/layout/venn3"/>
    <dgm:cxn modelId="{1004458E-13A6-4576-9CCE-9BBD9EF568EA}" type="presParOf" srcId="{241682E1-C360-4D5C-9F88-D0C2AC40E39B}" destId="{F62731F7-FC0D-408B-A8E1-0AA6F0432E89}" srcOrd="1" destOrd="0" presId="urn:microsoft.com/office/officeart/2005/8/layout/venn3"/>
    <dgm:cxn modelId="{C26A2C1C-CE93-4A5B-8D25-320733715728}" type="presParOf" srcId="{241682E1-C360-4D5C-9F88-D0C2AC40E39B}" destId="{4924AD2C-F1A0-4636-9399-D5C16A4280B7}" srcOrd="2" destOrd="0" presId="urn:microsoft.com/office/officeart/2005/8/layout/venn3"/>
    <dgm:cxn modelId="{A3F913CE-A603-437F-968B-BB672E67441A}" type="presParOf" srcId="{241682E1-C360-4D5C-9F88-D0C2AC40E39B}" destId="{1B74B0A1-9769-4C4F-9AF5-C6D2EE745848}" srcOrd="3" destOrd="0" presId="urn:microsoft.com/office/officeart/2005/8/layout/venn3"/>
    <dgm:cxn modelId="{EF362305-6C66-440F-817D-201F76238C6B}" type="presParOf" srcId="{241682E1-C360-4D5C-9F88-D0C2AC40E39B}" destId="{67FD3074-0B0D-455E-B091-E36CC4875A2C}" srcOrd="4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81C09-B130-4FAC-B2E6-39E972EE1C86}">
      <dsp:nvSpPr>
        <dsp:cNvPr id="0" name=""/>
        <dsp:cNvSpPr/>
      </dsp:nvSpPr>
      <dsp:spPr>
        <a:xfrm>
          <a:off x="62843" y="1230"/>
          <a:ext cx="1078256" cy="1078256"/>
        </a:xfrm>
        <a:prstGeom prst="ellipse">
          <a:avLst/>
        </a:prstGeom>
        <a:solidFill>
          <a:srgbClr val="00CC99">
            <a:alpha val="50000"/>
          </a:srgbClr>
        </a:solidFill>
        <a:ln w="12700" cap="flat" cmpd="sng" algn="ctr">
          <a:solidFill>
            <a:srgbClr val="00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40" tIns="12700" rIns="5934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000" b="1" kern="12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賞与</a:t>
          </a:r>
          <a:endParaRPr kumimoji="1" lang="en-US" altLang="ja-JP" sz="1000" b="1" kern="1200" dirty="0">
            <a:solidFill>
              <a:schemeClr val="bg1"/>
            </a:solidFill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000" b="1" kern="12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４</a:t>
          </a:r>
          <a:r>
            <a:rPr kumimoji="1" lang="en-US" altLang="ja-JP" sz="1000" b="1" kern="12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.</a:t>
          </a:r>
          <a:r>
            <a:rPr kumimoji="1" lang="ja-JP" altLang="en-US" sz="1000" b="1" kern="12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２ヶ月</a:t>
          </a:r>
        </a:p>
      </dsp:txBody>
      <dsp:txXfrm>
        <a:off x="220750" y="159137"/>
        <a:ext cx="762442" cy="762442"/>
      </dsp:txXfrm>
    </dsp:sp>
    <dsp:sp modelId="{4924AD2C-F1A0-4636-9399-D5C16A4280B7}">
      <dsp:nvSpPr>
        <dsp:cNvPr id="0" name=""/>
        <dsp:cNvSpPr/>
      </dsp:nvSpPr>
      <dsp:spPr>
        <a:xfrm>
          <a:off x="1087715" y="194"/>
          <a:ext cx="1078256" cy="1078256"/>
        </a:xfrm>
        <a:prstGeom prst="ellipse">
          <a:avLst/>
        </a:prstGeom>
        <a:solidFill>
          <a:srgbClr val="00CC99">
            <a:alpha val="65000"/>
          </a:srgbClr>
        </a:solidFill>
        <a:ln w="12700" cap="flat" cmpd="sng" algn="ctr">
          <a:solidFill>
            <a:srgbClr val="00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40" tIns="12700" rIns="5934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000" b="1" kern="12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勤務時間</a:t>
          </a:r>
          <a:endParaRPr kumimoji="1" lang="en-US" altLang="ja-JP" sz="1000" b="1" kern="1200" dirty="0">
            <a:solidFill>
              <a:schemeClr val="bg1"/>
            </a:solidFill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000" b="1" kern="12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～</a:t>
          </a:r>
          <a:r>
            <a:rPr kumimoji="1" lang="en-US" altLang="ja-JP" sz="1000" b="1" kern="12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18:40</a:t>
          </a:r>
          <a:endParaRPr kumimoji="1" lang="ja-JP" altLang="en-US" sz="1000" b="1" kern="1200" dirty="0">
            <a:solidFill>
              <a:schemeClr val="bg1"/>
            </a:solidFill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</dsp:txBody>
      <dsp:txXfrm>
        <a:off x="1245622" y="158101"/>
        <a:ext cx="762442" cy="762442"/>
      </dsp:txXfrm>
    </dsp:sp>
    <dsp:sp modelId="{67FD3074-0B0D-455E-B091-E36CC4875A2C}">
      <dsp:nvSpPr>
        <dsp:cNvPr id="0" name=""/>
        <dsp:cNvSpPr/>
      </dsp:nvSpPr>
      <dsp:spPr>
        <a:xfrm>
          <a:off x="2113920" y="1230"/>
          <a:ext cx="1078256" cy="1078256"/>
        </a:xfrm>
        <a:prstGeom prst="ellipse">
          <a:avLst/>
        </a:prstGeom>
        <a:solidFill>
          <a:srgbClr val="00CC99">
            <a:alpha val="80000"/>
          </a:srgbClr>
        </a:solidFill>
        <a:ln w="12700" cap="flat" cmpd="sng" algn="ctr">
          <a:solidFill>
            <a:srgbClr val="00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340" tIns="12700" rIns="5934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000" b="1" kern="12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年間休日</a:t>
          </a:r>
          <a:endParaRPr kumimoji="1" lang="en-US" altLang="ja-JP" sz="1000" b="1" kern="1200" dirty="0">
            <a:solidFill>
              <a:schemeClr val="bg1"/>
            </a:solidFill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en-US" altLang="ja-JP" sz="1000" b="1" kern="12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130</a:t>
          </a:r>
          <a:r>
            <a:rPr kumimoji="1" lang="ja-JP" altLang="en-US" sz="1000" b="1" kern="12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日以上</a:t>
          </a:r>
        </a:p>
      </dsp:txBody>
      <dsp:txXfrm>
        <a:off x="2271827" y="159137"/>
        <a:ext cx="762442" cy="762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5DC21A8-CCA8-1975-EEDF-45B099EC65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" y="2"/>
            <a:ext cx="4301542" cy="341064"/>
          </a:xfrm>
          <a:prstGeom prst="rect">
            <a:avLst/>
          </a:prstGeom>
        </p:spPr>
        <p:txBody>
          <a:bodyPr vert="horz" lIns="95535" tIns="47766" rIns="95535" bIns="47766" rtlCol="0"/>
          <a:lstStyle>
            <a:lvl1pPr algn="l">
              <a:defRPr sz="1300"/>
            </a:lvl1pPr>
          </a:lstStyle>
          <a:p>
            <a:r>
              <a:rPr kumimoji="1" lang="zh-CN" altLang="en-US"/>
              <a:t>社会福祉法人 頌栄会　</a:t>
            </a:r>
            <a:r>
              <a:rPr kumimoji="1" lang="en-US" altLang="zh-CN"/>
              <a:t>2024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2CADA5A-66A6-C463-9F19-B73F88549F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801" y="2"/>
            <a:ext cx="4301542" cy="341064"/>
          </a:xfrm>
          <a:prstGeom prst="rect">
            <a:avLst/>
          </a:prstGeom>
        </p:spPr>
        <p:txBody>
          <a:bodyPr vert="horz" lIns="95535" tIns="47766" rIns="95535" bIns="47766" rtlCol="0"/>
          <a:lstStyle>
            <a:lvl1pPr algn="r">
              <a:defRPr sz="1300"/>
            </a:lvl1pPr>
          </a:lstStyle>
          <a:p>
            <a:fld id="{68F35065-A081-4771-94BB-88EF4D7419D6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CDA38EE-7F1B-7844-09CF-1A340618FF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" y="6456613"/>
            <a:ext cx="4301542" cy="341063"/>
          </a:xfrm>
          <a:prstGeom prst="rect">
            <a:avLst/>
          </a:prstGeom>
        </p:spPr>
        <p:txBody>
          <a:bodyPr vert="horz" lIns="95535" tIns="47766" rIns="95535" bIns="4776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A380F54-4437-A77C-0F64-20D287F470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801" y="6456613"/>
            <a:ext cx="4301542" cy="341063"/>
          </a:xfrm>
          <a:prstGeom prst="rect">
            <a:avLst/>
          </a:prstGeom>
        </p:spPr>
        <p:txBody>
          <a:bodyPr vert="horz" lIns="95535" tIns="47766" rIns="95535" bIns="47766" rtlCol="0" anchor="b"/>
          <a:lstStyle>
            <a:lvl1pPr algn="r">
              <a:defRPr sz="1300"/>
            </a:lvl1pPr>
          </a:lstStyle>
          <a:p>
            <a:fld id="{C5958A90-1BB7-4971-9885-ECC4249621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74565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301542" cy="341064"/>
          </a:xfrm>
          <a:prstGeom prst="rect">
            <a:avLst/>
          </a:prstGeom>
        </p:spPr>
        <p:txBody>
          <a:bodyPr vert="horz" lIns="95535" tIns="47766" rIns="95535" bIns="47766" rtlCol="0"/>
          <a:lstStyle>
            <a:lvl1pPr algn="l">
              <a:defRPr sz="1300"/>
            </a:lvl1pPr>
          </a:lstStyle>
          <a:p>
            <a:r>
              <a:rPr kumimoji="1" lang="zh-CN" altLang="en-US"/>
              <a:t>社会福祉法人 頌栄会　</a:t>
            </a:r>
            <a:r>
              <a:rPr kumimoji="1" lang="en-US" altLang="zh-CN"/>
              <a:t>2024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801" y="2"/>
            <a:ext cx="4301542" cy="341064"/>
          </a:xfrm>
          <a:prstGeom prst="rect">
            <a:avLst/>
          </a:prstGeom>
        </p:spPr>
        <p:txBody>
          <a:bodyPr vert="horz" lIns="95535" tIns="47766" rIns="95535" bIns="47766" rtlCol="0"/>
          <a:lstStyle>
            <a:lvl1pPr algn="r">
              <a:defRPr sz="1300"/>
            </a:lvl1pPr>
          </a:lstStyle>
          <a:p>
            <a:fld id="{CA726672-336D-4699-99C5-21946CB09B36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50900"/>
            <a:ext cx="3314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5" tIns="47766" rIns="95535" bIns="4776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5535" tIns="47766" rIns="95535" bIns="4776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6456613"/>
            <a:ext cx="4301542" cy="341063"/>
          </a:xfrm>
          <a:prstGeom prst="rect">
            <a:avLst/>
          </a:prstGeom>
        </p:spPr>
        <p:txBody>
          <a:bodyPr vert="horz" lIns="95535" tIns="47766" rIns="95535" bIns="4776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801" y="6456613"/>
            <a:ext cx="4301542" cy="341063"/>
          </a:xfrm>
          <a:prstGeom prst="rect">
            <a:avLst/>
          </a:prstGeom>
        </p:spPr>
        <p:txBody>
          <a:bodyPr vert="horz" lIns="95535" tIns="47766" rIns="95535" bIns="47766" rtlCol="0" anchor="b"/>
          <a:lstStyle>
            <a:lvl1pPr algn="r">
              <a:defRPr sz="1300"/>
            </a:lvl1pPr>
          </a:lstStyle>
          <a:p>
            <a:fld id="{1A43FADF-B003-41F7-A9FD-0F11CEB27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75112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992-3F42-439A-BE34-05D3DE2D49FD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742A-61CA-4A15-8289-3EBFB4408E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79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992-3F42-439A-BE34-05D3DE2D49FD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742A-61CA-4A15-8289-3EBFB4408E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40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992-3F42-439A-BE34-05D3DE2D49FD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742A-61CA-4A15-8289-3EBFB4408E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62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992-3F42-439A-BE34-05D3DE2D49FD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742A-61CA-4A15-8289-3EBFB4408E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81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992-3F42-439A-BE34-05D3DE2D49FD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742A-61CA-4A15-8289-3EBFB4408E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20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992-3F42-439A-BE34-05D3DE2D49FD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742A-61CA-4A15-8289-3EBFB4408E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88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992-3F42-439A-BE34-05D3DE2D49FD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742A-61CA-4A15-8289-3EBFB4408E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24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992-3F42-439A-BE34-05D3DE2D49FD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742A-61CA-4A15-8289-3EBFB4408E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46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992-3F42-439A-BE34-05D3DE2D49FD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742A-61CA-4A15-8289-3EBFB4408E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20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992-3F42-439A-BE34-05D3DE2D49FD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742A-61CA-4A15-8289-3EBFB4408E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69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B992-3F42-439A-BE34-05D3DE2D49FD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742A-61CA-4A15-8289-3EBFB4408E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30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BB992-3F42-439A-BE34-05D3DE2D49FD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3742A-61CA-4A15-8289-3EBFB4408E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66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jpg"/><Relationship Id="rId7" Type="http://schemas.openxmlformats.org/officeDocument/2006/relationships/diagramData" Target="../diagrams/data1.xml"/><Relationship Id="rId12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hyperlink" Target="" TargetMode="External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jpeg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字幕 8">
            <a:extLst>
              <a:ext uri="{FF2B5EF4-FFF2-40B4-BE49-F238E27FC236}">
                <a16:creationId xmlns:a16="http://schemas.microsoft.com/office/drawing/2014/main" id="{6F06B9A0-0C35-2B62-FB93-A089648B72EB}"/>
              </a:ext>
            </a:extLst>
          </p:cNvPr>
          <p:cNvSpPr txBox="1">
            <a:spLocks/>
          </p:cNvSpPr>
          <p:nvPr/>
        </p:nvSpPr>
        <p:spPr>
          <a:xfrm>
            <a:off x="2529168" y="695378"/>
            <a:ext cx="3143936" cy="1651720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9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■</a:t>
            </a:r>
            <a:r>
              <a:rPr lang="ja-JP" altLang="en-US" sz="900" b="1" dirty="0">
                <a:solidFill>
                  <a:srgbClr val="5F2C0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頌栄保育園　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上荻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3-15-12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荻窪駅・西荻窪駅　徒歩１７分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保育時間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7:30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18:30 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延長保育なし　園庭あり　　　　　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園児定員６７名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０歳児（満４ヶ月～）　９名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１歳児　　　　　　　　　　 １１名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２歳児　　　　　　　　　 　１１名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３歳児　　　　　　　　　　 １２名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４歳児　　　　　　　　　　 １２名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５歳児　　　　　　　　　 　１２名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職員数３６名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園長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名　総合支援室長・副園長・保育士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１名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（内、ﾊﾟｰﾄ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名）　　嘱託医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名　　看護師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名（内、ﾊﾟｰﾄ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名）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栄養士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名　　ﾊﾟｰﾄ保育補助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6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名　　事務員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名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CFF6280-9BD7-18D6-EF9C-52FF1043B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"/>
          <a:stretch/>
        </p:blipFill>
        <p:spPr>
          <a:xfrm>
            <a:off x="2175" y="739044"/>
            <a:ext cx="2539657" cy="150309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037D8BC-0807-C42E-79BD-B09FD3C2D4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" t="9314" r="11737"/>
          <a:stretch/>
        </p:blipFill>
        <p:spPr>
          <a:xfrm>
            <a:off x="-10489" y="2427137"/>
            <a:ext cx="2539657" cy="17410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451E69-719F-E27C-880B-C7936B1478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42"/>
          <a:stretch/>
        </p:blipFill>
        <p:spPr>
          <a:xfrm>
            <a:off x="2609695" y="2447515"/>
            <a:ext cx="2209144" cy="172069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7919099-D005-4374-1E3E-C3C0CF5C7338}"/>
              </a:ext>
            </a:extLst>
          </p:cNvPr>
          <p:cNvSpPr txBox="1"/>
          <p:nvPr/>
        </p:nvSpPr>
        <p:spPr>
          <a:xfrm>
            <a:off x="5087163" y="973382"/>
            <a:ext cx="4631733" cy="3008516"/>
          </a:xfrm>
          <a:prstGeom prst="rect">
            <a:avLst/>
          </a:prstGeom>
          <a:noFill/>
          <a:ln w="19050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■</a:t>
            </a:r>
            <a:r>
              <a:rPr lang="ja-JP" altLang="en-US" sz="1050" b="1" dirty="0">
                <a:solidFill>
                  <a:srgbClr val="5F2C0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法人理念　神と人とに愛せられる生涯であってほしい</a:t>
            </a:r>
            <a:endParaRPr lang="en-US" altLang="ja-JP" sz="500" b="1" dirty="0">
              <a:solidFill>
                <a:srgbClr val="5F2C09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一人一人の子どもの最善の利益を実現します　 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最もふさわしい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生活と遊び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の環境を提供します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105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■</a:t>
            </a:r>
            <a:r>
              <a:rPr lang="ja-JP" altLang="en-US" sz="1050" b="1" dirty="0">
                <a:solidFill>
                  <a:srgbClr val="5F2C0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法人方針　キリスト教に基づき感謝の心を育てます</a:t>
            </a:r>
            <a:endParaRPr lang="en-US" altLang="ja-JP" sz="500" b="1" dirty="0">
              <a:solidFill>
                <a:srgbClr val="5F2C09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　　　　一人一人の養護と教育の一体となった保育を行います　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　　　　適切な環境の構成と職員の援助に力を注ぎます　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　　　　保護者との相互理解に努めます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105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■</a:t>
            </a:r>
            <a:r>
              <a:rPr lang="ja-JP" altLang="en-US" sz="1050" b="1" dirty="0">
                <a:solidFill>
                  <a:srgbClr val="5F2C0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法人目標　雄々しく　やさしく　たくましく</a:t>
            </a:r>
            <a:endParaRPr lang="en-US" altLang="ja-JP" sz="1050" b="1" dirty="0">
              <a:solidFill>
                <a:srgbClr val="5F2C09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　　　　一人一人の現在を最もよく生き、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　　　　　　　　　　　　　　　　　　　　　　　　望ましい未来を作り出す力の基礎を培います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105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■</a:t>
            </a:r>
            <a:r>
              <a:rPr lang="ja-JP" altLang="en-US" sz="1050" b="1" dirty="0">
                <a:solidFill>
                  <a:srgbClr val="5F2C0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運営理念　地域に根ざした、保護者・職員・地域に愛される保育園として、</a:t>
            </a:r>
            <a:endParaRPr lang="en-US" altLang="ja-JP" sz="1050" b="1" dirty="0">
              <a:solidFill>
                <a:srgbClr val="5F2C09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1050" b="1" dirty="0">
                <a:solidFill>
                  <a:srgbClr val="5F2C0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　　社会的使命と役割を果たしてまいります。</a:t>
            </a:r>
            <a:endParaRPr lang="en-US" altLang="ja-JP" sz="500" b="1" dirty="0">
              <a:solidFill>
                <a:srgbClr val="5F2C09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　　　「子ども、保護者、職員、地域の皆が笑顔でいられ、ともに成長を喜び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　　　合える保育園」であることを目的として常に向き合い、子ども、保護者、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　　　職員、地域が一体となって、更なる「質の高い保育」（愛着形成→信頼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　　　関係形成→自信、自己肯定感形成）を目指して日々進んでまいります。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" name="字幕 8">
            <a:extLst>
              <a:ext uri="{FF2B5EF4-FFF2-40B4-BE49-F238E27FC236}">
                <a16:creationId xmlns:a16="http://schemas.microsoft.com/office/drawing/2014/main" id="{F9C4AA02-6FD0-A314-CA5D-5529EB9C1E04}"/>
              </a:ext>
            </a:extLst>
          </p:cNvPr>
          <p:cNvSpPr txBox="1">
            <a:spLocks/>
          </p:cNvSpPr>
          <p:nvPr/>
        </p:nvSpPr>
        <p:spPr>
          <a:xfrm>
            <a:off x="2646600" y="4183678"/>
            <a:ext cx="2929437" cy="1381304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9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■</a:t>
            </a:r>
            <a:r>
              <a:rPr lang="ja-JP" altLang="en-US" sz="900" b="1" dirty="0">
                <a:solidFill>
                  <a:srgbClr val="5F2C0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頌栄しらゆり保育園杉並分園　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桃井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4-3-2-2F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西荻窪駅　徒歩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18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　代替園庭：桃井原っぱ公園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保育時間７：３０～１８：３０　１時間延長保育あり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園児定員２８名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０歳児（満４ヶ月～）６名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１歳児　　　　　　　　　 １０名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歳児　　　　　　　　　 １２名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分園は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2021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年から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年間の運営です</a:t>
            </a:r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字幕 8">
            <a:extLst>
              <a:ext uri="{FF2B5EF4-FFF2-40B4-BE49-F238E27FC236}">
                <a16:creationId xmlns:a16="http://schemas.microsoft.com/office/drawing/2014/main" id="{52528BF8-3EF9-0E3C-4FEA-70A01F769B6C}"/>
              </a:ext>
            </a:extLst>
          </p:cNvPr>
          <p:cNvSpPr txBox="1">
            <a:spLocks/>
          </p:cNvSpPr>
          <p:nvPr/>
        </p:nvSpPr>
        <p:spPr>
          <a:xfrm>
            <a:off x="37137" y="4173251"/>
            <a:ext cx="3358062" cy="901245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9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■</a:t>
            </a:r>
            <a:r>
              <a:rPr lang="ja-JP" altLang="en-US" sz="900" b="1" dirty="0">
                <a:solidFill>
                  <a:srgbClr val="5F2C0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頌栄しらゆり保育園　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桃井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2-19-2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荻窪駅　徒歩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保育時間７：３０～１８：３０　１時間延長保育あり　園庭あり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園児定員１０４名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１歳児　　　　　　　　　　 １２名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２歳児　　　　　　　　　 　１４名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３歳児　　　　　　　　　 　２６名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４歳児　　　　　　　　　　 ２６名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５歳児　　　　　　　　　 　２６名</a:t>
            </a:r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2495881-158D-217B-F01E-2169D4AAC4A0}"/>
              </a:ext>
            </a:extLst>
          </p:cNvPr>
          <p:cNvSpPr txBox="1"/>
          <p:nvPr/>
        </p:nvSpPr>
        <p:spPr>
          <a:xfrm>
            <a:off x="0" y="-9057"/>
            <a:ext cx="9906000" cy="684803"/>
          </a:xfrm>
          <a:prstGeom prst="rect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700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　　　　　　　　　　　　　　　　　　　　　　　　　　　</a:t>
            </a:r>
            <a:r>
              <a:rPr lang="ja-JP" altLang="en-US" sz="900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                                     </a:t>
            </a:r>
            <a:r>
              <a:rPr lang="ja-JP" altLang="en-US" sz="1050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しょうえいかい</a:t>
            </a:r>
            <a:endParaRPr lang="en-US" altLang="ja-JP" sz="900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108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lang="ja-JP" altLang="en-US" sz="1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募集職種 保育士・保育補助      </a:t>
            </a:r>
            <a:r>
              <a:rPr lang="en-US" altLang="ja-JP" sz="1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社会福祉法人 頌栄会</a:t>
            </a:r>
            <a:endParaRPr lang="en-US" altLang="ja-JP" sz="2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5BAB68-B712-B39D-F69E-717364C9AAB6}"/>
              </a:ext>
            </a:extLst>
          </p:cNvPr>
          <p:cNvSpPr txBox="1"/>
          <p:nvPr/>
        </p:nvSpPr>
        <p:spPr>
          <a:xfrm>
            <a:off x="6543894" y="7345"/>
            <a:ext cx="2638206" cy="662233"/>
          </a:xfrm>
          <a:prstGeom prst="rect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15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　　　　　　　　　　　　　　　　　　　　　</a:t>
            </a:r>
            <a:endParaRPr lang="en-US" altLang="ja-JP" sz="415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15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　　　　                                </a:t>
            </a:r>
            <a:endParaRPr lang="en-US" altLang="ja-JP" sz="692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831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電話：</a:t>
            </a:r>
            <a:r>
              <a:rPr lang="en-US" altLang="ja-JP" sz="831" b="1" u="sng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03-3399-8585</a:t>
            </a:r>
            <a:r>
              <a:rPr lang="ja-JP" altLang="en-US" sz="831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　</a:t>
            </a:r>
            <a:r>
              <a:rPr lang="ja-JP" altLang="en-US" sz="762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採用担当者まで</a:t>
            </a:r>
            <a:endParaRPr lang="en-US" altLang="ja-JP" sz="831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623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（受付時間：土・日・祝祭日・年末年始を除く平日</a:t>
            </a:r>
            <a:r>
              <a:rPr lang="en-US" altLang="ja-JP" sz="623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9</a:t>
            </a:r>
            <a:r>
              <a:rPr lang="ja-JP" altLang="en-US" sz="623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時</a:t>
            </a:r>
            <a:r>
              <a:rPr lang="en-US" altLang="ja-JP" sz="623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00</a:t>
            </a:r>
            <a:r>
              <a:rPr lang="ja-JP" altLang="en-US" sz="623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分～</a:t>
            </a:r>
            <a:r>
              <a:rPr lang="en-US" altLang="ja-JP" sz="623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17</a:t>
            </a:r>
            <a:r>
              <a:rPr lang="ja-JP" altLang="en-US" sz="623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時</a:t>
            </a:r>
            <a:r>
              <a:rPr lang="en-US" altLang="ja-JP" sz="623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00</a:t>
            </a:r>
            <a:r>
              <a:rPr lang="ja-JP" altLang="en-US" sz="623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分）</a:t>
            </a:r>
            <a:endParaRPr lang="en-US" altLang="ja-JP" sz="692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623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623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ホームページ</a:t>
            </a:r>
            <a:r>
              <a:rPr lang="en-US" altLang="ja-JP" sz="623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 </a:t>
            </a:r>
            <a:r>
              <a:rPr lang="en-US" altLang="ja-JP" sz="623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ja-JP" altLang="en-US" sz="623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ｓ</a:t>
            </a:r>
            <a:r>
              <a:rPr lang="en-US" altLang="ja-JP" sz="623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://shouei.tokyo/</a:t>
            </a:r>
            <a:endParaRPr lang="en-US" altLang="ja-JP" sz="554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endParaRPr lang="en-US" altLang="ja-JP" sz="485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" name="字幕 8">
            <a:extLst>
              <a:ext uri="{FF2B5EF4-FFF2-40B4-BE49-F238E27FC236}">
                <a16:creationId xmlns:a16="http://schemas.microsoft.com/office/drawing/2014/main" id="{22012F2F-6AC9-2B37-97F4-3881C39C8FBD}"/>
              </a:ext>
            </a:extLst>
          </p:cNvPr>
          <p:cNvSpPr txBox="1">
            <a:spLocks/>
          </p:cNvSpPr>
          <p:nvPr/>
        </p:nvSpPr>
        <p:spPr>
          <a:xfrm>
            <a:off x="39097" y="5196899"/>
            <a:ext cx="4913903" cy="722704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職員数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6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１名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園長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名　総合支援室長・　副園長・保育士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１名（内、ﾊﾟｰﾄ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４名）　　嘱託医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名　　看護師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名　　栄養士６名　　　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ﾊﾟｰﾄ保育補助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6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名　事務員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名　　清掃ｽﾀｯﾌ３名</a:t>
            </a:r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68F3FBDE-1BA5-C376-01BF-63C7A06488F3}"/>
              </a:ext>
            </a:extLst>
          </p:cNvPr>
          <p:cNvSpPr/>
          <p:nvPr/>
        </p:nvSpPr>
        <p:spPr>
          <a:xfrm>
            <a:off x="142812" y="5645022"/>
            <a:ext cx="5191187" cy="342135"/>
          </a:xfrm>
          <a:prstGeom prst="roundRect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00074">
              <a:lnSpc>
                <a:spcPct val="150000"/>
              </a:lnSpc>
              <a:spcBef>
                <a:spcPct val="0"/>
              </a:spcBef>
              <a:defRPr/>
            </a:pPr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自分の時間がしっかりとれる！　</a:t>
            </a:r>
            <a:r>
              <a:rPr kumimoji="1" lang="ja-JP" altLang="en-US" sz="1000" kern="0" dirty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 有給休暇取得率１００％　● ゆとりをもって働ける職員数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FCF06181-360C-A9F1-3B38-2FB2F90E2259}"/>
              </a:ext>
            </a:extLst>
          </p:cNvPr>
          <p:cNvSpPr/>
          <p:nvPr/>
        </p:nvSpPr>
        <p:spPr>
          <a:xfrm>
            <a:off x="142812" y="6023489"/>
            <a:ext cx="5191187" cy="342135"/>
          </a:xfrm>
          <a:prstGeom prst="roundRect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125023">
              <a:lnSpc>
                <a:spcPct val="150000"/>
              </a:lnSpc>
              <a:spcBef>
                <a:spcPct val="0"/>
              </a:spcBef>
              <a:defRPr/>
            </a:pPr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生活の応援も！　</a:t>
            </a:r>
            <a:r>
              <a:rPr kumimoji="1" lang="ja-JP" altLang="en-US" sz="1000" kern="0" dirty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 杉並区宿舎借上支援８２，０００円　● 交通費全額支給</a:t>
            </a:r>
            <a:r>
              <a:rPr kumimoji="1" lang="en-US" altLang="ja-JP" sz="1000" kern="0" dirty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	</a:t>
            </a:r>
            <a:endParaRPr kumimoji="1" lang="ja-JP" altLang="en-US" sz="1000" kern="0" dirty="0">
              <a:solidFill>
                <a:prstClr val="white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BBF9E6E8-17F5-775F-060A-BBFBE6D9946F}"/>
              </a:ext>
            </a:extLst>
          </p:cNvPr>
          <p:cNvSpPr/>
          <p:nvPr/>
        </p:nvSpPr>
        <p:spPr>
          <a:xfrm>
            <a:off x="142812" y="6405965"/>
            <a:ext cx="5191187" cy="342134"/>
          </a:xfrm>
          <a:prstGeom prst="roundRect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75032">
              <a:lnSpc>
                <a:spcPct val="150000"/>
              </a:lnSpc>
              <a:spcBef>
                <a:spcPct val="0"/>
              </a:spcBef>
              <a:defRPr/>
            </a:pPr>
            <a:r>
              <a:rPr kumimoji="1" lang="ja-JP" altLang="en-US" sz="1050" kern="0" dirty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福利厚生、社保もしっかり！　</a:t>
            </a:r>
            <a:r>
              <a:rPr kumimoji="1" lang="en-US" altLang="ja-JP" sz="1050" kern="0" dirty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ja-JP" altLang="en-US" sz="1000" kern="0" dirty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 福利厚生　充実　● 社会保険　完備　● 園内外研修　充実　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27AD98D-9160-20F0-73EB-EA8B6B3292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369" y="107035"/>
            <a:ext cx="465243" cy="465243"/>
          </a:xfrm>
          <a:prstGeom prst="rect">
            <a:avLst/>
          </a:prstGeom>
        </p:spPr>
      </p:pic>
      <p:graphicFrame>
        <p:nvGraphicFramePr>
          <p:cNvPr id="25" name="図表 24">
            <a:extLst>
              <a:ext uri="{FF2B5EF4-FFF2-40B4-BE49-F238E27FC236}">
                <a16:creationId xmlns:a16="http://schemas.microsoft.com/office/drawing/2014/main" id="{740C69F2-841B-B004-26FE-8B5E2058B6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346902"/>
              </p:ext>
            </p:extLst>
          </p:nvPr>
        </p:nvGraphicFramePr>
        <p:xfrm>
          <a:off x="6472756" y="5658469"/>
          <a:ext cx="3723894" cy="1079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6" name="矢印: 五方向 25">
            <a:extLst>
              <a:ext uri="{FF2B5EF4-FFF2-40B4-BE49-F238E27FC236}">
                <a16:creationId xmlns:a16="http://schemas.microsoft.com/office/drawing/2014/main" id="{77DDA8BF-136A-D117-8A21-7F672767E94E}"/>
              </a:ext>
            </a:extLst>
          </p:cNvPr>
          <p:cNvSpPr/>
          <p:nvPr/>
        </p:nvSpPr>
        <p:spPr>
          <a:xfrm>
            <a:off x="5505450" y="6079412"/>
            <a:ext cx="895350" cy="231643"/>
          </a:xfrm>
          <a:prstGeom prst="homePlate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u="sng" dirty="0">
                <a:ln w="0"/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ここも注目！</a:t>
            </a:r>
          </a:p>
        </p:txBody>
      </p:sp>
      <p:sp>
        <p:nvSpPr>
          <p:cNvPr id="27" name="字幕 8">
            <a:extLst>
              <a:ext uri="{FF2B5EF4-FFF2-40B4-BE49-F238E27FC236}">
                <a16:creationId xmlns:a16="http://schemas.microsoft.com/office/drawing/2014/main" id="{8C217A11-881D-AB38-EE48-1A6A5380BB84}"/>
              </a:ext>
            </a:extLst>
          </p:cNvPr>
          <p:cNvSpPr txBox="1">
            <a:spLocks/>
          </p:cNvSpPr>
          <p:nvPr/>
        </p:nvSpPr>
        <p:spPr>
          <a:xfrm>
            <a:off x="5924550" y="4038561"/>
            <a:ext cx="2055053" cy="1551794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福利厚生 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■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職員互助会規程</a:t>
            </a: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</a:t>
            </a:r>
            <a:endParaRPr lang="en-US" altLang="ja-JP" sz="1000" dirty="0">
              <a:solidFill>
                <a:srgbClr val="00CC99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■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慶弔規程</a:t>
            </a: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</a:t>
            </a:r>
            <a:endParaRPr lang="en-US" altLang="ja-JP" sz="1000" dirty="0">
              <a:solidFill>
                <a:srgbClr val="00CC99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■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慶弔金</a:t>
            </a: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</a:t>
            </a:r>
            <a:endParaRPr lang="en-US" altLang="ja-JP" sz="1000" dirty="0">
              <a:solidFill>
                <a:srgbClr val="00CC99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■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慶弔休　　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■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永年勤続表彰</a:t>
            </a: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</a:t>
            </a:r>
            <a:endParaRPr lang="en-US" altLang="ja-JP" sz="1000" dirty="0">
              <a:solidFill>
                <a:srgbClr val="00CC99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■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永年勤続報奨金</a:t>
            </a:r>
            <a:endParaRPr lang="en-US" altLang="ja-JP" sz="1000" dirty="0">
              <a:solidFill>
                <a:srgbClr val="00CC99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■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福祉医療機構退職共済加入</a:t>
            </a: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US" altLang="ja-JP" sz="1000" dirty="0">
              <a:solidFill>
                <a:srgbClr val="00CC99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■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職員団体損害保険加入　　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■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社会保険完備</a:t>
            </a: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US" altLang="ja-JP" sz="1000" dirty="0">
              <a:solidFill>
                <a:srgbClr val="00CC99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400E552-E5DD-7C7B-82D0-6CE1AA6C9E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67" y="129826"/>
            <a:ext cx="414966" cy="41683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C9F8165-2466-F3B7-557B-5C9FC30CD980}"/>
              </a:ext>
            </a:extLst>
          </p:cNvPr>
          <p:cNvSpPr txBox="1"/>
          <p:nvPr/>
        </p:nvSpPr>
        <p:spPr>
          <a:xfrm>
            <a:off x="2604100" y="514903"/>
            <a:ext cx="532100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06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UD デジタル 教科書体 NK-R" panose="02020400000000000000" pitchFamily="18" charset="-128"/>
              </a:rPr>
              <a:t> </a:t>
            </a:r>
            <a:r>
              <a:rPr lang="en-US" altLang="ja-JP" sz="506" dirty="0">
                <a:solidFill>
                  <a:schemeClr val="bg1"/>
                </a:solidFill>
                <a:latin typeface="Monotype Corsiva" panose="03010101010201010101" pitchFamily="66" charset="0"/>
                <a:ea typeface="UD デジタル 教科書体 NK-R" panose="02020400000000000000" pitchFamily="18" charset="-128"/>
              </a:rPr>
              <a:t>SINCE1941</a:t>
            </a:r>
          </a:p>
        </p:txBody>
      </p:sp>
      <p:sp>
        <p:nvSpPr>
          <p:cNvPr id="14" name="字幕 8">
            <a:extLst>
              <a:ext uri="{FF2B5EF4-FFF2-40B4-BE49-F238E27FC236}">
                <a16:creationId xmlns:a16="http://schemas.microsoft.com/office/drawing/2014/main" id="{123DF8D5-F599-C8F1-84BD-35DA4A55C26A}"/>
              </a:ext>
            </a:extLst>
          </p:cNvPr>
          <p:cNvSpPr txBox="1">
            <a:spLocks/>
          </p:cNvSpPr>
          <p:nvPr/>
        </p:nvSpPr>
        <p:spPr>
          <a:xfrm>
            <a:off x="7715249" y="4043358"/>
            <a:ext cx="2055053" cy="1551793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000" dirty="0">
              <a:solidFill>
                <a:srgbClr val="00CC99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■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産育休，介護休取得率１００％</a:t>
            </a: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</a:t>
            </a:r>
            <a:endParaRPr lang="en-US" altLang="ja-JP" sz="1000" dirty="0">
              <a:solidFill>
                <a:srgbClr val="00CC99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■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看護休暇　　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■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時短勤務</a:t>
            </a: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US" altLang="ja-JP" sz="1000" dirty="0">
              <a:solidFill>
                <a:srgbClr val="00CC99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■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資格取得支援</a:t>
            </a: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</a:t>
            </a:r>
            <a:endParaRPr lang="en-US" altLang="ja-JP" sz="1000" dirty="0">
              <a:solidFill>
                <a:srgbClr val="00CC99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■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健康診断</a:t>
            </a: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</a:t>
            </a:r>
            <a:endParaRPr lang="en-US" altLang="ja-JP" sz="1000" dirty="0">
              <a:solidFill>
                <a:srgbClr val="00CC99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■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インフルエンザ予防接種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■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エプロン貸与</a:t>
            </a: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</a:t>
            </a:r>
            <a:endParaRPr lang="en-US" altLang="ja-JP" sz="1000" dirty="0">
              <a:solidFill>
                <a:srgbClr val="00CC99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■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休憩室</a:t>
            </a: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</a:t>
            </a:r>
            <a:endParaRPr lang="en-US" altLang="ja-JP" sz="1000" dirty="0">
              <a:solidFill>
                <a:srgbClr val="00CC99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rgbClr val="00CC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■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職員用駐輪場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7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1352</TotalTime>
  <Words>684</Words>
  <Application>Microsoft Office PowerPoint</Application>
  <PresentationFormat>A4 210 x 297 mm</PresentationFormat>
  <Paragraphs>89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UDゴシック</vt:lpstr>
      <vt:lpstr>UD デジタル 教科書体 NK-R</vt:lpstr>
      <vt:lpstr>UD デジタル 教科書体 NP-B</vt:lpstr>
      <vt:lpstr>游ゴシック</vt:lpstr>
      <vt:lpstr>Arial</vt:lpstr>
      <vt:lpstr>Calibri</vt:lpstr>
      <vt:lpstr>Calibri Light</vt:lpstr>
      <vt:lpstr>Monotype Corsiva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東郷 るり子</dc:creator>
  <cp:lastModifiedBy>shouei-jimu</cp:lastModifiedBy>
  <cp:revision>32</cp:revision>
  <cp:lastPrinted>2024-10-10T07:03:17Z</cp:lastPrinted>
  <dcterms:created xsi:type="dcterms:W3CDTF">2023-05-05T00:51:46Z</dcterms:created>
  <dcterms:modified xsi:type="dcterms:W3CDTF">2024-10-11T04:37:38Z</dcterms:modified>
</cp:coreProperties>
</file>