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83" r:id="rId2"/>
    <p:sldId id="284" r:id="rId3"/>
  </p:sldIdLst>
  <p:sldSz cx="7200900" cy="10333038"/>
  <p:notesSz cx="6807200"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
          <p15:clr>
            <a:srgbClr val="A4A3A4"/>
          </p15:clr>
        </p15:guide>
        <p15:guide id="2" pos="7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7EC234"/>
    <a:srgbClr val="0000FF"/>
    <a:srgbClr val="00CCFF"/>
    <a:srgbClr val="0066CC"/>
    <a:srgbClr val="E1FFFF"/>
    <a:srgbClr val="FFFFFF"/>
    <a:srgbClr val="CCECFF"/>
    <a:srgbClr val="ABD5FF"/>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77" autoAdjust="0"/>
    <p:restoredTop sz="94660"/>
  </p:normalViewPr>
  <p:slideViewPr>
    <p:cSldViewPr snapToObjects="1">
      <p:cViewPr varScale="1">
        <p:scale>
          <a:sx n="49" d="100"/>
          <a:sy n="49" d="100"/>
        </p:scale>
        <p:origin x="2550" y="54"/>
      </p:cViewPr>
      <p:guideLst>
        <p:guide orient="horz" pos="102"/>
        <p:guide pos="748"/>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A241612-43A7-4DB4-8E28-0E4ED782CF7C}" type="datetimeFigureOut">
              <a:rPr kumimoji="1" lang="ja-JP" altLang="en-US" smtClean="0"/>
              <a:t>2023/6/27</a:t>
            </a:fld>
            <a:endParaRPr kumimoji="1" lang="ja-JP" altLang="en-US" dirty="0"/>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F72DAB6E-A8A6-4C0D-A7FD-ECD24D65C3AC}" type="slidenum">
              <a:rPr kumimoji="1" lang="ja-JP" altLang="en-US" smtClean="0"/>
              <a:t>‹#›</a:t>
            </a:fld>
            <a:endParaRPr kumimoji="1" lang="ja-JP" altLang="en-US" dirty="0"/>
          </a:p>
        </p:txBody>
      </p:sp>
    </p:spTree>
    <p:extLst>
      <p:ext uri="{BB962C8B-B14F-4D97-AF65-F5344CB8AC3E}">
        <p14:creationId xmlns:p14="http://schemas.microsoft.com/office/powerpoint/2010/main" val="33156706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2DAB6E-A8A6-4C0D-A7FD-ECD24D65C3AC}"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224199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6706D15A-C18D-4C58-9411-FDDC3FF0E04C}" type="datetime1">
              <a:rPr kumimoji="1" lang="ja-JP" altLang="en-US" smtClean="0"/>
              <a:t>2023/6/27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1AC6A39-E4D5-489B-A101-2AF8FCAC4003}" type="datetime1">
              <a:rPr kumimoji="1" lang="ja-JP" altLang="en-US" smtClean="0"/>
              <a:t>2023/6/27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3"/>
            <a:ext cx="1620202" cy="8816568"/>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5" y="413803"/>
            <a:ext cx="4740592" cy="8816568"/>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CCDB1A3-B197-4C8B-B695-280D22A0F2BE}" type="datetime1">
              <a:rPr kumimoji="1" lang="ja-JP" altLang="en-US" smtClean="0"/>
              <a:t>2023/6/27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CB08FDA-0C9F-48A4-9AF4-B990B53D1A94}" type="datetime1">
              <a:rPr kumimoji="1" lang="ja-JP" altLang="en-US" smtClean="0"/>
              <a:t>2023/6/27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2432F6B-0A8A-4F95-A921-CA6588941FC3}" type="datetime1">
              <a:rPr kumimoji="1" lang="ja-JP" altLang="en-US" smtClean="0"/>
              <a:t>2023/6/27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7"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EA5E35F-0018-438C-BA7E-15FB4FA6F598}" type="datetime1">
              <a:rPr kumimoji="1" lang="ja-JP" altLang="en-US" smtClean="0"/>
              <a:t>2023/6/27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38F4505-3D05-4BFB-8F5E-9C7C7D9DDD25}" type="datetime1">
              <a:rPr kumimoji="1" lang="ja-JP" altLang="en-US" smtClean="0"/>
              <a:t>2023/6/27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187B39C-52DF-420E-96C3-9BA71318D25F}" type="datetime1">
              <a:rPr kumimoji="1" lang="ja-JP" altLang="en-US" smtClean="0"/>
              <a:t>2023/6/27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BB7DAEB-BE17-4FAE-83B7-F47786724BC7}" type="datetime1">
              <a:rPr kumimoji="1" lang="ja-JP" altLang="en-US" smtClean="0"/>
              <a:t>2023/6/27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E801395-EBFB-448D-B678-7A26C039ABC5}" type="datetime1">
              <a:rPr kumimoji="1" lang="ja-JP" altLang="en-US" smtClean="0"/>
              <a:t>2023/6/27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a:t>マスタ タイトルの書式設定</a:t>
            </a:r>
          </a:p>
        </p:txBody>
      </p:sp>
      <p:sp>
        <p:nvSpPr>
          <p:cNvPr id="3" name="図プレースホルダ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r>
              <a:rPr kumimoji="1" lang="ja-JP" altLang="en-US" dirty="0"/>
              <a:t>アイコンをクリックして図を追加</a:t>
            </a:r>
          </a:p>
        </p:txBody>
      </p:sp>
      <p:sp>
        <p:nvSpPr>
          <p:cNvPr id="4" name="テキスト プレースホルダ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BC86380-9CA6-4632-B654-7E1477C23199}" type="datetime1">
              <a:rPr kumimoji="1" lang="ja-JP" altLang="en-US" smtClean="0"/>
              <a:t>2023/6/27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1BBCABDF-57FD-4673-8966-170321E6213F}" type="datetime1">
              <a:rPr kumimoji="1" lang="ja-JP" altLang="en-US" smtClean="0"/>
              <a:t>2023/6/27</a:t>
            </a:fld>
            <a:endParaRPr kumimoji="1" lang="ja-JP" altLang="en-US" dirty="0"/>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32927FFD-3D24-4EC2-AEC8-E83A8D96C0AC}"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www.jfc.go.jp/n/finance/search/hatarakikata_m.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図 1"/>
          <p:cNvPicPr>
            <a:picLocks noChangeAspect="1" noChangeArrowheads="1"/>
          </p:cNvPicPr>
          <p:nvPr/>
        </p:nvPicPr>
        <p:blipFill>
          <a:blip r:embed="rId2" cstate="print"/>
          <a:srcRect/>
          <a:stretch>
            <a:fillRect/>
          </a:stretch>
        </p:blipFill>
        <p:spPr bwMode="auto">
          <a:xfrm rot="10800000">
            <a:off x="6465254" y="10122516"/>
            <a:ext cx="479253" cy="348219"/>
          </a:xfrm>
          <a:prstGeom prst="rect">
            <a:avLst/>
          </a:prstGeom>
          <a:noFill/>
          <a:ln w="9525">
            <a:noFill/>
            <a:miter lim="800000"/>
            <a:headEnd/>
            <a:tailEnd/>
          </a:ln>
        </p:spPr>
      </p:pic>
      <p:sp>
        <p:nvSpPr>
          <p:cNvPr id="72" name="AutoShape 7"/>
          <p:cNvSpPr>
            <a:spLocks noChangeArrowheads="1"/>
          </p:cNvSpPr>
          <p:nvPr/>
        </p:nvSpPr>
        <p:spPr bwMode="auto">
          <a:xfrm>
            <a:off x="-249312" y="10108517"/>
            <a:ext cx="6714566" cy="487813"/>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sp>
        <p:nvSpPr>
          <p:cNvPr id="73" name="AutoShape 9"/>
          <p:cNvSpPr>
            <a:spLocks noChangeArrowheads="1"/>
          </p:cNvSpPr>
          <p:nvPr/>
        </p:nvSpPr>
        <p:spPr bwMode="auto">
          <a:xfrm>
            <a:off x="6946019" y="10096260"/>
            <a:ext cx="616831" cy="487813"/>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pic>
        <p:nvPicPr>
          <p:cNvPr id="74" name="図 1"/>
          <p:cNvPicPr>
            <a:picLocks noChangeAspect="1" noChangeArrowheads="1"/>
          </p:cNvPicPr>
          <p:nvPr/>
        </p:nvPicPr>
        <p:blipFill>
          <a:blip r:embed="rId2" cstate="print"/>
          <a:srcRect/>
          <a:stretch>
            <a:fillRect/>
          </a:stretch>
        </p:blipFill>
        <p:spPr bwMode="auto">
          <a:xfrm>
            <a:off x="436165" y="-123709"/>
            <a:ext cx="477742" cy="348219"/>
          </a:xfrm>
          <a:prstGeom prst="rect">
            <a:avLst/>
          </a:prstGeom>
          <a:noFill/>
          <a:ln w="9525">
            <a:noFill/>
            <a:miter lim="800000"/>
            <a:headEnd/>
            <a:tailEnd/>
          </a:ln>
        </p:spPr>
      </p:pic>
      <p:sp>
        <p:nvSpPr>
          <p:cNvPr id="75" name="AutoShape 3"/>
          <p:cNvSpPr>
            <a:spLocks noChangeArrowheads="1"/>
          </p:cNvSpPr>
          <p:nvPr/>
        </p:nvSpPr>
        <p:spPr bwMode="auto">
          <a:xfrm>
            <a:off x="-249312" y="-243681"/>
            <a:ext cx="683967"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sp>
        <p:nvSpPr>
          <p:cNvPr id="76" name="AutoShape 5"/>
          <p:cNvSpPr>
            <a:spLocks noChangeArrowheads="1"/>
          </p:cNvSpPr>
          <p:nvPr/>
        </p:nvSpPr>
        <p:spPr bwMode="auto">
          <a:xfrm>
            <a:off x="915420" y="-243681"/>
            <a:ext cx="6582556"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dirty="0">
              <a:solidFill>
                <a:prstClr val="black"/>
              </a:solidFill>
            </a:endParaRPr>
          </a:p>
        </p:txBody>
      </p:sp>
      <p:sp>
        <p:nvSpPr>
          <p:cNvPr id="31" name="正方形/長方形 30"/>
          <p:cNvSpPr/>
          <p:nvPr/>
        </p:nvSpPr>
        <p:spPr>
          <a:xfrm>
            <a:off x="99880" y="1652628"/>
            <a:ext cx="6016182" cy="1248544"/>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spcBef>
                <a:spcPts val="600"/>
              </a:spcBef>
              <a:defRPr/>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若者の採用・育成に積極的で、若者の雇用管理の状況などが優良な中小企業（常時雇用する労働者が</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人以下の事業主）を、若者雇用促進法に基づき厚生労働大臣が「ユースエール認定企業」として認定しています。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認定した企業の情報発信を後押しすることなどで、企業が求める人材の円滑な採用を支援し、求職中の若者とのマッチング向上を図ります。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Text Box 42"/>
          <p:cNvSpPr txBox="1">
            <a:spLocks noChangeArrowheads="1"/>
          </p:cNvSpPr>
          <p:nvPr/>
        </p:nvSpPr>
        <p:spPr bwMode="auto">
          <a:xfrm>
            <a:off x="1721862" y="9669038"/>
            <a:ext cx="4164588" cy="338554"/>
          </a:xfrm>
          <a:prstGeom prst="rect">
            <a:avLst/>
          </a:prstGeom>
          <a:noFill/>
          <a:ln w="9525">
            <a:noFill/>
            <a:miter lim="800000"/>
            <a:headEnd/>
            <a:tailEnd/>
          </a:ln>
        </p:spPr>
        <p:txBody>
          <a:bodyPr wrap="square" lIns="36000" rIns="36000">
            <a:spAutoFit/>
          </a:bodyPr>
          <a:lstStyle/>
          <a:p>
            <a:pPr>
              <a:defRPr/>
            </a:pPr>
            <a:r>
              <a:rPr lang="ja-JP" altLang="en-US" sz="1600" spc="-1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56" name="図 30" descr="マーク最小.jpg"/>
          <p:cNvPicPr>
            <a:picLocks noChangeAspect="1"/>
          </p:cNvPicPr>
          <p:nvPr/>
        </p:nvPicPr>
        <p:blipFill>
          <a:blip r:embed="rId3" cstate="print"/>
          <a:srcRect/>
          <a:stretch>
            <a:fillRect/>
          </a:stretch>
        </p:blipFill>
        <p:spPr bwMode="auto">
          <a:xfrm>
            <a:off x="1404206" y="9661160"/>
            <a:ext cx="317656" cy="302999"/>
          </a:xfrm>
          <a:prstGeom prst="rect">
            <a:avLst/>
          </a:prstGeom>
          <a:noFill/>
          <a:ln w="9525">
            <a:noFill/>
            <a:miter lim="800000"/>
            <a:headEnd/>
            <a:tailEnd/>
          </a:ln>
        </p:spPr>
      </p:pic>
      <p:sp>
        <p:nvSpPr>
          <p:cNvPr id="6" name="角丸四角形 5"/>
          <p:cNvSpPr/>
          <p:nvPr/>
        </p:nvSpPr>
        <p:spPr>
          <a:xfrm>
            <a:off x="126238" y="522003"/>
            <a:ext cx="6966599" cy="1050296"/>
          </a:xfrm>
          <a:prstGeom prst="roundRect">
            <a:avLst>
              <a:gd name="adj" fmla="val 9318"/>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144000" rIns="36000" bIns="36000" rtlCol="0" anchor="ctr"/>
          <a:lstStyle/>
          <a:p>
            <a:pPr>
              <a:lnSpc>
                <a:spcPts val="3400"/>
              </a:lnSpc>
            </a:pPr>
            <a:r>
              <a:rPr lang="ja-JP" altLang="en-US" sz="28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若者の採用・育成に積極的で</a:t>
            </a:r>
            <a:endParaRPr lang="en-US" altLang="ja-JP" sz="28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8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雇用管理の優良な中小企業を応援します！</a:t>
            </a:r>
            <a:endParaRPr lang="en-US" altLang="ja-JP" sz="2800"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47998" y="310808"/>
            <a:ext cx="6301546" cy="276999"/>
          </a:xfrm>
          <a:prstGeom prst="rect">
            <a:avLst/>
          </a:prstGeom>
          <a:noFill/>
        </p:spPr>
        <p:txBody>
          <a:bodyPr wrap="square" rtlCol="0">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若者の採用・育成に積極的な中小企業の皆さまへ</a:t>
            </a:r>
          </a:p>
        </p:txBody>
      </p:sp>
      <p:sp>
        <p:nvSpPr>
          <p:cNvPr id="17" name="テキスト ボックス 16"/>
          <p:cNvSpPr txBox="1"/>
          <p:nvPr/>
        </p:nvSpPr>
        <p:spPr>
          <a:xfrm>
            <a:off x="278185" y="3432244"/>
            <a:ext cx="288000" cy="344128"/>
          </a:xfrm>
          <a:prstGeom prst="rect">
            <a:avLst/>
          </a:prstGeom>
          <a:noFill/>
          <a:ln w="2540">
            <a:noFill/>
          </a:ln>
        </p:spPr>
        <p:txBody>
          <a:bodyPr wrap="square" lIns="36000" tIns="18000" rIns="18000" bIns="18000" rtlCol="0" anchor="ctr">
            <a:spAutoFit/>
          </a:bodyPr>
          <a:lstStyle>
            <a:defPPr>
              <a:defRPr lang="ja-JP"/>
            </a:defPPr>
            <a:lvl1pPr algn="ctr">
              <a:defRPr b="1">
                <a:ln w="18415" cmpd="sng">
                  <a:noFill/>
                  <a:prstDash val="solid"/>
                </a:ln>
                <a:solidFill>
                  <a:srgbClr val="0000FF"/>
                </a:solidFill>
                <a:latin typeface="HGP創英角ｺﾞｼｯｸUB" panose="020B0900000000000000" pitchFamily="50" charset="-128"/>
                <a:ea typeface="HGP創英角ｺﾞｼｯｸUB" panose="020B0900000000000000" pitchFamily="50" charset="-128"/>
              </a:defRPr>
            </a:lvl1pPr>
          </a:lstStyle>
          <a:p>
            <a:r>
              <a:rPr lang="ja-JP" altLang="en-US" dirty="0">
                <a:solidFill>
                  <a:srgbClr val="0099FF"/>
                </a:solidFill>
              </a:rPr>
              <a:t>Ａ</a:t>
            </a:r>
          </a:p>
        </p:txBody>
      </p:sp>
      <p:graphicFrame>
        <p:nvGraphicFramePr>
          <p:cNvPr id="36" name="表 35"/>
          <p:cNvGraphicFramePr>
            <a:graphicFrameLocks noGrp="1"/>
          </p:cNvGraphicFramePr>
          <p:nvPr>
            <p:extLst>
              <p:ext uri="{D42A27DB-BD31-4B8C-83A1-F6EECF244321}">
                <p14:modId xmlns:p14="http://schemas.microsoft.com/office/powerpoint/2010/main" val="209358375"/>
              </p:ext>
            </p:extLst>
          </p:nvPr>
        </p:nvGraphicFramePr>
        <p:xfrm>
          <a:off x="404787" y="4086747"/>
          <a:ext cx="6516724" cy="5267912"/>
        </p:xfrm>
        <a:graphic>
          <a:graphicData uri="http://schemas.openxmlformats.org/drawingml/2006/table">
            <a:tbl>
              <a:tblPr firstRow="1" bandRow="1">
                <a:tableStyleId>{5C22544A-7EE6-4342-B048-85BDC9FD1C3A}</a:tableStyleId>
              </a:tblPr>
              <a:tblGrid>
                <a:gridCol w="285719">
                  <a:extLst>
                    <a:ext uri="{9D8B030D-6E8A-4147-A177-3AD203B41FA5}">
                      <a16:colId xmlns:a16="http://schemas.microsoft.com/office/drawing/2014/main" val="20000"/>
                    </a:ext>
                  </a:extLst>
                </a:gridCol>
                <a:gridCol w="1694501">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tblGrid>
              <a:tr h="968468">
                <a:tc>
                  <a:txBody>
                    <a:bodyPr/>
                    <a:lstStyle/>
                    <a:p>
                      <a:pPr algn="ctr">
                        <a:lnSpc>
                          <a:spcPct val="100000"/>
                        </a:lnSpc>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kumimoji="1"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4000" marR="36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BD5FF"/>
                    </a:solidFill>
                  </a:tcPr>
                </a:tc>
                <a:tc>
                  <a:txBody>
                    <a:bodyPr/>
                    <a:lstStyle/>
                    <a:p>
                      <a:pPr marL="0" indent="0" algn="l">
                        <a:lnSpc>
                          <a:spcPct val="100000"/>
                        </a:lnSpc>
                      </a:pPr>
                      <a:r>
                        <a:rPr lang="ja-JP" altLang="en-US" sz="1000" b="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ハローワークなどで</a:t>
                      </a:r>
                    </a:p>
                    <a:p>
                      <a:pPr marL="0" indent="0" algn="l">
                        <a:lnSpc>
                          <a:spcPct val="100000"/>
                        </a:lnSpc>
                      </a:pPr>
                      <a:r>
                        <a:rPr lang="ja-JP" altLang="en-US" sz="1000" b="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重点的ＰＲを実施</a:t>
                      </a:r>
                    </a:p>
                  </a:txBody>
                  <a:tcPr marL="72000" marR="7200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1FFFF"/>
                    </a:solidFill>
                  </a:tcPr>
                </a:tc>
                <a:tc>
                  <a:txBody>
                    <a:bodyPr/>
                    <a:lstStyle/>
                    <a:p>
                      <a:pPr marL="47625" indent="-47625" algn="l">
                        <a:lnSpc>
                          <a:spcPct val="100000"/>
                        </a:lnSpc>
                        <a:spcAft>
                          <a:spcPts val="0"/>
                        </a:spcAft>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わか</a:t>
                      </a: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ものハローワーク」や「新卒応援ハローワーク」などの支援拠点で　</a:t>
                      </a:r>
                      <a:r>
                        <a:rPr kumimoji="1" lang="ja-JP" altLang="en-US" sz="1000" b="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認定企業を積極的にＰＲすることで、若者からの応募増が期待できます。　　</a:t>
                      </a:r>
                      <a:endParaRPr kumimoji="1"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7625" indent="0" algn="l">
                        <a:lnSpc>
                          <a:spcPct val="100000"/>
                        </a:lnSpc>
                        <a:spcAft>
                          <a:spcPts val="0"/>
                        </a:spcAft>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また、厚生労働省が運営する、若者の採用・育成に積極的な企業などに</a:t>
                      </a:r>
                      <a:endParaRPr kumimoji="1"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7625" indent="0" algn="l">
                        <a:lnSpc>
                          <a:spcPct val="100000"/>
                        </a:lnSpc>
                        <a:spcAft>
                          <a:spcPts val="0"/>
                        </a:spcAft>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関するポータルサイト「若者雇用促進総合サイト」</a:t>
                      </a:r>
                      <a:r>
                        <a:rPr kumimoji="1" lang="ja-JP" altLang="en-US" sz="1000" b="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にも認定企業として企業情報を掲載しますので、貴社の魅力を広くアピールすることができます。</a:t>
                      </a:r>
                    </a:p>
                  </a:txBody>
                  <a:tcPr marL="54000" marR="72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87368">
                <a:tc>
                  <a:txBody>
                    <a:bodyPr/>
                    <a:lstStyle/>
                    <a:p>
                      <a:pPr algn="ctr">
                        <a:lnSpc>
                          <a:spcPct val="100000"/>
                        </a:lnSpc>
                      </a:pPr>
                      <a:r>
                        <a:rPr kumimoji="1"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4000" marR="36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BD5FF"/>
                    </a:solidFill>
                  </a:tcPr>
                </a:tc>
                <a:tc>
                  <a:txBody>
                    <a:bodyPr/>
                    <a:lstStyle/>
                    <a:p>
                      <a:pPr algn="l">
                        <a:lnSpc>
                          <a:spcPct val="100000"/>
                        </a:lnSpc>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認定企業限定の就職面接会 などへの参加が可能</a:t>
                      </a:r>
                    </a:p>
                  </a:txBody>
                  <a:tcPr marL="72000" marR="7200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1FFFF"/>
                    </a:solidFill>
                  </a:tcPr>
                </a:tc>
                <a:tc>
                  <a:txBody>
                    <a:bodyPr/>
                    <a:lstStyle/>
                    <a:p>
                      <a:pPr algn="l">
                        <a:lnSpc>
                          <a:spcPct val="100000"/>
                        </a:lnSpc>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各都道府県労働局</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ハローワークが開催する就職面接会などについて</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積極的にご案内しますので、正社員就職を希望する若者などの求職者</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と接する機会が増え、より適した人材の採用を期待できます。</a:t>
                      </a:r>
                    </a:p>
                  </a:txBody>
                  <a:tcPr marL="108000" marR="72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92088">
                <a:tc>
                  <a:txBody>
                    <a:bodyPr/>
                    <a:lstStyle/>
                    <a:p>
                      <a:pPr algn="ctr">
                        <a:lnSpc>
                          <a:spcPct val="100000"/>
                        </a:lnSpc>
                      </a:pPr>
                      <a:r>
                        <a:rPr kumimoji="1"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4000" marR="36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BD5FF"/>
                    </a:solidFill>
                  </a:tcPr>
                </a:tc>
                <a:tc>
                  <a:txBody>
                    <a:bodyPr/>
                    <a:lstStyle/>
                    <a:p>
                      <a:pPr algn="l">
                        <a:lnSpc>
                          <a:spcPct val="100000"/>
                        </a:lnSpc>
                      </a:pPr>
                      <a:r>
                        <a:rPr kumimoji="1" lang="ja-JP" altLang="en-US" sz="1000" b="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自社の商品、広告などに</a:t>
                      </a:r>
                      <a:endParaRPr kumimoji="1"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1" lang="ja-JP" altLang="en-US" sz="1000" b="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認定マークの使用が可能</a:t>
                      </a:r>
                    </a:p>
                    <a:p>
                      <a:pPr algn="l">
                        <a:lnSpc>
                          <a:spcPct val="100000"/>
                        </a:lnSpc>
                      </a:pPr>
                      <a:r>
                        <a:rPr kumimoji="1" lang="ja-JP" altLang="en-US" sz="1000" b="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00" b="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1FFFF"/>
                    </a:solidFill>
                  </a:tcPr>
                </a:tc>
                <a:tc>
                  <a:txBody>
                    <a:bodyPr/>
                    <a:lstStyle/>
                    <a:p>
                      <a:pPr algn="l">
                        <a:lnSpc>
                          <a:spcPct val="100000"/>
                        </a:lnSpc>
                        <a:spcAft>
                          <a:spcPts val="0"/>
                        </a:spcAft>
                      </a:pP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認定企業は</a:t>
                      </a:r>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、ユースエール認定マーク（右）を、商品や広告</a:t>
                      </a:r>
                      <a:endParaRPr kumimoji="1" lang="en-US" altLang="ja-JP"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などに付けることができます。認定マークを使用することに</a:t>
                      </a:r>
                      <a:endParaRPr kumimoji="1" lang="en-US" altLang="ja-JP"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より、ユースエール認定を受けた優良企業であるということ</a:t>
                      </a:r>
                      <a:endParaRPr kumimoji="1" lang="en-US" altLang="ja-JP"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を対外的にアピールすることができます。</a:t>
                      </a:r>
                    </a:p>
                    <a:p>
                      <a:pPr marL="0" marR="0" indent="0" algn="l" defTabSz="1001855"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900" u="none" strike="sng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1001855" rtl="0" eaLnBrk="1" fontAlgn="auto" latinLnBrk="0" hangingPunct="1">
                        <a:lnSpc>
                          <a:spcPct val="100000"/>
                        </a:lnSpc>
                        <a:spcBef>
                          <a:spcPts val="0"/>
                        </a:spcBef>
                        <a:spcAft>
                          <a:spcPts val="0"/>
                        </a:spcAft>
                        <a:buClrTx/>
                        <a:buSzTx/>
                        <a:buFontTx/>
                        <a:buNone/>
                        <a:tabLst/>
                        <a:defRPr/>
                      </a:pPr>
                      <a:endParaRPr kumimoji="1" lang="en-US" altLang="ja-JP" sz="9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72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361348">
                <a:tc>
                  <a:txBody>
                    <a:bodyPr/>
                    <a:lstStyle/>
                    <a:p>
                      <a:pPr algn="ctr">
                        <a:lnSpc>
                          <a:spcPct val="100000"/>
                        </a:lnSpc>
                      </a:pPr>
                      <a:r>
                        <a:rPr kumimoji="1" lang="ja-JP" altLang="en-US" sz="1000" b="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ja-JP" altLang="en-US" sz="1000" b="0" strike="sng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4000" marR="36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BD5FF"/>
                    </a:solidFill>
                  </a:tcPr>
                </a:tc>
                <a:tc>
                  <a:txBody>
                    <a:bodyPr/>
                    <a:lstStyle/>
                    <a:p>
                      <a:pPr algn="l">
                        <a:lnSpc>
                          <a:spcPct val="100000"/>
                        </a:lnSpc>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日本政策金融公庫による</a:t>
                      </a:r>
                      <a:endParaRPr kumimoji="1"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融資制度</a:t>
                      </a:r>
                    </a:p>
                  </a:txBody>
                  <a:tcPr marL="72000" marR="7200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1FFFF"/>
                    </a:solidFill>
                  </a:tcPr>
                </a:tc>
                <a:tc>
                  <a:txBody>
                    <a:bodyPr/>
                    <a:lstStyle/>
                    <a:p>
                      <a:pPr algn="l">
                        <a:lnSpc>
                          <a:spcPct val="100000"/>
                        </a:lnSpc>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株式会社日本政策金融公庫（中小企業事業）において実施している「</a:t>
                      </a:r>
                      <a:r>
                        <a:rPr kumimoji="1" lang="ja-JP" altLang="en-US" sz="10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働き方改革推進支援資金</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（企業活力強化貸付）」を利用する際、</a:t>
                      </a:r>
                      <a:r>
                        <a:rPr kumimoji="1" lang="ja-JP" altLang="en-US" sz="10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基準利率から－</a:t>
                      </a:r>
                      <a:r>
                        <a:rPr kumimoji="1" lang="en-US" altLang="ja-JP" sz="10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0.60</a:t>
                      </a:r>
                      <a:r>
                        <a:rPr kumimoji="1" lang="ja-JP" altLang="en-US" sz="10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％での融資を受けることができます。</a:t>
                      </a:r>
                      <a:endParaRPr kumimoji="1" lang="en-US" altLang="ja-JP" sz="10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400"/>
                        </a:lnSpc>
                        <a:spcAft>
                          <a:spcPts val="0"/>
                        </a:spcAft>
                      </a:pPr>
                      <a:endParaRPr kumimoji="1" lang="en-US" altLang="ja-JP" sz="10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基準利率は、令和５年３月１日現在（期間</a:t>
                      </a:r>
                      <a:r>
                        <a:rPr kumimoji="1" lang="en-US" altLang="ja-JP"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年以内）で中小企業事業</a:t>
                      </a:r>
                      <a:r>
                        <a:rPr kumimoji="1" lang="en-US" altLang="ja-JP"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1.20</a:t>
                      </a:r>
                      <a:r>
                        <a:rPr kumimoji="1" lang="ja-JP" altLang="en-US"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8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4475" marR="0" indent="-244475" algn="l" defTabSz="1001855" rtl="0" eaLnBrk="1" fontAlgn="auto" latinLnBrk="0" hangingPunct="1">
                        <a:lnSpc>
                          <a:spcPct val="100000"/>
                        </a:lnSpc>
                        <a:spcBef>
                          <a:spcPts val="0"/>
                        </a:spcBef>
                        <a:spcAft>
                          <a:spcPts val="0"/>
                        </a:spcAft>
                        <a:buClrTx/>
                        <a:buSzTx/>
                        <a:buFontTx/>
                        <a:buNone/>
                        <a:tabLst/>
                        <a:defRPr/>
                      </a:pPr>
                      <a:r>
                        <a:rPr lang="ja-JP" altLang="en-US" sz="8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貸付期間、担保の有無などに応じて異なる利率が</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適用されます。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3825" marR="0" indent="-123825" algn="l" defTabSz="1001855"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働き方改革推進支援資金</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（企業活力強化貸付）の詳細は、以下のＵＲＬをご覧ください。</a:t>
                      </a:r>
                      <a:endParaRPr kumimoji="1" lang="en-US" altLang="ja-JP" sz="900" b="0" i="0" u="none" strike="sng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956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b="0" i="0" u="none" strike="no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メイリオ" panose="020B0604030504040204" pitchFamily="50" charset="-128"/>
                          <a:hlinkClick r:id="rId4"/>
                        </a:rPr>
                        <a:t>https://www.jfc.go.jp/n/finance/search/hatarakikata_m.html</a:t>
                      </a:r>
                      <a:endParaRPr kumimoji="1" lang="ja-JP" altLang="en-US" sz="900" b="0" i="0" u="none" strike="no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108000" marR="72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152128">
                <a:tc>
                  <a:txBody>
                    <a:bodyPr/>
                    <a:lstStyle/>
                    <a:p>
                      <a:pPr algn="ctr">
                        <a:lnSpc>
                          <a:spcPct val="100000"/>
                        </a:lnSpc>
                      </a:pPr>
                      <a:r>
                        <a:rPr kumimoji="1" lang="ja-JP" altLang="en-US" sz="1000" b="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ja-JP" altLang="en-US" sz="1000" b="0" strike="sng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4000" marR="36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ABD5FF"/>
                    </a:solidFill>
                  </a:tcPr>
                </a:tc>
                <a:tc>
                  <a:txBody>
                    <a:bodyPr/>
                    <a:lstStyle/>
                    <a:p>
                      <a:pPr algn="l">
                        <a:lnSpc>
                          <a:spcPct val="100000"/>
                        </a:lnSpc>
                      </a:pPr>
                      <a:r>
                        <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公共調達における加点評価</a:t>
                      </a:r>
                    </a:p>
                  </a:txBody>
                  <a:tcPr marL="72000" marR="7200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1FFFF"/>
                    </a:solidFill>
                  </a:tcPr>
                </a:tc>
                <a:tc>
                  <a:txBody>
                    <a:bodyPr/>
                    <a:lstStyle/>
                    <a:p>
                      <a:pPr algn="l">
                        <a:lnSpc>
                          <a:spcPct val="100000"/>
                        </a:lnSpc>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公共調達</a:t>
                      </a:r>
                      <a:r>
                        <a:rPr kumimoji="1" lang="ja-JP" altLang="en-US" sz="10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のうち</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価格以外の要素を評価する調達</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総合評価落札方式・企画競争方式）を行う場合は、契約内容に応じて、ユースエール認定企業を加点評価するよう、国が定める「女性の活躍推進に向けた公共調達及び補助金の活用に関する取組指針」において示されています。</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400"/>
                        </a:lnSpc>
                        <a:spcAft>
                          <a:spcPts val="0"/>
                        </a:spcAft>
                      </a:pP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spcAft>
                          <a:spcPts val="0"/>
                        </a:spcAft>
                      </a:pP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加点評価の詳細は、公共調達を行う行政機関によって定められています。</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72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30" name="正方形/長方形 29"/>
          <p:cNvSpPr/>
          <p:nvPr/>
        </p:nvSpPr>
        <p:spPr>
          <a:xfrm>
            <a:off x="5389906" y="9900284"/>
            <a:ext cx="1738936" cy="208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LL050315</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開若</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01</a:t>
            </a:r>
          </a:p>
        </p:txBody>
      </p:sp>
      <p:sp>
        <p:nvSpPr>
          <p:cNvPr id="19" name="テキスト ボックス 18"/>
          <p:cNvSpPr txBox="1"/>
          <p:nvPr/>
        </p:nvSpPr>
        <p:spPr>
          <a:xfrm>
            <a:off x="665199" y="3467635"/>
            <a:ext cx="5888676" cy="461665"/>
          </a:xfrm>
          <a:prstGeom prst="rect">
            <a:avLst/>
          </a:prstGeom>
          <a:noFill/>
        </p:spPr>
        <p:txBody>
          <a:bodyPr wrap="square" rtlCol="0">
            <a:spAutoFit/>
          </a:bodyPr>
          <a:lstStyle/>
          <a:p>
            <a:pPr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ユースエール認定企業になると、以下の支援を受けることができるようになり、</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企業のイメージアップや優秀な人材の確保などが期待されます。</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146435" y="3096272"/>
            <a:ext cx="6946402" cy="6488662"/>
          </a:xfrm>
          <a:prstGeom prst="rect">
            <a:avLst/>
          </a:prstGeom>
          <a:noFill/>
          <a:ln w="9525">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400" dirty="0">
              <a:solidFill>
                <a:prstClr val="black"/>
              </a:solidFill>
            </a:endParaRPr>
          </a:p>
        </p:txBody>
      </p:sp>
      <p:sp>
        <p:nvSpPr>
          <p:cNvPr id="40" name="角丸四角形 39"/>
          <p:cNvSpPr/>
          <p:nvPr/>
        </p:nvSpPr>
        <p:spPr>
          <a:xfrm>
            <a:off x="139980" y="2934271"/>
            <a:ext cx="6961908" cy="324000"/>
          </a:xfrm>
          <a:prstGeom prst="roundRect">
            <a:avLst/>
          </a:prstGeom>
          <a:solidFill>
            <a:srgbClr val="0099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108000" rIns="0" bIns="108000" rtlCol="0" anchor="ctr"/>
          <a:lstStyle/>
          <a:p>
            <a:r>
              <a:rPr lang="ja-JP" altLang="en-US" b="1" dirty="0">
                <a:solidFill>
                  <a:prstClr val="white"/>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Ｑ</a:t>
            </a:r>
            <a:r>
              <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「ユースエール認定企業」として認定を受けると</a:t>
            </a:r>
            <a:r>
              <a:rPr lang="ja-JP" altLang="en-US" sz="1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どんなメリットがありますか？　</a:t>
            </a:r>
          </a:p>
        </p:txBody>
      </p:sp>
      <p:pic>
        <p:nvPicPr>
          <p:cNvPr id="23" name="Picture 8" descr="C:\Users\sakurai\Desktop\youth_mark_jpgなど\youth_mark.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50405" y="5973698"/>
            <a:ext cx="540000" cy="521904"/>
          </a:xfrm>
          <a:prstGeom prst="rect">
            <a:avLst/>
          </a:prstGeom>
          <a:noFill/>
          <a:ln>
            <a:noFill/>
          </a:ln>
          <a:effectLst>
            <a:outerShdw sx="1000" sy="1000" algn="tl" rotWithShape="0">
              <a:prstClr val="black"/>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8" descr="C:\Users\sakurai\Desktop\youth_mark_jpgなど\youth_mark.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47305" y="1670065"/>
            <a:ext cx="960770" cy="928574"/>
          </a:xfrm>
          <a:prstGeom prst="rect">
            <a:avLst/>
          </a:prstGeom>
          <a:noFill/>
          <a:ln>
            <a:noFill/>
          </a:ln>
          <a:effectLst>
            <a:outerShdw sx="1000" sy="1000" algn="tl" rotWithShape="0">
              <a:prstClr val="black"/>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角丸四角形吹き出し 7"/>
          <p:cNvSpPr/>
          <p:nvPr/>
        </p:nvSpPr>
        <p:spPr bwMode="auto">
          <a:xfrm>
            <a:off x="5112617" y="305979"/>
            <a:ext cx="1876225" cy="594791"/>
          </a:xfrm>
          <a:prstGeom prst="wedgeRoundRectCallout">
            <a:avLst>
              <a:gd name="adj1" fmla="val -37214"/>
              <a:gd name="adj2" fmla="val 69784"/>
              <a:gd name="adj3" fmla="val 16667"/>
            </a:avLst>
          </a:prstGeom>
          <a:solidFill>
            <a:srgbClr val="7EC234"/>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72000" rIns="0" bIns="54000" numCol="1" spcCol="0" rtlCol="0" fromWordArt="0" anchor="ctr" anchorCtr="0" forceAA="0" compatLnSpc="1">
            <a:prstTxWarp prst="textNoShape">
              <a:avLst/>
            </a:prstTxWarp>
            <a:spAutoFit/>
          </a:bodyPr>
          <a:lstStyle/>
          <a:p>
            <a:pPr algn="ctr">
              <a:lnSpc>
                <a:spcPts val="1600"/>
              </a:lnSpc>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ご存じですか？</a:t>
            </a:r>
          </a:p>
          <a:p>
            <a:pPr algn="ctr">
              <a:lnSpc>
                <a:spcPts val="1600"/>
              </a:lnSpc>
            </a:pP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ユースエール認定制度</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9" name="テキスト ボックス 28"/>
          <p:cNvSpPr txBox="1"/>
          <p:nvPr/>
        </p:nvSpPr>
        <p:spPr>
          <a:xfrm>
            <a:off x="6050245" y="2610235"/>
            <a:ext cx="1078597" cy="230832"/>
          </a:xfrm>
          <a:prstGeom prst="rect">
            <a:avLst/>
          </a:prstGeom>
          <a:noFill/>
        </p:spPr>
        <p:txBody>
          <a:bodyPr wrap="square" rtlCol="0">
            <a:spAutoFit/>
          </a:bodyPr>
          <a:lstStyle/>
          <a:p>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＜認定マーク＞</a:t>
            </a:r>
          </a:p>
        </p:txBody>
      </p:sp>
    </p:spTree>
    <p:extLst>
      <p:ext uri="{BB962C8B-B14F-4D97-AF65-F5344CB8AC3E}">
        <p14:creationId xmlns:p14="http://schemas.microsoft.com/office/powerpoint/2010/main" val="202774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56437" y="7790767"/>
            <a:ext cx="6946402" cy="972189"/>
          </a:xfrm>
          <a:prstGeom prst="rect">
            <a:avLst/>
          </a:prstGeom>
          <a:noFill/>
          <a:ln w="9525">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400" dirty="0">
              <a:solidFill>
                <a:prstClr val="black"/>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4161340017"/>
              </p:ext>
            </p:extLst>
          </p:nvPr>
        </p:nvGraphicFramePr>
        <p:xfrm>
          <a:off x="177239" y="312090"/>
          <a:ext cx="6940138" cy="5541902"/>
        </p:xfrm>
        <a:graphic>
          <a:graphicData uri="http://schemas.openxmlformats.org/drawingml/2006/table">
            <a:tbl>
              <a:tblPr firstRow="1" bandRow="1">
                <a:solidFill>
                  <a:schemeClr val="accent2">
                    <a:lumMod val="20000"/>
                    <a:lumOff val="80000"/>
                  </a:schemeClr>
                </a:solidFill>
                <a:tableStyleId>{5940675A-B579-460E-94D1-54222C63F5DA}</a:tableStyleId>
              </a:tblPr>
              <a:tblGrid>
                <a:gridCol w="338857">
                  <a:extLst>
                    <a:ext uri="{9D8B030D-6E8A-4147-A177-3AD203B41FA5}">
                      <a16:colId xmlns:a16="http://schemas.microsoft.com/office/drawing/2014/main" val="20000"/>
                    </a:ext>
                  </a:extLst>
                </a:gridCol>
                <a:gridCol w="1302531">
                  <a:extLst>
                    <a:ext uri="{9D8B030D-6E8A-4147-A177-3AD203B41FA5}">
                      <a16:colId xmlns:a16="http://schemas.microsoft.com/office/drawing/2014/main" val="20001"/>
                    </a:ext>
                  </a:extLst>
                </a:gridCol>
                <a:gridCol w="5298750">
                  <a:extLst>
                    <a:ext uri="{9D8B030D-6E8A-4147-A177-3AD203B41FA5}">
                      <a16:colId xmlns:a16="http://schemas.microsoft.com/office/drawing/2014/main" val="20002"/>
                    </a:ext>
                  </a:extLst>
                </a:gridCol>
              </a:tblGrid>
              <a:tr h="237877">
                <a:tc>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914400" rtl="0" eaLnBrk="1" fontAlgn="auto" latinLnBrk="0" hangingPunct="1">
                        <a:lnSpc>
                          <a:spcPts val="1200"/>
                        </a:lnSpc>
                        <a:spcBef>
                          <a:spcPts val="0"/>
                        </a:spcBef>
                        <a:spcAft>
                          <a:spcPts val="0"/>
                        </a:spcAft>
                        <a:buClrTx/>
                        <a:buSzTx/>
                        <a:buFontTx/>
                        <a:buNone/>
                        <a:tabLst/>
                        <a:defRPr/>
                      </a:pPr>
                      <a:r>
                        <a:rPr kumimoji="1" lang="ja-JP" altLang="en-US" sz="10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学卒</a:t>
                      </a:r>
                      <a:r>
                        <a:rPr kumimoji="1" lang="ja-JP" altLang="en-US" sz="1000" spc="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a:t>
                      </a:r>
                      <a:r>
                        <a:rPr kumimoji="1" lang="en-US" altLang="ja-JP" sz="10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000" spc="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など、若者対象の正社員</a:t>
                      </a:r>
                      <a:r>
                        <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000" spc="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の求人申込みまたは募集を行っていること</a:t>
                      </a:r>
                      <a:endPar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237877">
                <a:tc>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91440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若者の採用や人材育成に積極的に取り組む企業であること</a:t>
                      </a:r>
                    </a:p>
                  </a:txBody>
                  <a:tcPr marL="72000" marR="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300295">
                <a:tc rowSpan="5">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rowSpan="5">
                  <a:txBody>
                    <a:bodyPr/>
                    <a:lstStyle/>
                    <a:p>
                      <a:pPr marL="0" algn="l" defTabSz="1001855" rtl="0" eaLnBrk="1" latinLnBrk="0" hangingPunct="1">
                        <a:lnSpc>
                          <a:spcPts val="1200"/>
                        </a:lnSpc>
                        <a:spcBef>
                          <a:spcPts val="0"/>
                        </a:spcBef>
                        <a:spcAft>
                          <a:spcPts val="0"/>
                        </a:spcAft>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右の要件をすべて</a:t>
                      </a:r>
                      <a:endParaRPr kumimoji="1" lang="en-US" altLang="ja-JP"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algn="l" defTabSz="1001855" rtl="0" eaLnBrk="1" latinLnBrk="0" hangingPunct="1">
                        <a:lnSpc>
                          <a:spcPts val="1200"/>
                        </a:lnSpc>
                        <a:spcBef>
                          <a:spcPts val="0"/>
                        </a:spcBef>
                        <a:spcAft>
                          <a:spcPts val="0"/>
                        </a:spcAft>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満たしていること</a:t>
                      </a:r>
                      <a:endParaRPr kumimoji="1" lang="en-US" altLang="ja-JP"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4000" marR="3600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17475" indent="-117475">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・「人材育成方針」と「教育訓練計画」を策定していること</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2"/>
                  </a:ext>
                </a:extLst>
              </a:tr>
              <a:tr h="272877">
                <a:tc vMerge="1">
                  <a:txBody>
                    <a:bodyPr/>
                    <a:lstStyle/>
                    <a:p>
                      <a:endParaRPr kumimoji="1" lang="ja-JP" altLang="en-US"/>
                    </a:p>
                  </a:txBody>
                  <a:tcPr/>
                </a:tc>
                <a:tc vMerge="1">
                  <a:txBody>
                    <a:bodyPr/>
                    <a:lstStyle/>
                    <a:p>
                      <a:endParaRPr kumimoji="1" lang="ja-JP" altLang="en-US"/>
                    </a:p>
                  </a:txBody>
                  <a:tcPr/>
                </a:tc>
                <a:tc>
                  <a:txBody>
                    <a:bodyPr/>
                    <a:lstStyle/>
                    <a:p>
                      <a:pPr marL="117475" marR="0" indent="-117475" algn="l"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・直近３事業年度の新卒者などの正社員として就職した人の離職率が</a:t>
                      </a: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r>
                        <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ysDash"/>
                      <a:round/>
                      <a:headEnd type="none" w="med" len="med"/>
                      <a:tailEnd type="none" w="med" len="med"/>
                    </a:lnT>
                    <a:lnB w="9525" cap="flat" cmpd="sng" algn="ctr">
                      <a:solidFill>
                        <a:schemeClr val="tx1">
                          <a:lumMod val="65000"/>
                          <a:lumOff val="3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3"/>
                  </a:ext>
                </a:extLst>
              </a:tr>
              <a:tr h="396044">
                <a:tc vMerge="1">
                  <a:txBody>
                    <a:bodyPr/>
                    <a:lstStyle/>
                    <a:p>
                      <a:endParaRPr kumimoji="1" lang="ja-JP" altLang="en-US"/>
                    </a:p>
                  </a:txBody>
                  <a:tcPr/>
                </a:tc>
                <a:tc vMerge="1">
                  <a:txBody>
                    <a:bodyPr/>
                    <a:lstStyle/>
                    <a:p>
                      <a:endParaRPr kumimoji="1" lang="ja-JP" altLang="en-US"/>
                    </a:p>
                  </a:txBody>
                  <a:tcPr/>
                </a:tc>
                <a:tc>
                  <a:txBody>
                    <a:bodyPr/>
                    <a:lstStyle/>
                    <a:p>
                      <a:pPr marL="117475" marR="0" indent="-117475" algn="l"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・前事業年度の正社員の月平均所定外労働時間が</a:t>
                      </a: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時間以下かつ、月平均の法定時間外労働</a:t>
                      </a: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時間以上の正社員が１人もいないこと</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ysDash"/>
                      <a:round/>
                      <a:headEnd type="none" w="med" len="med"/>
                      <a:tailEnd type="none" w="med" len="med"/>
                    </a:lnT>
                    <a:lnB w="9525" cap="flat" cmpd="sng" algn="ctr">
                      <a:solidFill>
                        <a:schemeClr val="tx1">
                          <a:lumMod val="65000"/>
                          <a:lumOff val="3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4"/>
                  </a:ext>
                </a:extLst>
              </a:tr>
              <a:tr h="408316">
                <a:tc vMerge="1">
                  <a:txBody>
                    <a:bodyPr/>
                    <a:lstStyle/>
                    <a:p>
                      <a:endParaRPr kumimoji="1" lang="ja-JP" altLang="en-US"/>
                    </a:p>
                  </a:txBody>
                  <a:tcPr/>
                </a:tc>
                <a:tc vMerge="1">
                  <a:txBody>
                    <a:bodyPr/>
                    <a:lstStyle/>
                    <a:p>
                      <a:endParaRPr kumimoji="1" lang="ja-JP" altLang="en-US"/>
                    </a:p>
                  </a:txBody>
                  <a:tcPr/>
                </a:tc>
                <a:tc>
                  <a:txBody>
                    <a:bodyPr/>
                    <a:lstStyle/>
                    <a:p>
                      <a:pPr marL="117475" marR="0" indent="-117475" algn="l"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・前事業年度の正社員の有給休暇の年間付与日数に対する取得率が平均</a:t>
                      </a: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70</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％以上又は年間取得日数が平均</a:t>
                      </a: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日以上</a:t>
                      </a:r>
                      <a:r>
                        <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ysDash"/>
                      <a:round/>
                      <a:headEnd type="none" w="med" len="med"/>
                      <a:tailEnd type="none" w="med" len="med"/>
                    </a:lnT>
                    <a:lnB w="9525" cap="flat" cmpd="sng" algn="ctr">
                      <a:solidFill>
                        <a:schemeClr val="tx1">
                          <a:lumMod val="65000"/>
                          <a:lumOff val="3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5"/>
                  </a:ext>
                </a:extLst>
              </a:tr>
              <a:tr h="300295">
                <a:tc vMerge="1">
                  <a:txBody>
                    <a:bodyPr/>
                    <a:lstStyle/>
                    <a:p>
                      <a:endParaRPr kumimoji="1" lang="ja-JP" altLang="en-US"/>
                    </a:p>
                  </a:txBody>
                  <a:tcPr/>
                </a:tc>
                <a:tc vMerge="1">
                  <a:txBody>
                    <a:bodyPr/>
                    <a:lstStyle/>
                    <a:p>
                      <a:endParaRPr kumimoji="1" lang="ja-JP" altLang="en-US"/>
                    </a:p>
                  </a:txBody>
                  <a:tcPr/>
                </a:tc>
                <a:tc>
                  <a:txBody>
                    <a:bodyPr/>
                    <a:lstStyle/>
                    <a:p>
                      <a:pPr marL="117475" indent="-117475">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・直近３事業年度で男性労働者の育児休業等取得者が１人以上又は女性労働者の育児休業等取得率が</a:t>
                      </a: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ysDash"/>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00730">
                <a:tc rowSpan="3">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rowSpan="3">
                  <a:txBody>
                    <a:bodyPr/>
                    <a:lstStyle/>
                    <a:p>
                      <a:pPr marL="0" algn="l" defTabSz="1001855" rtl="0" eaLnBrk="1" latinLnBrk="0" hangingPunct="1">
                        <a:lnSpc>
                          <a:spcPts val="1200"/>
                        </a:lnSpc>
                        <a:spcBef>
                          <a:spcPts val="0"/>
                        </a:spcBef>
                        <a:spcAft>
                          <a:spcPts val="0"/>
                        </a:spcAft>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右の青少年雇用情報について公表していること</a:t>
                      </a:r>
                      <a:endParaRPr kumimoji="1" lang="en-US" altLang="ja-JP"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4000" marR="36000" marT="72000" marB="3600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17475" indent="-117475">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・直近</a:t>
                      </a: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事業年度の新卒者などの採用者数・離職者数、男女別採用者数、</a:t>
                      </a:r>
                      <a:r>
                        <a:rPr kumimoji="1" lang="zh-CN"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継続勤務</a:t>
                      </a:r>
                      <a:r>
                        <a:rPr kumimoji="1" lang="zh-CN"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年数</a:t>
                      </a:r>
                      <a:endParaRPr kumimoji="1" lang="en-US" altLang="ja-JP" sz="1000" kern="12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65000"/>
                          <a:lumOff val="3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7"/>
                  </a:ext>
                </a:extLst>
              </a:tr>
              <a:tr h="313843">
                <a:tc vMerge="1">
                  <a:txBody>
                    <a:bodyPr/>
                    <a:lstStyle/>
                    <a:p>
                      <a:endParaRPr kumimoji="1" lang="ja-JP" altLang="en-US"/>
                    </a:p>
                  </a:txBody>
                  <a:tcPr/>
                </a:tc>
                <a:tc vMerge="1">
                  <a:txBody>
                    <a:bodyPr/>
                    <a:lstStyle/>
                    <a:p>
                      <a:endParaRPr kumimoji="1" lang="ja-JP" altLang="en-US"/>
                    </a:p>
                  </a:txBody>
                  <a:tcPr/>
                </a:tc>
                <a:tc>
                  <a:txBody>
                    <a:bodyPr/>
                    <a:lstStyle/>
                    <a:p>
                      <a:pPr marL="117475" marR="0" indent="-117475" algn="l" defTabSz="914314"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・研修内容、メンター制度の有無、自己啓発支援・キャリアコンサルティング制度・社内検定等の制度の有無とその内容</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ysDash"/>
                      <a:round/>
                      <a:headEnd type="none" w="med" len="med"/>
                      <a:tailEnd type="none" w="med" len="med"/>
                    </a:lnT>
                    <a:lnB w="9525" cap="flat" cmpd="sng" algn="ctr">
                      <a:solidFill>
                        <a:schemeClr val="tx1">
                          <a:lumMod val="65000"/>
                          <a:lumOff val="3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8"/>
                  </a:ext>
                </a:extLst>
              </a:tr>
              <a:tr h="351091">
                <a:tc vMerge="1">
                  <a:txBody>
                    <a:bodyPr/>
                    <a:lstStyle/>
                    <a:p>
                      <a:endParaRPr kumimoji="1" lang="ja-JP" altLang="en-US"/>
                    </a:p>
                  </a:txBody>
                  <a:tcPr/>
                </a:tc>
                <a:tc vMerge="1">
                  <a:txBody>
                    <a:bodyPr/>
                    <a:lstStyle/>
                    <a:p>
                      <a:endParaRPr kumimoji="1" lang="ja-JP" altLang="en-US"/>
                    </a:p>
                  </a:txBody>
                  <a:tcPr/>
                </a:tc>
                <a:tc>
                  <a:txBody>
                    <a:bodyPr/>
                    <a:lstStyle/>
                    <a:p>
                      <a:pPr marL="117475" marR="0" indent="-117475" algn="l" defTabSz="914314"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・前事業年度の月平均の所定外労働時間、有給休暇の平均取得日数、育児休業の取得対象者数・取得者数（男女別）、役員・管理職の女性割合</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lumMod val="65000"/>
                          <a:lumOff val="35000"/>
                        </a:schemeClr>
                      </a:solidFill>
                      <a:prstDash val="sysDash"/>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37877">
                <a:tc>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algn="l" defTabSz="1001855" rtl="0" eaLnBrk="1" latinLnBrk="0" hangingPunct="1">
                        <a:lnSpc>
                          <a:spcPts val="1200"/>
                        </a:lnSpc>
                        <a:spcBef>
                          <a:spcPts val="0"/>
                        </a:spcBef>
                        <a:spcAft>
                          <a:spcPts val="0"/>
                        </a:spcAft>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過去３年間に認定企業の取消を受けていないこと</a:t>
                      </a:r>
                      <a:endParaRPr kumimoji="1" lang="en-US" altLang="ja-JP"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pPr marL="117475" indent="-117475"/>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37877">
                <a:tc>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過去</a:t>
                      </a:r>
                      <a:r>
                        <a:rPr kumimoji="1" lang="ja-JP" altLang="en-US"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年間に認定基準を満たさなくなったことによって認定を辞退していないこと</a:t>
                      </a:r>
                      <a:r>
                        <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endPar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1"/>
                  </a:ext>
                </a:extLst>
              </a:tr>
              <a:tr h="237877">
                <a:tc>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過去</a:t>
                      </a:r>
                      <a:r>
                        <a:rPr kumimoji="1" lang="ja-JP" altLang="en-US" sz="1000" b="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年間に新規学卒者の採用内定取消しを行っていないこと</a:t>
                      </a: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2"/>
                  </a:ext>
                </a:extLst>
              </a:tr>
              <a:tr h="237877">
                <a:tc>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過去１年間に事業主都合による解雇または退職勧奨を行っていないこと</a:t>
                      </a:r>
                      <a:r>
                        <a:rPr kumimoji="1" lang="en-US" altLang="ja-JP"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spc="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3"/>
                  </a:ext>
                </a:extLst>
              </a:tr>
              <a:tr h="237877">
                <a:tc>
                  <a:txBody>
                    <a:bodyPr/>
                    <a:lstStyle/>
                    <a:p>
                      <a:pPr algn="ctr">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暴力団関係事業主でないこと</a:t>
                      </a: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4"/>
                  </a:ext>
                </a:extLst>
              </a:tr>
              <a:tr h="237877">
                <a:tc>
                  <a:txBody>
                    <a:bodyPr/>
                    <a:lstStyle/>
                    <a:p>
                      <a:pPr algn="ctr">
                        <a:lnSpc>
                          <a:spcPts val="1200"/>
                        </a:lnSpc>
                        <a:spcBef>
                          <a:spcPts val="0"/>
                        </a:spcBef>
                        <a:spcAft>
                          <a:spcPts val="0"/>
                        </a:spcAft>
                      </a:pP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風俗営業等関係事業主でないこと</a:t>
                      </a: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5"/>
                  </a:ext>
                </a:extLst>
              </a:tr>
              <a:tr h="237877">
                <a:tc>
                  <a:txBody>
                    <a:bodyPr/>
                    <a:lstStyle/>
                    <a:p>
                      <a:pPr algn="ctr">
                        <a:lnSpc>
                          <a:spcPts val="1200"/>
                        </a:lnSpc>
                        <a:spcBef>
                          <a:spcPts val="0"/>
                        </a:spcBef>
                        <a:spcAft>
                          <a:spcPts val="0"/>
                        </a:spcAft>
                      </a:pP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marL="0" marR="0" indent="0" algn="just" defTabSz="1001855"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各種助成金の不支給措置を受けていないこと</a:t>
                      </a: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6"/>
                  </a:ext>
                </a:extLst>
              </a:tr>
              <a:tr h="237877">
                <a:tc>
                  <a:txBody>
                    <a:bodyPr/>
                    <a:lstStyle/>
                    <a:p>
                      <a:pPr algn="ctr">
                        <a:lnSpc>
                          <a:spcPts val="1200"/>
                        </a:lnSpc>
                        <a:spcBef>
                          <a:spcPts val="0"/>
                        </a:spcBef>
                        <a:spcAft>
                          <a:spcPts val="0"/>
                        </a:spcAft>
                      </a:pPr>
                      <a:r>
                        <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72000" marB="36000" anchor="ctr">
                    <a:lnL w="9525" cap="flat" cmpd="sng" algn="ctr">
                      <a:solidFill>
                        <a:schemeClr val="tx1"/>
                      </a:solidFill>
                      <a:prstDash val="solid"/>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ECFF"/>
                    </a:solidFill>
                  </a:tcPr>
                </a:tc>
                <a:tc gridSpan="2">
                  <a:txBody>
                    <a:bodyPr/>
                    <a:lstStyle/>
                    <a:p>
                      <a:pPr algn="just">
                        <a:lnSpc>
                          <a:spcPts val="1200"/>
                        </a:lnSpc>
                        <a:spcBef>
                          <a:spcPts val="0"/>
                        </a:spcBef>
                        <a:spcAft>
                          <a:spcPts val="0"/>
                        </a:spcAft>
                      </a:pPr>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重大な労働関係等法令違反を行っていないこと　</a:t>
                      </a:r>
                    </a:p>
                  </a:txBody>
                  <a:tcPr marL="72000" marR="36000" marT="72000" marB="36000" anchor="ctr">
                    <a:lnL w="317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7"/>
                  </a:ext>
                </a:extLst>
              </a:tr>
            </a:tbl>
          </a:graphicData>
        </a:graphic>
      </p:graphicFrame>
      <p:sp>
        <p:nvSpPr>
          <p:cNvPr id="2" name="正方形/長方形 1"/>
          <p:cNvSpPr/>
          <p:nvPr/>
        </p:nvSpPr>
        <p:spPr>
          <a:xfrm>
            <a:off x="11733" y="45127"/>
            <a:ext cx="1380506" cy="307777"/>
          </a:xfrm>
          <a:prstGeom prst="rect">
            <a:avLst/>
          </a:prstGeom>
        </p:spPr>
        <p:txBody>
          <a:bodyPr wrap="none">
            <a:spAutoFit/>
          </a:bodyPr>
          <a:lstStyle/>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認定基準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419168" y="8010810"/>
            <a:ext cx="6698209" cy="79508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認定企業となるためには、各都道府県労働局へ申請が必要です。上記の認定基準を満たし</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ていることを確認した後、各都道府県労働局から認定通知書を交付します。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38113" indent="-138113">
              <a:lnSpc>
                <a:spcPts val="400"/>
              </a:lnSpc>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138113" indent="-138113">
              <a:lnSpc>
                <a:spcPts val="1100"/>
              </a:lnSpc>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申請書などの提出は、ハローワークを経由して行うことができる場合があります。また、認定基準を満たしているかどうかを確認するための書類をご提出いただきます。詳細は、各都道府県労働局へお問い合わせください。</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135864" y="7947291"/>
            <a:ext cx="288000" cy="344128"/>
          </a:xfrm>
          <a:prstGeom prst="rect">
            <a:avLst/>
          </a:prstGeom>
          <a:noFill/>
          <a:ln w="2540">
            <a:noFill/>
          </a:ln>
        </p:spPr>
        <p:txBody>
          <a:bodyPr wrap="square" lIns="36000" tIns="18000" rIns="18000" bIns="18000" rtlCol="0" anchor="ctr">
            <a:spAutoFit/>
          </a:bodyPr>
          <a:lstStyle>
            <a:defPPr>
              <a:defRPr lang="ja-JP"/>
            </a:defPPr>
            <a:lvl1pPr algn="ctr">
              <a:defRPr b="1">
                <a:ln w="18415" cmpd="sng">
                  <a:noFill/>
                  <a:prstDash val="solid"/>
                </a:ln>
                <a:solidFill>
                  <a:srgbClr val="0000FF"/>
                </a:solidFill>
                <a:latin typeface="HGP創英角ｺﾞｼｯｸUB" panose="020B0900000000000000" pitchFamily="50" charset="-128"/>
                <a:ea typeface="HGP創英角ｺﾞｼｯｸUB" panose="020B0900000000000000" pitchFamily="50" charset="-128"/>
              </a:defRPr>
            </a:lvl1pPr>
          </a:lstStyle>
          <a:p>
            <a:r>
              <a:rPr lang="ja-JP" altLang="en-US" dirty="0">
                <a:solidFill>
                  <a:srgbClr val="0099FF"/>
                </a:solidFill>
              </a:rPr>
              <a:t>Ａ</a:t>
            </a:r>
          </a:p>
        </p:txBody>
      </p:sp>
      <p:sp>
        <p:nvSpPr>
          <p:cNvPr id="30" name="角丸四角形 29"/>
          <p:cNvSpPr/>
          <p:nvPr/>
        </p:nvSpPr>
        <p:spPr>
          <a:xfrm>
            <a:off x="150402" y="7628767"/>
            <a:ext cx="4437582" cy="324000"/>
          </a:xfrm>
          <a:prstGeom prst="round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0" bIns="108000" rtlCol="0" anchor="ctr"/>
          <a:lstStyle/>
          <a:p>
            <a:r>
              <a:rPr lang="ja-JP" altLang="en-US" b="1" dirty="0">
                <a:solidFill>
                  <a:schemeClr val="bg1"/>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Ｑ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認定企業になるには、どうすればよいですか？</a:t>
            </a:r>
          </a:p>
        </p:txBody>
      </p:sp>
      <p:sp>
        <p:nvSpPr>
          <p:cNvPr id="3" name="テキスト ボックス 2"/>
          <p:cNvSpPr txBox="1"/>
          <p:nvPr/>
        </p:nvSpPr>
        <p:spPr>
          <a:xfrm>
            <a:off x="124443" y="5875026"/>
            <a:ext cx="6786022" cy="1769715"/>
          </a:xfrm>
          <a:prstGeom prst="rect">
            <a:avLst/>
          </a:prstGeom>
          <a:noFill/>
        </p:spPr>
        <p:txBody>
          <a:bodyPr wrap="square" rtlCol="0">
            <a:spAutoFit/>
          </a:bodyPr>
          <a:lstStyle/>
          <a:p>
            <a:pPr marL="288000" indent="-288000" algn="just">
              <a:spcBef>
                <a:spcPts val="200"/>
              </a:spcBef>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１  少なくとも卒業後３年以内の既卒者が応募可であることが必要です。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288000" algn="just">
              <a:spcBef>
                <a:spcPts val="200"/>
              </a:spcBef>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２ 正社員とは、直接雇用であり、期間の定めがなく、社内の他の雇用形態の労働者（役員を除く）に比べて高い責任を負いながら業務に従事する労働者をいい、派遣契約で業務に従事する者は除きます。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288000" algn="just">
              <a:spcBef>
                <a:spcPts val="200"/>
              </a:spcBef>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３ 直近３事業年度の採用者数が３人または４人の場合は、離職者数が１人以下であれば、可とします。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288000" algn="just">
              <a:spcBef>
                <a:spcPts val="200"/>
              </a:spcBef>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４ 有給休暇に準ずる休暇として、企業の就業規則等に規定する、有給である、毎年全員に付与する、という３つの条件を満たす休暇について、労働者１人あたり５日を上限として加算することができます。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288000" algn="just">
              <a:spcBef>
                <a:spcPts val="200"/>
              </a:spcBef>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５ 男女ともに育児休業などの取得対象者がいない場合は、育休制度が定められていれば可とします。また、「くるみん認定」</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子育てサポート企業として厚生労働省が定める一定の基準を満たした企業。プラチナくるみん、トライくるみん、プラスを含みます。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を取得している企業については、認定を受けた年度を含む３年度間はこの要件を不問とします。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288000" algn="just">
              <a:spcBef>
                <a:spcPts val="200"/>
              </a:spcBef>
              <a:tabLs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６ ３、４の基準を満たさずに辞退した場合、再度基準を満たせば辞退の日から３年以内であっても再申請が可能です。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288000" algn="just">
              <a:spcBef>
                <a:spcPts val="200"/>
              </a:spcBef>
              <a:tabLst/>
            </a:pPr>
            <a:r>
              <a:rPr lang="en-US" altLang="ja-JP" sz="9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７</a:t>
            </a:r>
            <a:r>
              <a:rPr lang="en-US" altLang="ja-JP" sz="900" u="sng"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離職理由に虚偽があることが判明した場合</a:t>
            </a:r>
            <a:r>
              <a:rPr lang="en-US" altLang="ja-JP" sz="9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実際は事業主都合であるにもかかわらず自己都合であるなど</a:t>
            </a:r>
            <a:r>
              <a:rPr lang="en-US" altLang="ja-JP" sz="9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は取り消します。</a:t>
            </a:r>
            <a:endParaRPr kumimoji="1" lang="ja-JP" altLang="en-US" sz="800" dirty="0"/>
          </a:p>
        </p:txBody>
      </p:sp>
      <p:sp>
        <p:nvSpPr>
          <p:cNvPr id="17" name="スライド番号プレースホルダー 2"/>
          <p:cNvSpPr txBox="1">
            <a:spLocks/>
          </p:cNvSpPr>
          <p:nvPr/>
        </p:nvSpPr>
        <p:spPr>
          <a:xfrm>
            <a:off x="5520640" y="9908969"/>
            <a:ext cx="1680210" cy="550138"/>
          </a:xfrm>
          <a:prstGeom prst="rect">
            <a:avLst/>
          </a:prstGeom>
        </p:spPr>
        <p:txBody>
          <a:bodyPr vert="horz" lIns="100186" tIns="50093" rIns="100186" bIns="50093" rtlCol="0" anchor="ctr"/>
          <a:lstStyle>
            <a:defPPr>
              <a:defRPr lang="ja-JP"/>
            </a:defPPr>
            <a:lvl1pPr marL="0" algn="r" defTabSz="1001855" rtl="0" eaLnBrk="1" latinLnBrk="0" hangingPunct="1">
              <a:defRPr kumimoji="1" sz="1300" kern="1200">
                <a:solidFill>
                  <a:schemeClr val="tx1">
                    <a:tint val="75000"/>
                  </a:schemeClr>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a:lstStyle>
          <a:p>
            <a:fld id="{32927FFD-3D24-4EC2-AEC8-E83A8D96C0AC}" type="slidenum">
              <a:rPr lang="ja-JP" altLang="en-US" sz="1000" smtClean="0">
                <a:solidFill>
                  <a:schemeClr val="tx1"/>
                </a:solidFill>
              </a:rPr>
              <a:pPr/>
              <a:t>2</a:t>
            </a:fld>
            <a:endParaRPr lang="ja-JP" altLang="en-US" sz="1000" dirty="0">
              <a:solidFill>
                <a:schemeClr val="tx1"/>
              </a:solidFill>
            </a:endParaRPr>
          </a:p>
        </p:txBody>
      </p:sp>
      <p:sp>
        <p:nvSpPr>
          <p:cNvPr id="20" name="正方形/長方形 19"/>
          <p:cNvSpPr/>
          <p:nvPr/>
        </p:nvSpPr>
        <p:spPr>
          <a:xfrm>
            <a:off x="-36000" y="9790296"/>
            <a:ext cx="7524836" cy="461665"/>
          </a:xfrm>
          <a:prstGeom prst="rect">
            <a:avLst/>
          </a:prstGeom>
        </p:spPr>
        <p:txBody>
          <a:bodyPr wrap="square">
            <a:spAutoFit/>
          </a:bodyPr>
          <a:ls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本リーフレットの内容について詳しく</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、都道府県労働局、ハローワークへお問い合わせください。</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（融資制度の詳細は、株式会社日本政策金融公庫へお問い合わせください）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24443" y="9033434"/>
            <a:ext cx="6946402" cy="719089"/>
          </a:xfrm>
          <a:prstGeom prst="rect">
            <a:avLst/>
          </a:prstGeom>
          <a:noFill/>
          <a:ln w="9525">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prstClr val="black"/>
              </a:solidFill>
            </a:endParaRPr>
          </a:p>
          <a:p>
            <a:endParaRPr lang="ja-JP" altLang="en-US" sz="1400" dirty="0">
              <a:solidFill>
                <a:prstClr val="black"/>
              </a:solidFill>
            </a:endParaRPr>
          </a:p>
        </p:txBody>
      </p:sp>
      <p:sp>
        <p:nvSpPr>
          <p:cNvPr id="21" name="角丸四角形 20"/>
          <p:cNvSpPr/>
          <p:nvPr/>
        </p:nvSpPr>
        <p:spPr>
          <a:xfrm>
            <a:off x="124293" y="8859971"/>
            <a:ext cx="4437582" cy="324000"/>
          </a:xfrm>
          <a:prstGeom prst="round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0" bIns="108000"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電子申請も利用できます！</a:t>
            </a:r>
          </a:p>
        </p:txBody>
      </p:sp>
      <p:sp>
        <p:nvSpPr>
          <p:cNvPr id="23" name="テキスト ボックス 22"/>
          <p:cNvSpPr txBox="1"/>
          <p:nvPr/>
        </p:nvSpPr>
        <p:spPr>
          <a:xfrm>
            <a:off x="207850" y="9242529"/>
            <a:ext cx="6698209" cy="46166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ユースエールの認定申請は、持参又は郵送によるほか、</a:t>
            </a:r>
            <a:r>
              <a:rPr lang="en-US" altLang="ja-JP" sz="1200" dirty="0">
                <a:latin typeface="メイリオ" panose="020B0604030504040204" pitchFamily="50" charset="-128"/>
                <a:ea typeface="メイリオ" panose="020B0604030504040204" pitchFamily="50" charset="-128"/>
              </a:rPr>
              <a:t>e-</a:t>
            </a:r>
            <a:r>
              <a:rPr lang="en-US" altLang="ja-JP" sz="1200" dirty="0" err="1">
                <a:latin typeface="メイリオ" panose="020B0604030504040204" pitchFamily="50" charset="-128"/>
                <a:ea typeface="メイリオ" panose="020B0604030504040204" pitchFamily="50" charset="-128"/>
              </a:rPr>
              <a:t>Gov</a:t>
            </a:r>
            <a:r>
              <a:rPr lang="ja-JP" altLang="en-US" sz="1200" dirty="0">
                <a:latin typeface="メイリオ" panose="020B0604030504040204" pitchFamily="50" charset="-128"/>
                <a:ea typeface="メイリオ" panose="020B0604030504040204" pitchFamily="50" charset="-128"/>
              </a:rPr>
              <a:t>ポータルサイト</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から、電子申請の利用が可能です。ぜひご利用ください。（</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https://shinsei.e-gov.go.jp/</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47970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hyperlink" Target="http://www.wakamono-saiyou-ikusei.go.jp/search/service/top.action" TargetMode="External"/></Relationships>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0000" tIns="46800" rIns="90000" bIns="46800" numCol="1" rtlCol="0" anchor="b" anchorCtr="0" compatLnSpc="1">
        <a:prstTxWarp prst="textNoShape">
          <a:avLst/>
        </a:prstTxWarp>
      </a:bodyPr>
      <a:lstStyle>
        <a:defPPr algn="r" defTabSz="1279525">
          <a:defRPr sz="1300" dirty="0" smtClean="0">
            <a:latin typeface="メイリオ" panose="020B0604030504040204" pitchFamily="50" charset="-128"/>
            <a:ea typeface="メイリオ" panose="020B0604030504040204" pitchFamily="50" charset="-128"/>
            <a:cs typeface="メイリオ" panose="020B0604030504040204" pitchFamily="50" charset="-128"/>
            <a:hlinkClick xmlns:r="http://schemas.openxmlformats.org/officeDocument/2006/relationships" r:id="rId1"/>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1536</Words>
  <Application>Microsoft Office PowerPoint</Application>
  <PresentationFormat>ユーザー設定</PresentationFormat>
  <Paragraphs>102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HG創英角ｺﾞｼｯｸUB</vt:lpstr>
      <vt:lpstr>ＭＳ Ｐゴシック</vt:lpstr>
      <vt:lpstr>メイリオ</vt:lpstr>
      <vt:lpstr>Arial</vt:lpstr>
      <vt:lpstr>Calibri</vt:lpstr>
      <vt:lpstr>blank</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2023-06-27T00:02:04Z</dcterms:created>
  <dcterms:modified xsi:type="dcterms:W3CDTF">2023-06-27T00:02:09Z</dcterms:modified>
</cp:coreProperties>
</file>